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7"/>
  </p:notesMasterIdLst>
  <p:sldIdLst>
    <p:sldId id="381" r:id="rId3"/>
    <p:sldId id="256" r:id="rId4"/>
    <p:sldId id="345" r:id="rId5"/>
    <p:sldId id="347" r:id="rId6"/>
    <p:sldId id="261" r:id="rId7"/>
    <p:sldId id="384" r:id="rId8"/>
    <p:sldId id="361" r:id="rId9"/>
    <p:sldId id="357" r:id="rId10"/>
    <p:sldId id="356" r:id="rId11"/>
    <p:sldId id="265" r:id="rId12"/>
    <p:sldId id="358" r:id="rId13"/>
    <p:sldId id="288" r:id="rId14"/>
    <p:sldId id="386" r:id="rId15"/>
    <p:sldId id="385" r:id="rId16"/>
    <p:sldId id="287" r:id="rId17"/>
    <p:sldId id="269" r:id="rId18"/>
    <p:sldId id="270" r:id="rId19"/>
    <p:sldId id="383" r:id="rId20"/>
    <p:sldId id="274" r:id="rId21"/>
    <p:sldId id="275" r:id="rId22"/>
    <p:sldId id="352" r:id="rId23"/>
    <p:sldId id="349" r:id="rId24"/>
    <p:sldId id="359" r:id="rId25"/>
    <p:sldId id="363" r:id="rId26"/>
    <p:sldId id="364" r:id="rId27"/>
    <p:sldId id="365" r:id="rId28"/>
    <p:sldId id="367" r:id="rId29"/>
    <p:sldId id="368" r:id="rId30"/>
    <p:sldId id="369" r:id="rId31"/>
    <p:sldId id="370" r:id="rId32"/>
    <p:sldId id="372" r:id="rId33"/>
    <p:sldId id="371" r:id="rId34"/>
    <p:sldId id="373" r:id="rId35"/>
    <p:sldId id="374" r:id="rId36"/>
    <p:sldId id="387" r:id="rId37"/>
    <p:sldId id="379" r:id="rId38"/>
    <p:sldId id="380" r:id="rId39"/>
    <p:sldId id="291" r:id="rId40"/>
    <p:sldId id="267" r:id="rId41"/>
    <p:sldId id="268" r:id="rId42"/>
    <p:sldId id="281" r:id="rId43"/>
    <p:sldId id="289" r:id="rId44"/>
    <p:sldId id="290" r:id="rId45"/>
    <p:sldId id="348" r:id="rId46"/>
  </p:sldIdLst>
  <p:sldSz cx="9144000" cy="6858000" type="screen4x3"/>
  <p:notesSz cx="6858000" cy="9144000"/>
  <p:embeddedFontLst>
    <p:embeddedFont>
      <p:font typeface="Rokkitt" panose="020B0604020202020204" charset="0"/>
      <p:regular r:id="rId48"/>
      <p:bold r:id="rId49"/>
    </p:embeddedFont>
    <p:embeddedFont>
      <p:font typeface="Garamond" panose="02020404030301010803" pitchFamily="18" charset="0"/>
      <p:regular r:id="rId50"/>
      <p:bold r:id="rId51"/>
      <p:italic r:id="rId52"/>
    </p:embeddedFont>
    <p:embeddedFont>
      <p:font typeface="Source Code Pro" panose="020B0604020202020204" charset="0"/>
      <p:regular r:id="rId53"/>
      <p:bold r:id="rId54"/>
    </p:embeddedFont>
    <p:embeddedFont>
      <p:font typeface="Quattrocento Sans"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BFC9F6-10AE-4466-906B-164187421857}">
  <a:tblStyle styleId="{B7BFC9F6-10AE-4466-906B-16418742185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8" autoAdjust="0"/>
    <p:restoredTop sz="76216" autoAdjust="0"/>
  </p:normalViewPr>
  <p:slideViewPr>
    <p:cSldViewPr snapToGrid="0">
      <p:cViewPr varScale="1">
        <p:scale>
          <a:sx n="88" d="100"/>
          <a:sy n="88" d="100"/>
        </p:scale>
        <p:origin x="1896" y="8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464535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ohioboysvolleyball.com/docs/OHSBVA%20Techniques%20Mechanics%20and%20Procedures%20for%20Match%20%20Administration.doc"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Welcome to the 2020 Ohio High School Boys Volleyball Association State Rules Meeting. My name is Lucas Tuggle, and I serve as the OHSBVA State Officials Coordinator. </a:t>
            </a:r>
          </a:p>
          <a:p>
            <a:r>
              <a:rPr lang="en-US" sz="1800" b="0" i="0" u="none" strike="noStrike" kern="1200" cap="none" dirty="0" smtClean="0">
                <a:solidFill>
                  <a:schemeClr val="dk1"/>
                </a:solidFill>
                <a:effectLst/>
                <a:latin typeface="Arial"/>
                <a:ea typeface="Arial"/>
                <a:cs typeface="Arial"/>
                <a:sym typeface="Arial"/>
              </a:rPr>
              <a:t>I will be presenting this season’s rules interpretation clinic.  But</a:t>
            </a:r>
            <a:r>
              <a:rPr lang="en-US" sz="1800" b="0" i="0" u="none" strike="noStrike" kern="1200" cap="none" baseline="0" dirty="0" smtClean="0">
                <a:solidFill>
                  <a:schemeClr val="dk1"/>
                </a:solidFill>
                <a:effectLst/>
                <a:latin typeface="Arial"/>
                <a:ea typeface="Arial"/>
                <a:cs typeface="Arial"/>
                <a:sym typeface="Arial"/>
              </a:rPr>
              <a:t> first, I’d like to thank Rick </a:t>
            </a:r>
            <a:r>
              <a:rPr lang="en-US" sz="1800" b="0" i="0" u="none" strike="noStrike" kern="1200" cap="none" baseline="0" dirty="0" err="1" smtClean="0">
                <a:solidFill>
                  <a:schemeClr val="dk1"/>
                </a:solidFill>
                <a:effectLst/>
                <a:latin typeface="Arial"/>
                <a:ea typeface="Arial"/>
                <a:cs typeface="Arial"/>
                <a:sym typeface="Arial"/>
              </a:rPr>
              <a:t>Puckrin</a:t>
            </a:r>
            <a:r>
              <a:rPr lang="en-US" sz="1800" b="0" i="0" u="none" strike="noStrike" kern="1200" cap="none" baseline="0" dirty="0" smtClean="0">
                <a:solidFill>
                  <a:schemeClr val="dk1"/>
                </a:solidFill>
                <a:effectLst/>
                <a:latin typeface="Arial"/>
                <a:ea typeface="Arial"/>
                <a:cs typeface="Arial"/>
                <a:sym typeface="Arial"/>
              </a:rPr>
              <a:t> for arranging and Walsh Jesuit for hosting tonight’s meeting.</a:t>
            </a:r>
          </a:p>
          <a:p>
            <a:endParaRPr lang="en-US" sz="1800" b="0" i="0" u="none" strike="noStrike" kern="1200" cap="none" dirty="0" smtClean="0">
              <a:solidFill>
                <a:schemeClr val="dk1"/>
              </a:solidFill>
              <a:effectLst/>
              <a:latin typeface="Arial"/>
              <a:ea typeface="Arial"/>
              <a:cs typeface="Arial"/>
              <a:sym typeface="Arial"/>
            </a:endParaRP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Our goal here at the OHSBVA is for all officials across the state to hear the same message so, as our teams travel region to region, they are getting the same type of officiating, expectations and experience.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As we go through the presentation, should you have a question, please remember to write the question down. We’ll try to take questions at</a:t>
            </a:r>
            <a:r>
              <a:rPr lang="en-US" sz="1800" b="0" i="0" u="none" strike="noStrike" kern="1200" cap="none" baseline="0" dirty="0" smtClean="0">
                <a:solidFill>
                  <a:schemeClr val="dk1"/>
                </a:solidFill>
                <a:effectLst/>
                <a:latin typeface="Arial"/>
                <a:ea typeface="Arial"/>
                <a:cs typeface="Arial"/>
                <a:sym typeface="Arial"/>
              </a:rPr>
              <a:t> various times</a:t>
            </a:r>
            <a:r>
              <a:rPr lang="en-US" sz="1800" b="0" i="0" u="none" strike="noStrike" kern="1200" cap="none" dirty="0" smtClean="0">
                <a:solidFill>
                  <a:schemeClr val="dk1"/>
                </a:solidFill>
                <a:effectLst/>
                <a:latin typeface="Arial"/>
                <a:ea typeface="Arial"/>
                <a:cs typeface="Arial"/>
                <a:sym typeface="Arial"/>
              </a:rPr>
              <a:t>.</a:t>
            </a:r>
          </a:p>
          <a:p>
            <a:endParaRPr lang="en-US" sz="1800" b="0" i="0" u="none" strike="noStrike" kern="1200" cap="none" dirty="0" smtClean="0">
              <a:solidFill>
                <a:schemeClr val="dk1"/>
              </a:solidFill>
              <a:effectLst/>
              <a:latin typeface="Arial"/>
              <a:ea typeface="Arial"/>
              <a:cs typeface="Arial"/>
              <a:sym typeface="Arial"/>
            </a:endParaRPr>
          </a:p>
        </p:txBody>
      </p:sp>
      <p:sp>
        <p:nvSpPr>
          <p:cNvPr id="172" name="Shape 1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663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1" i="0" u="none" strike="noStrike" kern="1200" cap="none" dirty="0" smtClean="0">
                <a:solidFill>
                  <a:schemeClr val="dk1"/>
                </a:solidFill>
                <a:effectLst/>
                <a:latin typeface="Arial"/>
                <a:ea typeface="Arial"/>
                <a:cs typeface="Arial"/>
                <a:sym typeface="Arial"/>
              </a:rPr>
              <a:t>For the East Region, Jim Hammar is the Referee Coordinator, Mike Chandler is the Rules Interpreter, and </a:t>
            </a:r>
            <a:r>
              <a:rPr lang="en-US" sz="1800" b="1" i="0" u="none" strike="noStrike" kern="1200" cap="none" dirty="0" smtClean="0">
                <a:solidFill>
                  <a:schemeClr val="dk1"/>
                </a:solidFill>
                <a:effectLst/>
                <a:latin typeface="Arial"/>
                <a:ea typeface="Arial"/>
                <a:cs typeface="Arial"/>
                <a:sym typeface="Arial"/>
              </a:rPr>
              <a:t>Herb</a:t>
            </a:r>
            <a:r>
              <a:rPr lang="en-US" sz="1800" b="1" i="0" u="none" strike="noStrike" kern="1200" cap="none" baseline="0" dirty="0" smtClean="0">
                <a:solidFill>
                  <a:schemeClr val="dk1"/>
                </a:solidFill>
                <a:effectLst/>
                <a:latin typeface="Arial"/>
                <a:ea typeface="Arial"/>
                <a:cs typeface="Arial"/>
                <a:sym typeface="Arial"/>
              </a:rPr>
              <a:t> </a:t>
            </a:r>
            <a:r>
              <a:rPr lang="en-US" sz="1800" b="1" i="0" u="none" strike="noStrike" kern="1200" cap="none" baseline="0" dirty="0" err="1" smtClean="0">
                <a:solidFill>
                  <a:schemeClr val="dk1"/>
                </a:solidFill>
                <a:effectLst/>
                <a:latin typeface="Arial"/>
                <a:ea typeface="Arial"/>
                <a:cs typeface="Arial"/>
                <a:sym typeface="Arial"/>
              </a:rPr>
              <a:t>Sharfenaker</a:t>
            </a:r>
            <a:r>
              <a:rPr lang="en-US" sz="1800" b="1" i="0" u="none" strike="noStrike" kern="1200" cap="none" baseline="0" dirty="0" smtClean="0">
                <a:solidFill>
                  <a:schemeClr val="dk1"/>
                </a:solidFill>
                <a:effectLst/>
                <a:latin typeface="Arial"/>
                <a:ea typeface="Arial"/>
                <a:cs typeface="Arial"/>
                <a:sym typeface="Arial"/>
              </a:rPr>
              <a:t> of Columbus Briggs High School is the new East Coach Representative.</a:t>
            </a:r>
            <a:endParaRPr lang="en-US" sz="1800" b="1" i="0" u="none" strike="noStrike" kern="1200" cap="none" dirty="0">
              <a:solidFill>
                <a:schemeClr val="dk1"/>
              </a:solidFill>
              <a:effectLst/>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10</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018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None/>
              <a:tabLst/>
              <a:defRPr/>
            </a:pPr>
            <a:r>
              <a:rPr lang="en-US" sz="1800" b="1" i="0" u="none" strike="noStrike" kern="1200" cap="none" dirty="0" smtClean="0">
                <a:solidFill>
                  <a:schemeClr val="dk1"/>
                </a:solidFill>
                <a:effectLst/>
                <a:latin typeface="Arial"/>
                <a:ea typeface="Arial"/>
                <a:cs typeface="Arial"/>
                <a:sym typeface="Arial"/>
              </a:rPr>
              <a:t>For the North Region, Rick </a:t>
            </a:r>
            <a:r>
              <a:rPr lang="en-US" sz="1800" b="1" i="0" u="none" strike="noStrike" kern="1200" cap="none" dirty="0" err="1" smtClean="0">
                <a:solidFill>
                  <a:schemeClr val="dk1"/>
                </a:solidFill>
                <a:effectLst/>
                <a:latin typeface="Arial"/>
                <a:ea typeface="Arial"/>
                <a:cs typeface="Arial"/>
                <a:sym typeface="Arial"/>
              </a:rPr>
              <a:t>Puckrin</a:t>
            </a:r>
            <a:r>
              <a:rPr lang="en-US" sz="1800" b="1" i="0" u="none" strike="noStrike" kern="1200" cap="none" dirty="0" smtClean="0">
                <a:solidFill>
                  <a:schemeClr val="dk1"/>
                </a:solidFill>
                <a:effectLst/>
                <a:latin typeface="Arial"/>
                <a:ea typeface="Arial"/>
                <a:cs typeface="Arial"/>
                <a:sym typeface="Arial"/>
              </a:rPr>
              <a:t> is the Referee Coordinator, Brien Rife is the Rules Interpreter, and Larry</a:t>
            </a:r>
            <a:r>
              <a:rPr lang="en-US" sz="1800" b="1" i="0" u="none" strike="noStrike" kern="1200" cap="none" baseline="0" dirty="0" smtClean="0">
                <a:solidFill>
                  <a:schemeClr val="dk1"/>
                </a:solidFill>
                <a:effectLst/>
                <a:latin typeface="Arial"/>
                <a:ea typeface="Arial"/>
                <a:cs typeface="Arial"/>
                <a:sym typeface="Arial"/>
              </a:rPr>
              <a:t> Meehan, </a:t>
            </a:r>
            <a:r>
              <a:rPr lang="en-US" sz="1800" b="1" i="0" u="none" strike="noStrike" kern="1200" cap="none" dirty="0" smtClean="0">
                <a:solidFill>
                  <a:schemeClr val="dk1"/>
                </a:solidFill>
                <a:effectLst/>
                <a:latin typeface="Arial"/>
                <a:ea typeface="Arial"/>
                <a:cs typeface="Arial"/>
                <a:sym typeface="Arial"/>
              </a:rPr>
              <a:t>Head Coach of Hudson High School, is the Regional Coach Representative.</a:t>
            </a:r>
          </a:p>
          <a:p>
            <a:pPr marL="0" marR="0" lvl="0" indent="0" algn="l" rtl="0">
              <a:spcBef>
                <a:spcPts val="0"/>
              </a:spcBef>
              <a:buClr>
                <a:schemeClr val="dk1"/>
              </a:buClr>
              <a:buSzPct val="25000"/>
              <a:buFont typeface="Arial"/>
              <a:buNone/>
            </a:pPr>
            <a:endParaRPr sz="1800" b="1"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342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 want to thank the Ohio Valley Region of USA Volleyball who is our continuing corporate sponsor.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Without the support we have received from the OVR, our progress as a high school sport would not have been possible. The OVR has been a major supporter of the OHSBVA for many years, and its financial support has been instrumental in professionalizing and broadcasting our State Tournament.</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If you see</a:t>
            </a:r>
            <a:r>
              <a:rPr lang="en-US" sz="1800" b="0" i="0" u="none" strike="noStrike" kern="1200" cap="none" baseline="0" dirty="0" smtClean="0">
                <a:solidFill>
                  <a:schemeClr val="dk1"/>
                </a:solidFill>
                <a:effectLst/>
                <a:latin typeface="Arial"/>
                <a:ea typeface="Arial"/>
                <a:cs typeface="Arial"/>
                <a:sym typeface="Arial"/>
              </a:rPr>
              <a:t> any of the Board of Directors from the OVR, please thank them for their contributions to the OHSBVA.</a:t>
            </a:r>
          </a:p>
        </p:txBody>
      </p:sp>
      <p:sp>
        <p:nvSpPr>
          <p:cNvPr id="402" name="Shape 40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7216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panose="020B0604020202020204" pitchFamily="34" charset="0"/>
              <a:buNone/>
            </a:pPr>
            <a:r>
              <a:rPr lang="en-US" sz="1800" b="0" i="0" u="none" strike="noStrike" cap="none" dirty="0">
                <a:solidFill>
                  <a:schemeClr val="dk1"/>
                </a:solidFill>
                <a:latin typeface="Arial"/>
                <a:ea typeface="Arial"/>
                <a:cs typeface="Arial"/>
                <a:sym typeface="Arial"/>
              </a:rPr>
              <a:t>As an</a:t>
            </a:r>
            <a:r>
              <a:rPr lang="en-US" sz="1800" b="0" i="0" u="none" strike="noStrike" cap="none" baseline="0" dirty="0">
                <a:solidFill>
                  <a:schemeClr val="dk1"/>
                </a:solidFill>
                <a:latin typeface="Arial"/>
                <a:ea typeface="Arial"/>
                <a:cs typeface="Arial"/>
                <a:sym typeface="Arial"/>
              </a:rPr>
              <a:t> OHSBVA referee, you are likely to work matches in which electronic scoring rather than paper scoring is used. The OHSBVA has endorsed the VolleyWrite Scoring System software which is also used to score both the OHSBVA and OHSAA State Tournaments.</a:t>
            </a:r>
          </a:p>
          <a:p>
            <a:pPr marL="285750" marR="0" lvl="0" indent="-285750" algn="l" rtl="0">
              <a:spcBef>
                <a:spcPts val="0"/>
              </a:spcBef>
              <a:buClr>
                <a:schemeClr val="dk1"/>
              </a:buClr>
              <a:buSzPct val="25000"/>
              <a:buFont typeface="Arial" panose="020B0604020202020204" pitchFamily="34" charset="0"/>
              <a:buChar char="•"/>
            </a:pPr>
            <a:r>
              <a:rPr lang="en-US" sz="1800" b="0" i="0" u="none" strike="noStrike" cap="none" baseline="0" dirty="0">
                <a:solidFill>
                  <a:schemeClr val="dk1"/>
                </a:solidFill>
                <a:latin typeface="Arial"/>
                <a:ea typeface="Arial"/>
                <a:cs typeface="Arial"/>
                <a:sym typeface="Arial"/>
              </a:rPr>
              <a:t>As such, you need to familiarize yourself with how the software works and how to work with a VolleyWrite Scorer and spotter just as you would with working with a Scorer and Libero Tracker using paper scoring.</a:t>
            </a:r>
            <a:endParaRPr sz="1800" b="0" i="0" u="none" strike="noStrike" cap="none" dirty="0">
              <a:solidFill>
                <a:schemeClr val="dk1"/>
              </a:solidFill>
              <a:latin typeface="Arial"/>
              <a:ea typeface="Arial"/>
              <a:cs typeface="Arial"/>
              <a:sym typeface="Arial"/>
            </a:endParaRPr>
          </a:p>
        </p:txBody>
      </p:sp>
      <p:sp>
        <p:nvSpPr>
          <p:cNvPr id="369" name="Shape 369"/>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9366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 VolleyWrite</a:t>
            </a:r>
            <a:r>
              <a:rPr lang="en-US" baseline="0" dirty="0"/>
              <a:t> Scorer whom you encounter at your match can become your best friend in helping a match go well and flow relatively quickly! The key is your ability to work to maximize that person’s value to you. </a:t>
            </a:r>
          </a:p>
          <a:p>
            <a:pPr lvl="0">
              <a:spcBef>
                <a:spcPts val="0"/>
              </a:spcBef>
              <a:buNone/>
            </a:pPr>
            <a:endParaRPr lang="en-US" baseline="0" dirty="0"/>
          </a:p>
          <a:p>
            <a:pPr lvl="0">
              <a:spcBef>
                <a:spcPts val="0"/>
              </a:spcBef>
              <a:buNone/>
            </a:pPr>
            <a:r>
              <a:rPr lang="en-US" baseline="0" dirty="0"/>
              <a:t>Regardless, the OHSBVA follows the OHSAA requirement that a VolleyWrite Scorer has a spotter to help identify the movement on and off the court of both teams’ libero players and to call out substitutions for both teams. If a trained spotter is not available, the Timer/Scoreboard Operator may assist in calling out libero replacements and substitutions. This is not as good as having a dedicated and trained spotter, but it is acceptable and matches the realities at some </a:t>
            </a:r>
            <a:r>
              <a:rPr lang="en-US" baseline="0" dirty="0" err="1" smtClean="0"/>
              <a:t>sitess</a:t>
            </a:r>
            <a:r>
              <a:rPr lang="en-US" baseline="0" dirty="0" smtClean="0"/>
              <a:t>.</a:t>
            </a:r>
            <a:endParaRPr lang="en-US" baseline="0" dirty="0"/>
          </a:p>
          <a:p>
            <a:pPr marL="285750" lvl="0" indent="-285750">
              <a:spcBef>
                <a:spcPts val="0"/>
              </a:spcBef>
              <a:buFont typeface="Arial" panose="020B0604020202020204" pitchFamily="34" charset="0"/>
              <a:buChar char="•"/>
            </a:pPr>
            <a:r>
              <a:rPr lang="en-US" baseline="0" dirty="0"/>
              <a:t>Two points of emphasis: First, it is difficult to work with a system with which you have no experience. Therefore, familiarizing yourself with how VolleyWrite works makes good sense; it can help create greater comfort for you as a second referee in working with a VolleyWrite Scorer. A free “trial” short-term license is available by reaching out to VolleyWrite.com. </a:t>
            </a:r>
          </a:p>
          <a:p>
            <a:pPr marL="285750" lvl="0" indent="-285750">
              <a:spcBef>
                <a:spcPts val="0"/>
              </a:spcBef>
              <a:buFont typeface="Arial" panose="020B0604020202020204" pitchFamily="34" charset="0"/>
              <a:buChar char="•"/>
            </a:pPr>
            <a:r>
              <a:rPr lang="en-US" baseline="0" dirty="0"/>
              <a:t>Second: review the document on ohioboysvolleyball.com/Officiating entitled “How to Work with a VolleyWrite Scorer and Spotter” to get a handle on what questions to ask in preparing to partner with a VolleyWrite Scorer AND what help you can receive to help make your job as a second referee/R2 easier!</a:t>
            </a:r>
            <a:endParaRPr dirty="0"/>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7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For guidance with VolleyWrite,</a:t>
            </a:r>
            <a:r>
              <a:rPr lang="en-US" sz="1800" b="0" i="0" u="none" strike="noStrike" cap="none" baseline="0" dirty="0" smtClean="0">
                <a:solidFill>
                  <a:schemeClr val="dk1"/>
                </a:solidFill>
                <a:latin typeface="Arial"/>
                <a:ea typeface="Arial"/>
                <a:cs typeface="Arial"/>
                <a:sym typeface="Arial"/>
              </a:rPr>
              <a:t> reach out to our Assistant State Coordinator and VolleyWrite guru, Michael Chandler, or – especially in the South and West Regions – to Debbie Keller of Wildfire Sports, who partners with Michael Chandler and is the owner of the VolleyWrite Scoring Software program (dkeller@volleywrite.com).</a:t>
            </a:r>
            <a:endParaRPr lang="en-US" sz="1800" b="0"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394" name="Shape 394"/>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4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Now,</a:t>
            </a:r>
            <a:r>
              <a:rPr lang="en-US" sz="1800" b="0" i="0" u="none" strike="noStrike" kern="1200" cap="none" baseline="0" dirty="0" smtClean="0">
                <a:solidFill>
                  <a:schemeClr val="dk1"/>
                </a:solidFill>
                <a:effectLst/>
                <a:latin typeface="Arial"/>
                <a:ea typeface="Arial"/>
                <a:cs typeface="Arial"/>
                <a:sym typeface="Arial"/>
              </a:rPr>
              <a:t> lets look at our rule differences and administrative modifications. </a:t>
            </a:r>
          </a:p>
          <a:p>
            <a:pPr marL="0" indent="0">
              <a:buFont typeface="Arial" panose="020B0604020202020204" pitchFamily="34" charset="0"/>
              <a:buNone/>
            </a:pPr>
            <a:endParaRPr lang="en-US" sz="1800" b="0" i="0" u="none" strike="noStrike" kern="1200" cap="none" baseline="0"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OHSBVA uses NFHS Volleyball rules with two exceptions. You can find a list of Administrative and Rule Modifications as well as Techniques, Mechanics and Procedures for Match Administration under the “Officiating” tab (left-hand menu) on our website, www.OhioBoysVolleyball.com.</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These training documents reflect some best practices that the OHSBVA follows to facilitate matches and make them all about the players.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Since many</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OHSBVA referees also officiate under OHSAA, USA Volleyball and/or college women’s/men’s volleyball rules, remembering which rules to follow for boys’ high school volleyball can be a challenge.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We want to emphasize the importance of reviewing our rules and mechanics before the start of each season.  </a:t>
            </a:r>
            <a:endParaRPr lang="en-US" sz="1800" b="0" i="0" u="none" strike="noStrike" kern="1200" cap="none" dirty="0">
              <a:solidFill>
                <a:schemeClr val="dk1"/>
              </a:solidFill>
              <a:effectLst/>
              <a:latin typeface="Arial"/>
              <a:ea typeface="Arial"/>
              <a:cs typeface="Arial"/>
              <a:sym typeface="Arial"/>
            </a:endParaRP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2680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We have two rule differences from NFHS rules which also govern OHSAA girls’ high school volleyball. Let’s review these differences:</a:t>
            </a:r>
          </a:p>
          <a:p>
            <a:pPr marL="285750" lvl="0" indent="-285750">
              <a:buFont typeface="Wingdings" panose="05000000000000000000" pitchFamily="2" charset="2"/>
              <a:buChar char="v"/>
            </a:pPr>
            <a:r>
              <a:rPr lang="en-US" sz="1800" b="1" i="0" u="none" strike="noStrike" kern="1200" cap="none" dirty="0" smtClean="0">
                <a:solidFill>
                  <a:schemeClr val="dk1"/>
                </a:solidFill>
                <a:effectLst/>
                <a:latin typeface="Arial"/>
                <a:ea typeface="Arial"/>
                <a:cs typeface="Arial"/>
                <a:sym typeface="Arial"/>
              </a:rPr>
              <a:t>What is considered a center line fault?</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Our center line rule is partly the same as the girls’ rule. </a:t>
            </a: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common part is that a player’s foot touching the opponent’s court on a live ball is ALWAYS considered a center-line fault unless part of that foot is also on or over the center line AND there is no interference with the opponent.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a:t>
            </a:r>
            <a:r>
              <a:rPr lang="en-US" sz="1800" b="0" i="0" u="none" strike="noStrike" kern="1200" cap="none" baseline="0" dirty="0" smtClean="0">
                <a:solidFill>
                  <a:schemeClr val="dk1"/>
                </a:solidFill>
                <a:effectLst/>
                <a:latin typeface="Arial"/>
                <a:ea typeface="Arial"/>
                <a:cs typeface="Arial"/>
                <a:sym typeface="Arial"/>
              </a:rPr>
              <a:t> OHSBVA modification is that a</a:t>
            </a:r>
            <a:r>
              <a:rPr lang="en-US" sz="1800" b="0" i="0" u="none" strike="noStrike" kern="1200" cap="none" dirty="0" smtClean="0">
                <a:solidFill>
                  <a:schemeClr val="dk1"/>
                </a:solidFill>
                <a:effectLst/>
                <a:latin typeface="Arial"/>
                <a:ea typeface="Arial"/>
                <a:cs typeface="Arial"/>
                <a:sym typeface="Arial"/>
              </a:rPr>
              <a:t> player touching the opponent’s court on a live ball with </a:t>
            </a:r>
            <a:r>
              <a:rPr lang="en-US" sz="1800" b="0" i="0" u="sng" strike="noStrike" kern="1200" cap="none" dirty="0" smtClean="0">
                <a:solidFill>
                  <a:schemeClr val="dk1"/>
                </a:solidFill>
                <a:effectLst/>
                <a:latin typeface="Arial"/>
                <a:ea typeface="Arial"/>
                <a:cs typeface="Arial"/>
                <a:sym typeface="Arial"/>
              </a:rPr>
              <a:t>any other part of the body</a:t>
            </a:r>
            <a:r>
              <a:rPr lang="en-US" sz="1800" b="0" i="0" u="none" strike="noStrike" kern="1200" cap="none" dirty="0" smtClean="0">
                <a:solidFill>
                  <a:schemeClr val="dk1"/>
                </a:solidFill>
                <a:effectLst/>
                <a:latin typeface="Arial"/>
                <a:ea typeface="Arial"/>
                <a:cs typeface="Arial"/>
                <a:sym typeface="Arial"/>
              </a:rPr>
              <a:t> is NOT a fault in the following instances: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IF there is no safety hazard posed by the contact with the opponent’s court AND IF there is no interference with the opponent’s ability to make a play including the next play on the ball or get into hitting or defensive position, then no fault has occurred. </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HOWEVER, </a:t>
            </a:r>
            <a:r>
              <a:rPr lang="en-US" sz="1800" b="0" i="0" u="sng" strike="noStrike" kern="1200" cap="none" dirty="0" smtClean="0">
                <a:solidFill>
                  <a:schemeClr val="dk1"/>
                </a:solidFill>
                <a:effectLst/>
                <a:latin typeface="Arial"/>
                <a:ea typeface="Arial"/>
                <a:cs typeface="Arial"/>
                <a:sym typeface="Arial"/>
              </a:rPr>
              <a:t>other than if contact is with a foot or feet as described above</a:t>
            </a:r>
            <a:r>
              <a:rPr lang="en-US" sz="1800" b="0" i="0" u="none" strike="noStrike" kern="1200" cap="none" dirty="0" smtClean="0">
                <a:solidFill>
                  <a:schemeClr val="dk1"/>
                </a:solidFill>
                <a:effectLst/>
                <a:latin typeface="Arial"/>
                <a:ea typeface="Arial"/>
                <a:cs typeface="Arial"/>
                <a:sym typeface="Arial"/>
              </a:rPr>
              <a:t>, the default call for contacting the opponent’s court on a live ball is a center line fault. So, foot down and not on or above the line is an automatic fault call; there</a:t>
            </a:r>
            <a:r>
              <a:rPr lang="en-US" sz="1800" b="0" i="0" u="none" strike="noStrike" kern="1200" cap="none" baseline="0" dirty="0" smtClean="0">
                <a:solidFill>
                  <a:schemeClr val="dk1"/>
                </a:solidFill>
                <a:effectLst/>
                <a:latin typeface="Arial"/>
                <a:ea typeface="Arial"/>
                <a:cs typeface="Arial"/>
                <a:sym typeface="Arial"/>
              </a:rPr>
              <a:t> i</a:t>
            </a:r>
            <a:r>
              <a:rPr lang="en-US" sz="1800" b="0" i="0" u="none" strike="noStrike" kern="1200" cap="none" dirty="0" smtClean="0">
                <a:solidFill>
                  <a:schemeClr val="dk1"/>
                </a:solidFill>
                <a:effectLst/>
                <a:latin typeface="Arial"/>
                <a:ea typeface="Arial"/>
                <a:cs typeface="Arial"/>
                <a:sym typeface="Arial"/>
              </a:rPr>
              <a:t>s no judging a safety hazard or interference. Those judgments are made only for other parts of the body penetrating the opponent’s court. IF there is no safety or interference concern, then play may continue without a fault being whistled.</a:t>
            </a:r>
          </a:p>
          <a:p>
            <a:pPr lvl="0"/>
            <a:endParaRPr lang="en-US" sz="1800" b="0" i="0" u="none" strike="noStrike" kern="1200" cap="none" dirty="0" smtClean="0">
              <a:solidFill>
                <a:schemeClr val="dk1"/>
              </a:solidFill>
              <a:effectLst/>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kern="1200" cap="none" dirty="0" smtClean="0">
                <a:solidFill>
                  <a:schemeClr val="dk1"/>
                </a:solidFill>
                <a:effectLst/>
                <a:latin typeface="Arial"/>
                <a:ea typeface="Arial"/>
                <a:cs typeface="Arial"/>
                <a:sym typeface="Arial"/>
              </a:rPr>
              <a:t>What is considered a net fault?</a:t>
            </a:r>
          </a:p>
          <a:p>
            <a:pPr lvl="0"/>
            <a:r>
              <a:rPr lang="en-US" sz="1800" b="0" i="0" u="none" strike="noStrike" kern="1200" cap="none" dirty="0" smtClean="0">
                <a:solidFill>
                  <a:schemeClr val="dk1"/>
                </a:solidFill>
                <a:effectLst/>
                <a:latin typeface="Arial"/>
                <a:ea typeface="Arial"/>
                <a:cs typeface="Arial"/>
                <a:sym typeface="Arial"/>
              </a:rPr>
              <a:t>Now let’s take a look at our rule difference as it relates to net faults: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As with girls’ high school volleyball, a net fault occurs on a live ball when a player initiates contact with the net including the antenna for the full length of the net from post to post other than with hair. Net contact caused by the ball driving the net into a player is not a fault. Hitting only the pad that covers the post is also not a fault. Any body part, jersey or shorts contacting the net would be a fault. However, for OHSBVA, loose clothing like a jersey or shorts contacting the net is not considered a net fault.</a:t>
            </a:r>
            <a:endParaRPr lang="en-US" sz="1800" b="0" i="0" u="none" strike="noStrike" kern="1200" cap="none" dirty="0">
              <a:solidFill>
                <a:schemeClr val="dk1"/>
              </a:solidFill>
              <a:effectLst/>
              <a:latin typeface="Arial"/>
              <a:ea typeface="Arial"/>
              <a:cs typeface="Arial"/>
              <a:sym typeface="Arial"/>
            </a:endParaRPr>
          </a:p>
        </p:txBody>
      </p:sp>
      <p:sp>
        <p:nvSpPr>
          <p:cNvPr id="272" name="Shape 2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2319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We also have some administrative modifications from OHSAA volleyball that the coaches have approved.</a:t>
            </a:r>
          </a:p>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kern="1200" cap="none" dirty="0" smtClean="0">
                <a:solidFill>
                  <a:schemeClr val="dk1"/>
                </a:solidFill>
                <a:effectLst/>
                <a:latin typeface="Arial"/>
                <a:ea typeface="Arial"/>
                <a:cs typeface="Arial"/>
                <a:sym typeface="Arial"/>
              </a:rPr>
              <a:t>Which coaching staff may stand, where may they stand</a:t>
            </a:r>
            <a:r>
              <a:rPr lang="en-US" sz="1800" b="1" i="0" u="none" strike="noStrike" kern="1200" cap="none" baseline="0" dirty="0" smtClean="0">
                <a:solidFill>
                  <a:schemeClr val="dk1"/>
                </a:solidFill>
                <a:effectLst/>
                <a:latin typeface="Arial"/>
                <a:ea typeface="Arial"/>
                <a:cs typeface="Arial"/>
                <a:sym typeface="Arial"/>
              </a:rPr>
              <a:t> and when may they stand?</a:t>
            </a:r>
            <a:endParaRPr lang="en-US" sz="1800" b="1"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first modification I want to address involves “which coaching staff may stand, where may they stand and when may they stand?”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OHSAA allows</a:t>
            </a:r>
            <a:r>
              <a:rPr lang="en-US" sz="1800" b="0" i="0" u="none" strike="noStrike" kern="1200" cap="none" baseline="0" dirty="0" smtClean="0">
                <a:solidFill>
                  <a:schemeClr val="dk1"/>
                </a:solidFill>
                <a:effectLst/>
                <a:latin typeface="Arial"/>
                <a:ea typeface="Arial"/>
                <a:cs typeface="Arial"/>
                <a:sym typeface="Arial"/>
              </a:rPr>
              <a:t> only the head coach to stand to coach the team on a live ball or a dead ball. The OHSBVA has modified this with a more liberal approach:</a:t>
            </a:r>
            <a:endParaRPr lang="en-US" sz="1800" b="0" i="0" u="none"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First, any coach – but only </a:t>
            </a:r>
            <a:r>
              <a:rPr lang="en-US" sz="1800" b="0" i="0" u="sng" strike="noStrike" kern="1200" cap="none" dirty="0" smtClean="0">
                <a:solidFill>
                  <a:schemeClr val="dk1"/>
                </a:solidFill>
                <a:effectLst/>
                <a:latin typeface="Arial"/>
                <a:ea typeface="Arial"/>
                <a:cs typeface="Arial"/>
                <a:sym typeface="Arial"/>
              </a:rPr>
              <a:t>one</a:t>
            </a:r>
            <a:r>
              <a:rPr lang="en-US" sz="1800" b="0" i="0" u="none" strike="noStrike" kern="1200" cap="none" dirty="0" smtClean="0">
                <a:solidFill>
                  <a:schemeClr val="dk1"/>
                </a:solidFill>
                <a:effectLst/>
                <a:latin typeface="Arial"/>
                <a:ea typeface="Arial"/>
                <a:cs typeface="Arial"/>
                <a:sym typeface="Arial"/>
              </a:rPr>
              <a:t> coach – may stand on a live ball in a non-disruptive manner to coach the team, within the Libero Replacement Zone and no closer than 6 feet from the bench sideline and without blocking the view of the second referee or bench-side</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line judge. The standing coach does NOT have to be the head coach. If an assistant coach is standing, the assistant coach may not request time-outs or substitutions. That responsibility belongs to the head coach. And, yelling across the court is considered disruptive coaching.</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On a dead ball, ALL coaches may stand to coach the team as long as all but one coach are being seated when the R1 is preparing to authorize service. The key here is that coaches returning to the bench should not delay the flow of the match in terms of the timing with which the R1 authorizes service for the next rally.</a:t>
            </a:r>
          </a:p>
          <a:p>
            <a:pPr marL="0" lvl="0" indent="0">
              <a:buFont typeface="Arial" panose="020B0604020202020204" pitchFamily="34" charset="0"/>
              <a:buNone/>
            </a:pPr>
            <a:endParaRPr lang="en-US" sz="1800" b="1" i="0" u="none" strike="noStrike" kern="1200" cap="none" dirty="0" smtClean="0">
              <a:solidFill>
                <a:schemeClr val="dk1"/>
              </a:solidFill>
              <a:effectLst/>
              <a:latin typeface="Arial"/>
              <a:ea typeface="Arial"/>
              <a:cs typeface="Arial"/>
              <a:sym typeface="Arial"/>
            </a:endParaRPr>
          </a:p>
          <a:p>
            <a:pPr marL="285750" lvl="0" indent="-285750">
              <a:buFont typeface="Wingdings" panose="05000000000000000000" pitchFamily="2" charset="2"/>
              <a:buChar char="v"/>
            </a:pPr>
            <a:r>
              <a:rPr lang="en-US" sz="1800" b="1" i="0" u="none" strike="noStrike" kern="1200" cap="none" dirty="0" smtClean="0">
                <a:solidFill>
                  <a:schemeClr val="dk1"/>
                </a:solidFill>
                <a:effectLst/>
                <a:latin typeface="Arial"/>
                <a:ea typeface="Arial"/>
                <a:cs typeface="Arial"/>
                <a:sym typeface="Arial"/>
              </a:rPr>
              <a:t>After a yellow</a:t>
            </a:r>
            <a:r>
              <a:rPr lang="en-US" sz="1800" b="1" i="0" u="none" strike="noStrike" kern="1200" cap="none" baseline="0" dirty="0" smtClean="0">
                <a:solidFill>
                  <a:schemeClr val="dk1"/>
                </a:solidFill>
                <a:effectLst/>
                <a:latin typeface="Arial"/>
                <a:ea typeface="Arial"/>
                <a:cs typeface="Arial"/>
                <a:sym typeface="Arial"/>
              </a:rPr>
              <a:t> or red card is issued to a member of the coaching staff or bench personnel, may a coach stand to coach the team?</a:t>
            </a:r>
            <a:endParaRPr lang="en-US" sz="1800" b="1" i="0" u="none" strike="noStrike" kern="1200" cap="none" dirty="0" smtClean="0">
              <a:solidFill>
                <a:schemeClr val="dk1"/>
              </a:solidFill>
              <a:effectLst/>
              <a:latin typeface="Arial"/>
              <a:ea typeface="Arial"/>
              <a:cs typeface="Arial"/>
              <a:sym typeface="Arial"/>
            </a:endParaRP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Cards that are issued during a match do not prevent a team from continuing to have a coach stand and coach the team during a live ball or from all coaches being able to stand to coach the team on a dead ball. However, we</a:t>
            </a:r>
            <a:r>
              <a:rPr lang="en-US" sz="1800" b="0" i="0" u="none" strike="noStrike" kern="1200" cap="none" baseline="0" dirty="0" smtClean="0">
                <a:solidFill>
                  <a:schemeClr val="dk1"/>
                </a:solidFill>
                <a:effectLst/>
                <a:latin typeface="Arial"/>
                <a:ea typeface="Arial"/>
                <a:cs typeface="Arial"/>
                <a:sym typeface="Arial"/>
              </a:rPr>
              <a:t> need to emphasize that </a:t>
            </a:r>
            <a:r>
              <a:rPr lang="en-US" sz="1800" b="0" i="0" u="none" strike="noStrike" kern="1200" cap="none" dirty="0" smtClean="0">
                <a:solidFill>
                  <a:schemeClr val="dk1"/>
                </a:solidFill>
                <a:effectLst/>
                <a:latin typeface="Arial"/>
                <a:ea typeface="Arial"/>
                <a:cs typeface="Arial"/>
                <a:sym typeface="Arial"/>
              </a:rPr>
              <a:t>sanction cards are progressive and they apply for the match. Coaches risk additional cards for continued</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unsporting conduct.</a:t>
            </a:r>
            <a:endParaRPr lang="en-US" sz="1800" b="0" i="0" u="none" strike="noStrike" cap="none" dirty="0">
              <a:solidFill>
                <a:schemeClr val="dk1"/>
              </a:solidFill>
              <a:latin typeface="Arial"/>
              <a:ea typeface="Arial"/>
              <a:cs typeface="Arial"/>
              <a:sym typeface="Arial"/>
            </a:endParaRPr>
          </a:p>
        </p:txBody>
      </p:sp>
      <p:sp>
        <p:nvSpPr>
          <p:cNvPr id="272" name="Shape 2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5389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cap="none" dirty="0" smtClean="0">
                <a:solidFill>
                  <a:srgbClr val="FFFF00"/>
                </a:solidFill>
                <a:latin typeface="Rokkitt"/>
                <a:ea typeface="Rokkitt"/>
                <a:cs typeface="Rokkitt"/>
                <a:sym typeface="Rokkitt"/>
              </a:rPr>
              <a:t>The red/white/blue Model V5M5000 Molten </a:t>
            </a:r>
            <a:r>
              <a:rPr lang="en-US" sz="1800" b="1" dirty="0" smtClean="0">
                <a:solidFill>
                  <a:srgbClr val="FFFF00"/>
                </a:solidFill>
                <a:latin typeface="Rokkitt"/>
                <a:ea typeface="Rokkitt"/>
                <a:cs typeface="Rokkitt"/>
                <a:sym typeface="Rokkitt"/>
              </a:rPr>
              <a:t>Flistatec</a:t>
            </a:r>
            <a:r>
              <a:rPr lang="en-US" sz="1800" b="1" i="0" u="none" strike="noStrike" cap="none" dirty="0" smtClean="0">
                <a:solidFill>
                  <a:srgbClr val="FFFF00"/>
                </a:solidFill>
                <a:latin typeface="Rokkitt"/>
                <a:ea typeface="Rokkitt"/>
                <a:cs typeface="Rokkitt"/>
                <a:sym typeface="Rokkitt"/>
              </a:rPr>
              <a:t> </a:t>
            </a:r>
            <a:r>
              <a:rPr lang="en-US" sz="1800" b="1" dirty="0" smtClean="0">
                <a:solidFill>
                  <a:srgbClr val="FFFF00"/>
                </a:solidFill>
                <a:latin typeface="Rokkitt"/>
                <a:ea typeface="Rokkitt"/>
                <a:cs typeface="Rokkitt"/>
                <a:sym typeface="Rokkitt"/>
              </a:rPr>
              <a:t>V</a:t>
            </a:r>
            <a:r>
              <a:rPr lang="en-US" sz="1800" b="1" i="0" u="none" strike="noStrike" cap="none" dirty="0" smtClean="0">
                <a:solidFill>
                  <a:srgbClr val="FFFF00"/>
                </a:solidFill>
                <a:latin typeface="Rokkitt"/>
                <a:ea typeface="Rokkitt"/>
                <a:cs typeface="Rokkitt"/>
                <a:sym typeface="Rokkitt"/>
              </a:rPr>
              <a:t>olleyball is to be used for all OHSBVA </a:t>
            </a:r>
            <a:r>
              <a:rPr lang="en-US" sz="1800" b="1" i="0" u="sng" strike="noStrike" cap="none" dirty="0" smtClean="0">
                <a:solidFill>
                  <a:srgbClr val="FFFF00"/>
                </a:solidFill>
                <a:latin typeface="Rokkitt"/>
                <a:ea typeface="Rokkitt"/>
                <a:cs typeface="Rokkitt"/>
                <a:sym typeface="Rokkitt"/>
              </a:rPr>
              <a:t>tournament</a:t>
            </a:r>
            <a:r>
              <a:rPr lang="en-US" sz="1800" b="1" i="0" u="none" strike="noStrike" cap="none" dirty="0" smtClean="0">
                <a:solidFill>
                  <a:srgbClr val="FFFF00"/>
                </a:solidFill>
                <a:latin typeface="Rokkitt"/>
                <a:ea typeface="Rokkitt"/>
                <a:cs typeface="Rokkitt"/>
                <a:sym typeface="Rokkitt"/>
              </a:rPr>
              <a:t> matches.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Teams are encouraged to use the Molten V5M5000 volleyball (red/white/blue OR red/white/green) for regular-season matches.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red, white and blue version is required for all post-season matches.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However, for regular-season matches, the OHSBVA allows any volleyball with an NFHS authenticating mark to be used for a match if the ball is in good condition. The referees determine ball condition and are encouraged to secure other better volleyballs if the game balls presented by the home team are of questionable condition. It is advisable to have a back-up ball in good condition from the same manufacturer and the same color combination.</a:t>
            </a: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800" b="0" i="0" u="none" strike="noStrike" cap="none" dirty="0" smtClean="0">
              <a:solidFill>
                <a:srgbClr val="FFFF00"/>
              </a:solidFill>
              <a:latin typeface="Rokkitt"/>
              <a:ea typeface="Rokkitt"/>
              <a:cs typeface="Rokkitt"/>
              <a:sym typeface="Rokkitt"/>
            </a:endParaRPr>
          </a:p>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cap="none" dirty="0" smtClean="0">
                <a:solidFill>
                  <a:srgbClr val="FFFF00"/>
                </a:solidFill>
                <a:latin typeface="Rokkitt"/>
                <a:ea typeface="Rokkitt"/>
                <a:cs typeface="Rokkitt"/>
                <a:sym typeface="Rokkitt"/>
              </a:rPr>
              <a:t>Players may participate in no more than six (6) sets against a common opponent (same school) on a given play-date.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Players have no more than six set participations available when playing a common opponent on the same play-date. This means that counting Freshman and Junior</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Varsity set participations with School “A” playing School “B,” a player who enters a set in the Varsity match with a rally played may not have this be the player’s 7</a:t>
            </a:r>
            <a:r>
              <a:rPr lang="en-US" sz="1800" b="0" i="0" u="none" strike="noStrike" kern="1200" cap="none" baseline="30000" dirty="0" smtClean="0">
                <a:solidFill>
                  <a:schemeClr val="dk1"/>
                </a:solidFill>
                <a:effectLst/>
                <a:latin typeface="Arial"/>
                <a:ea typeface="Arial"/>
                <a:cs typeface="Arial"/>
                <a:sym typeface="Arial"/>
              </a:rPr>
              <a:t>th</a:t>
            </a:r>
            <a:r>
              <a:rPr lang="en-US" sz="1800" b="0" i="0" u="none" strike="noStrike" kern="1200" cap="none" dirty="0" smtClean="0">
                <a:solidFill>
                  <a:schemeClr val="dk1"/>
                </a:solidFill>
                <a:effectLst/>
                <a:latin typeface="Arial"/>
                <a:ea typeface="Arial"/>
                <a:cs typeface="Arial"/>
                <a:sym typeface="Arial"/>
              </a:rPr>
              <a:t> set of participation on that date.</a:t>
            </a:r>
            <a:endParaRPr lang="en-US" sz="1800" b="0" i="0" u="none" strike="noStrike" kern="1200" cap="none" dirty="0">
              <a:solidFill>
                <a:schemeClr val="dk1"/>
              </a:solidFill>
              <a:effectLst/>
              <a:latin typeface="Arial"/>
              <a:ea typeface="Arial"/>
              <a:cs typeface="Arial"/>
              <a:sym typeface="Arial"/>
            </a:endParaRPr>
          </a:p>
        </p:txBody>
      </p:sp>
      <p:sp>
        <p:nvSpPr>
          <p:cNvPr id="300" name="Shape 30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965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Congratulations to the 2019 State Tournament crew. Our team this past June did a terrific job of facilitating matches and worked</a:t>
            </a:r>
            <a:r>
              <a:rPr lang="en-US" sz="1800" b="0" i="0" u="none" strike="noStrike" kern="1200" cap="none" baseline="0" dirty="0" smtClean="0">
                <a:solidFill>
                  <a:schemeClr val="dk1"/>
                </a:solidFill>
                <a:effectLst/>
                <a:latin typeface="Arial"/>
                <a:ea typeface="Arial"/>
                <a:cs typeface="Arial"/>
                <a:sym typeface="Arial"/>
              </a:rPr>
              <a:t> hard for our student-athletes</a:t>
            </a:r>
            <a:r>
              <a:rPr lang="en-US" sz="1800" b="0" i="0" u="none" strike="noStrike" kern="1200" cap="none" dirty="0" smtClean="0">
                <a:solidFill>
                  <a:schemeClr val="dk1"/>
                </a:solidFill>
                <a:effectLst/>
                <a:latin typeface="Arial"/>
                <a:ea typeface="Arial"/>
                <a:cs typeface="Arial"/>
                <a:sym typeface="Arial"/>
              </a:rPr>
              <a:t>.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Thanks to these</a:t>
            </a:r>
            <a:r>
              <a:rPr lang="en-US" sz="1800" b="0" i="0" u="none" strike="noStrike" kern="1200" cap="none" baseline="0" dirty="0" smtClean="0">
                <a:solidFill>
                  <a:schemeClr val="dk1"/>
                </a:solidFill>
                <a:effectLst/>
                <a:latin typeface="Arial"/>
                <a:ea typeface="Arial"/>
                <a:cs typeface="Arial"/>
                <a:sym typeface="Arial"/>
              </a:rPr>
              <a:t> individuals for their dedication to the OHSBVA and their hard work during the season. </a:t>
            </a:r>
          </a:p>
          <a:p>
            <a:pPr marL="285750" indent="-285750">
              <a:buFont typeface="Arial" panose="020B0604020202020204" pitchFamily="34" charset="0"/>
              <a:buChar char="•"/>
            </a:pPr>
            <a:r>
              <a:rPr lang="en-US" sz="1800" b="0" i="0" u="none" strike="noStrike" kern="1200" cap="none" baseline="0" dirty="0" smtClean="0">
                <a:solidFill>
                  <a:schemeClr val="dk1"/>
                </a:solidFill>
                <a:effectLst/>
                <a:latin typeface="Arial"/>
                <a:ea typeface="Arial"/>
                <a:cs typeface="Arial"/>
                <a:sym typeface="Arial"/>
              </a:rPr>
              <a:t>And, congratulations and thanks to all officials who worked the post season last year. It was well deserved, and thanks for your service to the OHSBVA.</a:t>
            </a:r>
            <a:r>
              <a:rPr lang="en-US" sz="1800" b="0" i="0" u="none" strike="noStrike" kern="1200" cap="none" dirty="0" smtClean="0">
                <a:solidFill>
                  <a:schemeClr val="dk1"/>
                </a:solidFill>
                <a:effectLst/>
                <a:latin typeface="Arial"/>
                <a:ea typeface="Arial"/>
                <a:cs typeface="Arial"/>
                <a:sym typeface="Arial"/>
              </a:rPr>
              <a:t> </a:t>
            </a:r>
            <a:endParaRPr lang="en-US" sz="1800" b="0" i="0" u="none" strike="noStrike" kern="1200" cap="none" dirty="0">
              <a:solidFill>
                <a:schemeClr val="dk1"/>
              </a:solidFill>
              <a:effectLst/>
              <a:latin typeface="Arial"/>
              <a:ea typeface="Arial"/>
              <a:cs typeface="Arial"/>
              <a:sym typeface="Arial"/>
            </a:endParaRPr>
          </a:p>
        </p:txBody>
      </p:sp>
      <p:sp>
        <p:nvSpPr>
          <p:cNvPr id="172" name="Shape 1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5970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OHSBVA has not adopted the NFHS rule that penalizes players who change their shirts court-side with an unsporting conduct card issued</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to the head coach. Again, players</a:t>
            </a:r>
            <a:r>
              <a:rPr lang="en-US" sz="1800" b="0" i="0" u="none" strike="noStrike" kern="1200" cap="none" baseline="0" dirty="0" smtClean="0">
                <a:solidFill>
                  <a:schemeClr val="dk1"/>
                </a:solidFill>
                <a:effectLst/>
                <a:latin typeface="Arial"/>
                <a:ea typeface="Arial"/>
                <a:cs typeface="Arial"/>
                <a:sym typeface="Arial"/>
              </a:rPr>
              <a:t> may change their shirts with no penalty.</a:t>
            </a:r>
            <a:endParaRPr lang="en-US" sz="1800" b="0" i="0" u="none"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In addition, subs are not required to sit on the team bench but may not stand in front of it other than for short instruction. Instead substitutes and any of a team’s coaching staff are permitted to stand outside team benches (typically chairs) in line with the benches/chairs as long as they are not disruptive.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This is an option for teams; they still</a:t>
            </a:r>
            <a:r>
              <a:rPr lang="en-US" sz="1800" b="0" i="0" u="none" strike="noStrike" kern="1200" cap="none" baseline="0" dirty="0" smtClean="0">
                <a:solidFill>
                  <a:schemeClr val="dk1"/>
                </a:solidFill>
                <a:effectLst/>
                <a:latin typeface="Arial"/>
                <a:ea typeface="Arial"/>
                <a:cs typeface="Arial"/>
                <a:sym typeface="Arial"/>
              </a:rPr>
              <a:t> may choose to sit. If they do stand, the rule prohibiting players from standing in front of the chairs should still be enforced.</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Coaches and assistant coaches may stand in this area as well. Coaches standing outside the</a:t>
            </a:r>
            <a:r>
              <a:rPr lang="en-US" sz="1800" b="0" i="0" u="none" strike="noStrike" kern="1200" cap="none" baseline="0" dirty="0" smtClean="0">
                <a:solidFill>
                  <a:schemeClr val="dk1"/>
                </a:solidFill>
                <a:effectLst/>
                <a:latin typeface="Arial"/>
                <a:ea typeface="Arial"/>
                <a:cs typeface="Arial"/>
                <a:sym typeface="Arial"/>
              </a:rPr>
              <a:t> team benches should not be disruptive and should not use this area to help officiate the match. This area for coaches should be use to coach their teams</a:t>
            </a:r>
            <a:r>
              <a:rPr lang="en-US" sz="1800" b="0" i="0" u="none" strike="noStrike" kern="1200" cap="none" dirty="0" smtClean="0">
                <a:solidFill>
                  <a:schemeClr val="dk1"/>
                </a:solidFill>
                <a:effectLst/>
                <a:latin typeface="Arial"/>
                <a:ea typeface="Arial"/>
                <a:cs typeface="Arial"/>
                <a:sym typeface="Arial"/>
              </a:rPr>
              <a:t>.</a:t>
            </a:r>
            <a:endParaRPr lang="en-US" sz="1800" b="0" i="0" u="none" strike="noStrike" kern="1200" cap="none" dirty="0">
              <a:solidFill>
                <a:schemeClr val="dk1"/>
              </a:solidFill>
              <a:effectLst/>
              <a:latin typeface="Arial"/>
              <a:ea typeface="Arial"/>
              <a:cs typeface="Arial"/>
              <a:sym typeface="Arial"/>
            </a:endParaRP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20</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34447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OHSAA has a rule that precludes schools from playing </a:t>
            </a:r>
            <a:r>
              <a:rPr lang="en-US" sz="1800" b="0" i="0" u="sng" strike="noStrike" kern="1200" cap="none" dirty="0" smtClean="0">
                <a:solidFill>
                  <a:schemeClr val="dk1"/>
                </a:solidFill>
                <a:effectLst/>
                <a:latin typeface="Arial"/>
                <a:ea typeface="Arial"/>
                <a:cs typeface="Arial"/>
                <a:sym typeface="Arial"/>
              </a:rPr>
              <a:t>more than 3</a:t>
            </a:r>
            <a:r>
              <a:rPr lang="en-US" sz="1800" b="0" i="0" u="none" strike="noStrike" kern="1200" cap="none" dirty="0" smtClean="0">
                <a:solidFill>
                  <a:schemeClr val="dk1"/>
                </a:solidFill>
                <a:effectLst/>
                <a:latin typeface="Arial"/>
                <a:ea typeface="Arial"/>
                <a:cs typeface="Arial"/>
                <a:sym typeface="Arial"/>
              </a:rPr>
              <a:t> best-of-3 OR best-of-5-set matches on any given play-date.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OHSBVA has NOT created an administrative modification to this OHSAA rule.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This rule applies to Middle School, Freshman, Junior Varsity AND Varsity teams.</a:t>
            </a:r>
            <a:endParaRPr lang="en-US" sz="1800" b="0" i="0" u="none" strike="noStrike" kern="1200" cap="none" dirty="0">
              <a:solidFill>
                <a:schemeClr val="dk1"/>
              </a:solidFill>
              <a:effectLst/>
              <a:latin typeface="Arial"/>
              <a:ea typeface="Arial"/>
              <a:cs typeface="Arial"/>
              <a:sym typeface="Arial"/>
            </a:endParaRP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859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1" i="0" u="none" strike="noStrike" kern="1200" cap="none" dirty="0" smtClean="0">
                <a:solidFill>
                  <a:schemeClr val="dk1"/>
                </a:solidFill>
                <a:effectLst/>
                <a:latin typeface="Arial"/>
                <a:ea typeface="Arial"/>
                <a:cs typeface="Arial"/>
                <a:sym typeface="Arial"/>
              </a:rPr>
              <a:t>The OHSBVA adopted one major rule change last season:</a:t>
            </a: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Following the other major rule-sets, the OHSBVA abandoned the solid-colored jersey rule. We replaced this rule by going back to the previous requirement that libero jerseys be “clearly contrasting from all angles” from jerseys worn by their teammates.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We asked referees to view both teams’ libero jerseys as early as possible to verify compliance and, where there was an issue, to work with the coach to try to get a better jersey for the libero. This is the game plan both when a libero jersey is marginally contrasting and where it is clearly non-contrasting.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This gives the coach an opportunity to put the team’s libero into a jersey that contrasts better with the regular team jerseys and helps referees, scorers and libero trackers in their efforts to properly track the </a:t>
            </a:r>
            <a:r>
              <a:rPr lang="en-US" sz="1800" b="0" i="0" u="none" strike="noStrike" kern="1200" cap="none" dirty="0" err="1" smtClean="0">
                <a:solidFill>
                  <a:schemeClr val="dk1"/>
                </a:solidFill>
                <a:effectLst/>
                <a:latin typeface="Arial"/>
                <a:ea typeface="Arial"/>
                <a:cs typeface="Arial"/>
                <a:sym typeface="Arial"/>
              </a:rPr>
              <a:t>liberos</a:t>
            </a:r>
            <a:r>
              <a:rPr lang="en-US" sz="1800" b="0" i="0" u="none" strike="noStrike" kern="1200" cap="none" dirty="0" smtClean="0">
                <a:solidFill>
                  <a:schemeClr val="dk1"/>
                </a:solidFill>
                <a:effectLst/>
                <a:latin typeface="Arial"/>
                <a:ea typeface="Arial"/>
                <a:cs typeface="Arial"/>
                <a:sym typeface="Arial"/>
              </a:rPr>
              <a:t>.</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Only where a libero jersey is really non-contrasting would a coach have to find a compliant jersey or play without a libero. When there is marginally contrasting libero jersey, work with the coach to</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fix the issue.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When there is an issue with a libero jersey not being clearly contrasting but the team is allowed to play with the libero wearing that jersey because there is no better jersey available, the referees are expected to share that another set of referees may </a:t>
            </a:r>
            <a:r>
              <a:rPr lang="en-US" sz="1800" b="0" i="0" u="sng" strike="noStrike" kern="1200" cap="none" dirty="0" smtClean="0">
                <a:solidFill>
                  <a:schemeClr val="dk1"/>
                </a:solidFill>
                <a:effectLst/>
                <a:latin typeface="Arial"/>
                <a:ea typeface="Arial"/>
                <a:cs typeface="Arial"/>
                <a:sym typeface="Arial"/>
              </a:rPr>
              <a:t>not</a:t>
            </a:r>
            <a:r>
              <a:rPr lang="en-US" sz="1800" b="0" i="0" u="none" strike="noStrike" kern="1200" cap="none" dirty="0" smtClean="0">
                <a:solidFill>
                  <a:schemeClr val="dk1"/>
                </a:solidFill>
                <a:effectLst/>
                <a:latin typeface="Arial"/>
                <a:ea typeface="Arial"/>
                <a:cs typeface="Arial"/>
                <a:sym typeface="Arial"/>
              </a:rPr>
              <a:t> allow the libero to play in that jersey combination.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However, if the jersey combination is clearly non-compliant and the team cannot produce a compliant jersey, the team plays without a libero.</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Regardless, when there is an issue with a libero jersey – whether or not the libero changes to a better compliant jersey – the R1 should report the problem to me to allow proactive handling and prevention of further issues.  </a:t>
            </a:r>
            <a:r>
              <a:rPr lang="en-US" sz="1800" b="1" i="0" u="none" strike="noStrike" kern="1200" cap="none" dirty="0" smtClean="0">
                <a:solidFill>
                  <a:schemeClr val="dk1"/>
                </a:solidFill>
                <a:effectLst/>
                <a:latin typeface="Arial"/>
                <a:ea typeface="Arial"/>
                <a:cs typeface="Arial"/>
                <a:sym typeface="Arial"/>
              </a:rPr>
              <a:t> </a:t>
            </a:r>
            <a:endParaRPr lang="en-US" sz="1800" b="0" i="0" u="none" strike="noStrike" kern="1200" cap="none" dirty="0">
              <a:solidFill>
                <a:schemeClr val="dk1"/>
              </a:solidFill>
              <a:effectLst/>
              <a:latin typeface="Arial"/>
              <a:ea typeface="Arial"/>
              <a:cs typeface="Arial"/>
              <a:sym typeface="Arial"/>
            </a:endParaRP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76782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There are a number of changes for the upcoming season, some of which simply involve clarifications from the 2019 NFHS rule changes</a:t>
            </a:r>
            <a:r>
              <a:rPr lang="en-US" sz="1800" b="0" i="0" u="none" strike="noStrike" kern="1200" cap="none" baseline="0" dirty="0" smtClean="0">
                <a:solidFill>
                  <a:schemeClr val="dk1"/>
                </a:solidFill>
                <a:effectLst/>
                <a:latin typeface="Arial"/>
                <a:ea typeface="Arial"/>
                <a:cs typeface="Arial"/>
                <a:sym typeface="Arial"/>
              </a:rPr>
              <a:t> that we were not able to share </a:t>
            </a:r>
            <a:r>
              <a:rPr lang="en-US" sz="1800" b="0" i="0" u="none" strike="noStrike" kern="1200" cap="none" dirty="0" smtClean="0">
                <a:solidFill>
                  <a:schemeClr val="dk1"/>
                </a:solidFill>
                <a:effectLst/>
                <a:latin typeface="Arial"/>
                <a:ea typeface="Arial"/>
                <a:cs typeface="Arial"/>
                <a:sym typeface="Arial"/>
              </a:rPr>
              <a:t>at last year’s rules meetings.</a:t>
            </a:r>
            <a:endParaRPr lang="en-US" sz="1800" b="0" i="0" u="none" strike="noStrike" kern="1200" cap="none" dirty="0">
              <a:solidFill>
                <a:schemeClr val="dk1"/>
              </a:solidFill>
              <a:effectLst/>
              <a:latin typeface="Arial"/>
              <a:ea typeface="Arial"/>
              <a:cs typeface="Arial"/>
              <a:sym typeface="Arial"/>
            </a:endParaRP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277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We know the libero jersey must be clearly contrasting from his teammates’ jerseys from every angle.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key is ensuring the ability of everyone with a responsibility to be able to quickly identify the libero.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R1, R2, Official Scorer and Libero Tracker all have to be able to quickly spot the libero on the court.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new rule clarifications that were issued after the start of last year’s boys’ season involve what constitutes predominant colors on regular team jerseys and what the libero may and may not wear as predominant colors on his jersey.</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Each libero’s jersey has to be clearly contrasting from the </a:t>
            </a:r>
            <a:r>
              <a:rPr lang="en-US" sz="1800" b="0" i="0" u="sng" strike="noStrike" kern="1200" cap="none" dirty="0" smtClean="0">
                <a:solidFill>
                  <a:schemeClr val="dk1"/>
                </a:solidFill>
                <a:effectLst/>
                <a:latin typeface="Arial"/>
                <a:ea typeface="Arial"/>
                <a:cs typeface="Arial"/>
                <a:sym typeface="Arial"/>
              </a:rPr>
              <a:t>predominant color or colors</a:t>
            </a:r>
            <a:r>
              <a:rPr lang="en-US" sz="1800" b="0" i="0" u="none" strike="noStrike" kern="1200" cap="none" dirty="0" smtClean="0">
                <a:solidFill>
                  <a:schemeClr val="dk1"/>
                </a:solidFill>
                <a:effectLst/>
                <a:latin typeface="Arial"/>
                <a:ea typeface="Arial"/>
                <a:cs typeface="Arial"/>
                <a:sym typeface="Arial"/>
              </a:rPr>
              <a:t> of the regular team jerseys including sleeves. Trim, accent colors, collars and piping are not to be considered in determining predominant colors.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libero’s jersey can’t be comprised solely of the same predominant colors worn by his teammates </a:t>
            </a:r>
            <a:r>
              <a:rPr lang="en-US" sz="1800" b="0" i="0" u="sng" strike="noStrike" kern="1200" cap="none" dirty="0" smtClean="0">
                <a:solidFill>
                  <a:schemeClr val="dk1"/>
                </a:solidFill>
                <a:effectLst/>
                <a:latin typeface="Arial"/>
                <a:ea typeface="Arial"/>
                <a:cs typeface="Arial"/>
                <a:sym typeface="Arial"/>
              </a:rPr>
              <a:t>even if these colors are placed differently on the uniform top</a:t>
            </a:r>
            <a:r>
              <a:rPr lang="en-US" sz="1800" b="0" i="0" u="none" strike="noStrike" kern="1200" cap="none" dirty="0" smtClean="0">
                <a:solidFill>
                  <a:schemeClr val="dk1"/>
                </a:solidFill>
                <a:effectLst/>
                <a:latin typeface="Arial"/>
                <a:ea typeface="Arial"/>
                <a:cs typeface="Arial"/>
                <a:sym typeface="Arial"/>
              </a:rPr>
              <a:t>. </a:t>
            </a:r>
            <a:endParaRPr lang="en-US" sz="1800" b="0" i="0" u="none" strike="noStrike" cap="none" dirty="0">
              <a:solidFill>
                <a:srgbClr val="FFFF00"/>
              </a:solidFill>
              <a:sym typeface="Garamond"/>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7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It’s relatively simple when there is</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a </a:t>
            </a:r>
            <a:r>
              <a:rPr lang="en-US" sz="1800" b="0" i="0" u="sng" strike="noStrike" kern="1200" cap="none" dirty="0" smtClean="0">
                <a:solidFill>
                  <a:schemeClr val="dk1"/>
                </a:solidFill>
                <a:effectLst/>
                <a:latin typeface="Arial"/>
                <a:ea typeface="Arial"/>
                <a:cs typeface="Arial"/>
                <a:sym typeface="Arial"/>
              </a:rPr>
              <a:t>single</a:t>
            </a:r>
            <a:r>
              <a:rPr lang="en-US" sz="1800" b="0" i="0" u="none" strike="noStrike" kern="1200" cap="none" dirty="0" smtClean="0">
                <a:solidFill>
                  <a:schemeClr val="dk1"/>
                </a:solidFill>
                <a:effectLst/>
                <a:latin typeface="Arial"/>
                <a:ea typeface="Arial"/>
                <a:cs typeface="Arial"/>
                <a:sym typeface="Arial"/>
              </a:rPr>
              <a:t> predominant color compared with multiple predominant colors. We</a:t>
            </a:r>
            <a:r>
              <a:rPr lang="en-US" sz="1800" b="0" i="0" u="none" strike="noStrike" kern="1200" cap="none" baseline="0" dirty="0" smtClean="0">
                <a:solidFill>
                  <a:schemeClr val="dk1"/>
                </a:solidFill>
                <a:effectLst/>
                <a:latin typeface="Arial"/>
                <a:ea typeface="Arial"/>
                <a:cs typeface="Arial"/>
                <a:sym typeface="Arial"/>
              </a:rPr>
              <a:t> typically see </a:t>
            </a:r>
            <a:r>
              <a:rPr lang="en-US" sz="1800" b="0" i="0" u="none" strike="noStrike" kern="1200" cap="none" dirty="0" smtClean="0">
                <a:solidFill>
                  <a:schemeClr val="dk1"/>
                </a:solidFill>
                <a:effectLst/>
                <a:latin typeface="Arial"/>
                <a:ea typeface="Arial"/>
                <a:cs typeface="Arial"/>
                <a:sym typeface="Arial"/>
              </a:rPr>
              <a:t>jerseys with a single predominant color.</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predominant color is one that makes up about half of the jersey top.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Referees should view jerseys for both teams as soon as possible to determine if there is a</a:t>
            </a:r>
            <a:r>
              <a:rPr lang="en-US" sz="1800" b="0" i="0" u="none" strike="noStrike" kern="1200" cap="none" baseline="0" dirty="0" smtClean="0">
                <a:solidFill>
                  <a:schemeClr val="dk1"/>
                </a:solidFill>
                <a:effectLst/>
                <a:latin typeface="Arial"/>
                <a:ea typeface="Arial"/>
                <a:cs typeface="Arial"/>
                <a:sym typeface="Arial"/>
              </a:rPr>
              <a:t> libero compliance issue</a:t>
            </a:r>
            <a:r>
              <a:rPr lang="en-US" sz="1800" b="0" i="0" u="none" strike="noStrike" kern="1200" cap="none" dirty="0" smtClean="0">
                <a:solidFill>
                  <a:schemeClr val="dk1"/>
                </a:solidFill>
                <a:effectLst/>
                <a:latin typeface="Arial"/>
                <a:ea typeface="Arial"/>
                <a:cs typeface="Arial"/>
                <a:sym typeface="Arial"/>
              </a:rPr>
              <a:t>.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To be easily distinguishable, the libero jersey should consist of relatively little of the predominant color of the regular team jerseys.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Whenever there is an issue about a predominant color and/or whether a libero jersey is clearly contrasting, referees need to come</a:t>
            </a:r>
            <a:r>
              <a:rPr lang="en-US" sz="1800" b="0" i="0" u="none" strike="noStrike" kern="1200" cap="none" baseline="0" dirty="0" smtClean="0">
                <a:solidFill>
                  <a:schemeClr val="dk1"/>
                </a:solidFill>
                <a:effectLst/>
                <a:latin typeface="Arial"/>
                <a:ea typeface="Arial"/>
                <a:cs typeface="Arial"/>
                <a:sym typeface="Arial"/>
              </a:rPr>
              <a:t> to an agreement</a:t>
            </a:r>
            <a:r>
              <a:rPr lang="en-US" sz="1800" b="0" i="0" u="none" strike="noStrike" kern="1200" cap="none" dirty="0" smtClean="0">
                <a:solidFill>
                  <a:schemeClr val="dk1"/>
                </a:solidFill>
                <a:effectLst/>
                <a:latin typeface="Arial"/>
                <a:ea typeface="Arial"/>
                <a:cs typeface="Arial"/>
                <a:sym typeface="Arial"/>
              </a:rPr>
              <a:t>.</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67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When uniform tops have </a:t>
            </a:r>
            <a:r>
              <a:rPr lang="en-US" sz="1800" b="0" i="0" u="sng" strike="noStrike" kern="1200" cap="none" dirty="0" smtClean="0">
                <a:solidFill>
                  <a:schemeClr val="dk1"/>
                </a:solidFill>
                <a:effectLst/>
                <a:latin typeface="Arial"/>
                <a:ea typeface="Arial"/>
                <a:cs typeface="Arial"/>
                <a:sym typeface="Arial"/>
              </a:rPr>
              <a:t>two</a:t>
            </a:r>
            <a:r>
              <a:rPr lang="en-US" sz="1800" b="0" i="0" u="none" strike="noStrike" kern="1200" cap="none" dirty="0" smtClean="0">
                <a:solidFill>
                  <a:schemeClr val="dk1"/>
                </a:solidFill>
                <a:effectLst/>
                <a:latin typeface="Arial"/>
                <a:ea typeface="Arial"/>
                <a:cs typeface="Arial"/>
                <a:sym typeface="Arial"/>
              </a:rPr>
              <a:t> colors that comprise about half the color of the jerseys, </a:t>
            </a:r>
            <a:r>
              <a:rPr lang="en-US" sz="1800" b="0" i="0" u="sng" strike="noStrike" kern="1200" cap="none" dirty="0" smtClean="0">
                <a:solidFill>
                  <a:schemeClr val="dk1"/>
                </a:solidFill>
                <a:effectLst/>
                <a:latin typeface="Arial"/>
                <a:ea typeface="Arial"/>
                <a:cs typeface="Arial"/>
                <a:sym typeface="Arial"/>
              </a:rPr>
              <a:t>both of these colors</a:t>
            </a:r>
            <a:r>
              <a:rPr lang="en-US" sz="1800" b="0" i="0" u="none" strike="noStrike" kern="1200" cap="none" dirty="0" smtClean="0">
                <a:solidFill>
                  <a:schemeClr val="dk1"/>
                </a:solidFill>
                <a:effectLst/>
                <a:latin typeface="Arial"/>
                <a:ea typeface="Arial"/>
                <a:cs typeface="Arial"/>
                <a:sym typeface="Arial"/>
              </a:rPr>
              <a:t> are considered predominant colors.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This means the team’s libero jersey can’t have </a:t>
            </a:r>
            <a:r>
              <a:rPr lang="en-US" sz="1800" b="0" i="0" u="sng" strike="noStrike" kern="1200" cap="none" dirty="0" smtClean="0">
                <a:solidFill>
                  <a:schemeClr val="dk1"/>
                </a:solidFill>
                <a:effectLst/>
                <a:latin typeface="Arial"/>
                <a:ea typeface="Arial"/>
                <a:cs typeface="Arial"/>
                <a:sym typeface="Arial"/>
              </a:rPr>
              <a:t>either color</a:t>
            </a:r>
            <a:r>
              <a:rPr lang="en-US" sz="1800" b="0" i="0" u="none" strike="noStrike" kern="1200" cap="none" dirty="0" smtClean="0">
                <a:solidFill>
                  <a:schemeClr val="dk1"/>
                </a:solidFill>
                <a:effectLst/>
                <a:latin typeface="Arial"/>
                <a:ea typeface="Arial"/>
                <a:cs typeface="Arial"/>
                <a:sym typeface="Arial"/>
              </a:rPr>
              <a:t> as a predominant color regardless of where the predominant color is placed.</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613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We received clarification for situations where backboards are raised from vertical</a:t>
            </a:r>
            <a:r>
              <a:rPr lang="en-US" sz="1800" b="0" i="0" u="none" strike="noStrike" kern="1200" cap="none" baseline="0" dirty="0" smtClean="0">
                <a:solidFill>
                  <a:schemeClr val="dk1"/>
                </a:solidFill>
                <a:effectLst/>
                <a:latin typeface="Arial"/>
                <a:ea typeface="Arial"/>
                <a:cs typeface="Arial"/>
                <a:sym typeface="Arial"/>
              </a:rPr>
              <a:t> over a playable area</a:t>
            </a:r>
            <a:r>
              <a:rPr lang="en-US" sz="1800" b="0" i="0" u="none" strike="noStrike" kern="1200" cap="none" dirty="0" smtClean="0">
                <a:solidFill>
                  <a:schemeClr val="dk1"/>
                </a:solidFill>
                <a:effectLst/>
                <a:latin typeface="Arial"/>
                <a:ea typeface="Arial"/>
                <a:cs typeface="Arial"/>
                <a:sym typeface="Arial"/>
              </a:rPr>
              <a:t>. Some backboards fold sideways instead of being raised from a vertical position to a position near the height of the ceiling. In the past, we struggled with what ground rule to establish for a ball contacting such a backboard. Now, we do not care whether a backboard is raised only partially. </a:t>
            </a:r>
          </a:p>
          <a:p>
            <a:pPr marL="285750" indent="-285750">
              <a:buFont typeface="Arial" panose="020B0604020202020204" pitchFamily="34" charset="0"/>
              <a:buChar char="•"/>
            </a:pPr>
            <a:r>
              <a:rPr lang="en-US" sz="1800" b="0" i="0" u="sng" strike="noStrike" kern="1200" cap="none" dirty="0" smtClean="0">
                <a:solidFill>
                  <a:schemeClr val="dk1"/>
                </a:solidFill>
                <a:effectLst/>
                <a:latin typeface="Arial"/>
                <a:ea typeface="Arial"/>
                <a:cs typeface="Arial"/>
                <a:sym typeface="Arial"/>
              </a:rPr>
              <a:t>Even though it is still technically vertical</a:t>
            </a:r>
            <a:r>
              <a:rPr lang="en-US" sz="1800" b="0" i="0" u="none" strike="noStrike" kern="1200" cap="none" dirty="0" smtClean="0">
                <a:solidFill>
                  <a:schemeClr val="dk1"/>
                </a:solidFill>
                <a:effectLst/>
                <a:latin typeface="Arial"/>
                <a:ea typeface="Arial"/>
                <a:cs typeface="Arial"/>
                <a:sym typeface="Arial"/>
              </a:rPr>
              <a:t>, a side-folding retractable vertical backboard raised to the side and only partly up toward ceiling is considered to be an overhead obstruction. A ball striking a raised backboard remains in play provided the ball does not cross the plane of the net to the other side and is next played by a teammate, </a:t>
            </a:r>
            <a:r>
              <a:rPr lang="en-US" sz="1800" b="1" i="0" u="none" strike="noStrike" kern="1200" cap="none" dirty="0" smtClean="0">
                <a:solidFill>
                  <a:schemeClr val="dk1"/>
                </a:solidFill>
                <a:effectLst/>
                <a:latin typeface="Arial"/>
                <a:ea typeface="Arial"/>
                <a:cs typeface="Arial"/>
                <a:sym typeface="Arial"/>
              </a:rPr>
              <a:t>regardless of how the backboard is raised or how minimally past vertical the backboard is raised.</a:t>
            </a:r>
            <a:r>
              <a:rPr lang="en-US" sz="1800" b="0" i="0" u="none" strike="noStrike" kern="1200" cap="none" dirty="0" smtClean="0">
                <a:solidFill>
                  <a:schemeClr val="dk1"/>
                </a:solidFill>
                <a:effectLst/>
                <a:latin typeface="Arial"/>
                <a:ea typeface="Arial"/>
                <a:cs typeface="Arial"/>
                <a:sym typeface="Arial"/>
              </a:rPr>
              <a:t>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Since these backboards are considered overhead obstructions , when a first or second contact with the backboard occurs by the team that last played the ball – assuming that part of the backboard is over a playable area – play continues. There is no replay option.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We are also reminded that a service toss cannot touch a partly retracted OR fully retracted backboard without a fault occurring, the same as with a vertical/down backboard. Signal 13 (Out of Bounds) is used. </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666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We have a new procedure in terms of the timing of coaches submitting rosters and a clarification in the newly announced new rule changes.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First, the rosters for both teams are due at the pre-match meeting with coaches and captains rather than at the 10-minute mark on the countdown clock during a typical warm-up. In addition, rosters are to be handed to the R2 at the pre-match meeting and not to the Official Scorer or left on the officials’ table.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Failure to timely submit a roster </a:t>
            </a:r>
            <a:r>
              <a:rPr lang="en-US" sz="1800" b="0" i="0" u="sng" strike="noStrike" kern="1200" cap="none" dirty="0" smtClean="0">
                <a:solidFill>
                  <a:schemeClr val="dk1"/>
                </a:solidFill>
                <a:effectLst/>
                <a:latin typeface="Arial"/>
                <a:ea typeface="Arial"/>
                <a:cs typeface="Arial"/>
                <a:sym typeface="Arial"/>
              </a:rPr>
              <a:t>was to be penalized</a:t>
            </a:r>
            <a:r>
              <a:rPr lang="en-US" sz="1800" b="0" i="0" u="none" strike="noStrike" kern="1200" cap="none" dirty="0" smtClean="0">
                <a:solidFill>
                  <a:schemeClr val="dk1"/>
                </a:solidFill>
                <a:effectLst/>
                <a:latin typeface="Arial"/>
                <a:ea typeface="Arial"/>
                <a:cs typeface="Arial"/>
                <a:sym typeface="Arial"/>
              </a:rPr>
              <a:t> with a loss of rally and point to the opponent, but the NFHS has wow changed this to an unnecessary delay (administrative yellow card).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intent of the most recent change is to eliminate a double penalty (two points) for a late roster submission and the roster is also incorrect and has to be changed. The NFHS did not want to start a match by assessing two points to the opponent for a coach’s clerical error.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 do </a:t>
            </a:r>
            <a:r>
              <a:rPr lang="en-US" sz="1800" b="1" i="0" u="sng" strike="noStrike" kern="1200" cap="none" dirty="0" smtClean="0">
                <a:solidFill>
                  <a:schemeClr val="dk1"/>
                </a:solidFill>
                <a:effectLst/>
                <a:latin typeface="Arial"/>
                <a:ea typeface="Arial"/>
                <a:cs typeface="Arial"/>
                <a:sym typeface="Arial"/>
              </a:rPr>
              <a:t>NOT</a:t>
            </a:r>
            <a:r>
              <a:rPr lang="en-US" sz="1800" b="0" i="0" u="none" strike="noStrike" kern="1200" cap="none" dirty="0" smtClean="0">
                <a:solidFill>
                  <a:schemeClr val="dk1"/>
                </a:solidFill>
                <a:effectLst/>
                <a:latin typeface="Arial"/>
                <a:ea typeface="Arial"/>
                <a:cs typeface="Arial"/>
                <a:sym typeface="Arial"/>
              </a:rPr>
              <a:t> want us to penalize a coach PERIOD for forgetting that the roster is now due at the pre-match meeting. The R2 simply makes sure the coach goes and gets the roster and hands it in. It may simply be an issue of the coach having left it at the bench or, out of habit, left it at the table. I want us to educate and facilitate rather than penalize.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couple of other issues with the change in timing. With rosters now due at the pre-match meeting, if the warm-up is 10 minutes or less, when the roster is turned in at the pre-match meeting and the clock is started, the roster may not be changed without penalty other than for blood on a jersey or a torn jersey. Don’t be too tough on this. If the coach identifies a problem after the clock has started, if it’s a short time, try to find a way not to penalize. </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934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We now have two new informal signals to be used by the R1 for legal back-row attacks to communicate back-row awareness. These are </a:t>
            </a:r>
            <a:r>
              <a:rPr lang="en-US" sz="1800" b="0" i="0" u="sng" strike="noStrike" kern="1200" cap="none" dirty="0" smtClean="0">
                <a:solidFill>
                  <a:schemeClr val="dk1"/>
                </a:solidFill>
                <a:effectLst/>
                <a:latin typeface="Arial"/>
                <a:ea typeface="Arial"/>
                <a:cs typeface="Arial"/>
                <a:sym typeface="Arial"/>
              </a:rPr>
              <a:t>R1</a:t>
            </a:r>
            <a:r>
              <a:rPr lang="en-US" sz="1800" b="0" i="0" u="none" strike="noStrike" kern="1200" cap="none" dirty="0" smtClean="0">
                <a:solidFill>
                  <a:schemeClr val="dk1"/>
                </a:solidFill>
                <a:effectLst/>
                <a:latin typeface="Arial"/>
                <a:ea typeface="Arial"/>
                <a:cs typeface="Arial"/>
                <a:sym typeface="Arial"/>
              </a:rPr>
              <a:t> signals</a:t>
            </a:r>
            <a:r>
              <a:rPr lang="en-US" sz="1800" b="0" i="0" u="none" strike="noStrike" kern="1200" cap="none" baseline="0" dirty="0" smtClean="0">
                <a:solidFill>
                  <a:schemeClr val="dk1"/>
                </a:solidFill>
                <a:effectLst/>
                <a:latin typeface="Arial"/>
                <a:ea typeface="Arial"/>
                <a:cs typeface="Arial"/>
                <a:sym typeface="Arial"/>
              </a:rPr>
              <a:t> and </a:t>
            </a:r>
            <a:r>
              <a:rPr lang="en-US" sz="1800" b="0" i="0" u="none" strike="noStrike" kern="1200" cap="none" dirty="0" smtClean="0">
                <a:solidFill>
                  <a:schemeClr val="dk1"/>
                </a:solidFill>
                <a:effectLst/>
                <a:latin typeface="Arial"/>
                <a:ea typeface="Arial"/>
                <a:cs typeface="Arial"/>
                <a:sym typeface="Arial"/>
              </a:rPr>
              <a:t>replace the previous single signal for a legal back-row attack.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One signal is used for completed attacks where the ball was played by a back-row player in the attack zone with the ball close to the top of the net but not totally above net height. The other</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is for completed attacks where a back-row attacker’s take-off from the floor was close to but outside the attack line with the ball contacted above net height.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These signals show what the R1 observed in terms of ball height or a behind-the-line take-off as the reason a back-row attack was legal.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They</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should not be overused such as when the ball was clearly below net height or the attack take-off was not that close to the attack line.</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63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 always like to touch on the leadership for our organization.</a:t>
            </a:r>
            <a:r>
              <a:rPr lang="en-US" sz="1800" b="0" i="0" u="none" strike="noStrike" kern="1200" cap="none" baseline="0" dirty="0" smtClean="0">
                <a:solidFill>
                  <a:schemeClr val="dk1"/>
                </a:solidFill>
                <a:effectLst/>
                <a:latin typeface="Arial"/>
                <a:ea typeface="Arial"/>
                <a:cs typeface="Arial"/>
                <a:sym typeface="Arial"/>
              </a:rPr>
              <a:t> It is always a good reminder of who you may need to contact or of changes in leadership.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Our Executive Director is Gary Hajek. As Executive Director, Gary is in charge of the day-to-day operations of our organization.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Gary works with the OHSBVA Board of Directors, especially with our Board President, Craig </a:t>
            </a:r>
            <a:r>
              <a:rPr lang="en-US" sz="1800" b="0" i="0" u="none" strike="noStrike" kern="1200" cap="none" dirty="0" err="1" smtClean="0">
                <a:solidFill>
                  <a:schemeClr val="dk1"/>
                </a:solidFill>
                <a:effectLst/>
                <a:latin typeface="Arial"/>
                <a:ea typeface="Arial"/>
                <a:cs typeface="Arial"/>
                <a:sym typeface="Arial"/>
              </a:rPr>
              <a:t>Erford</a:t>
            </a:r>
            <a:r>
              <a:rPr lang="en-US" sz="1800" b="0" i="0" u="none" strike="noStrike" kern="1200" cap="none" dirty="0" smtClean="0">
                <a:solidFill>
                  <a:schemeClr val="dk1"/>
                </a:solidFill>
                <a:effectLst/>
                <a:latin typeface="Arial"/>
                <a:ea typeface="Arial"/>
                <a:cs typeface="Arial"/>
                <a:sym typeface="Arial"/>
              </a:rPr>
              <a:t>, who is also Head Coach of Archbishop Alter.</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These individuals</a:t>
            </a:r>
            <a:r>
              <a:rPr lang="en-US" sz="1800" b="0" i="0" u="none" strike="noStrike" kern="1200" cap="none" baseline="0" dirty="0" smtClean="0">
                <a:solidFill>
                  <a:schemeClr val="dk1"/>
                </a:solidFill>
                <a:effectLst/>
                <a:latin typeface="Arial"/>
                <a:ea typeface="Arial"/>
                <a:cs typeface="Arial"/>
                <a:sym typeface="Arial"/>
              </a:rPr>
              <a:t> oversee the operation of our organization.</a:t>
            </a:r>
            <a:endParaRPr lang="en-US" sz="1800" b="0" i="0" u="none" strike="noStrike" kern="1200" cap="none" dirty="0">
              <a:solidFill>
                <a:schemeClr val="dk1"/>
              </a:solidFill>
              <a:effectLst/>
              <a:latin typeface="Arial"/>
              <a:ea typeface="Arial"/>
              <a:cs typeface="Arial"/>
              <a:sym typeface="Arial"/>
            </a:endParaRPr>
          </a:p>
        </p:txBody>
      </p:sp>
      <p:sp>
        <p:nvSpPr>
          <p:cNvPr id="196" name="Shape 19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9617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Close to </a:t>
            </a:r>
            <a:r>
              <a:rPr lang="en-US" sz="1800" b="1" i="0" u="sng" strike="noStrike" kern="1200" cap="none" baseline="0" dirty="0" smtClean="0">
                <a:solidFill>
                  <a:schemeClr val="dk1"/>
                </a:solidFill>
                <a:effectLst/>
                <a:latin typeface="Arial"/>
                <a:ea typeface="Arial"/>
                <a:cs typeface="Arial"/>
                <a:sym typeface="Arial"/>
              </a:rPr>
              <a:t>Net Height</a:t>
            </a:r>
            <a:r>
              <a:rPr lang="en-US" sz="1800" b="1" i="0" u="none" strike="noStrike" kern="1200" cap="none" baseline="0" dirty="0" smtClean="0">
                <a:solidFill>
                  <a:schemeClr val="dk1"/>
                </a:solidFill>
                <a:effectLst/>
                <a:latin typeface="Arial"/>
                <a:ea typeface="Arial"/>
                <a:cs typeface="Arial"/>
                <a:sym typeface="Arial"/>
              </a:rPr>
              <a:t>: </a:t>
            </a:r>
            <a:r>
              <a:rPr lang="en-US" sz="1800" b="0" i="0" u="none" strike="noStrike" kern="1200" cap="none" baseline="0" dirty="0" smtClean="0">
                <a:solidFill>
                  <a:schemeClr val="dk1"/>
                </a:solidFill>
                <a:effectLst/>
                <a:latin typeface="Arial"/>
                <a:ea typeface="Arial"/>
                <a:cs typeface="Arial"/>
                <a:sym typeface="Arial"/>
              </a:rPr>
              <a:t>t</a:t>
            </a:r>
            <a:r>
              <a:rPr lang="en-US" sz="1800" b="0" i="0" u="none" strike="noStrike" kern="1200" cap="none" dirty="0" smtClean="0">
                <a:solidFill>
                  <a:schemeClr val="dk1"/>
                </a:solidFill>
                <a:effectLst/>
                <a:latin typeface="Arial"/>
                <a:ea typeface="Arial"/>
                <a:cs typeface="Arial"/>
                <a:sym typeface="Arial"/>
              </a:rPr>
              <a:t>o show part of the ball was below net height, the R1 uses the outside arm on the attack side. The arm is bent at the elbow and held parallel to the court with palm down. With the arm held between the waist and chest level (slightly above net height for best visibility), the R1 lightly pats down, pushing the palm toward the floor in a single light motion to show the attack occurred with at least part of the ball below net height. The arm is held in that position for a moment. </a:t>
            </a:r>
          </a:p>
          <a:p>
            <a:pPr marL="0" lvl="0" indent="0">
              <a:buFont typeface="Arial" panose="020B0604020202020204" pitchFamily="34" charset="0"/>
              <a:buNone/>
            </a:pPr>
            <a:endParaRPr lang="en-US" sz="1800" b="1"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Just in Back of the Attack</a:t>
            </a:r>
            <a:r>
              <a:rPr lang="en-US" sz="1800" b="1" i="0" u="sng" strike="noStrike" kern="1200" cap="none" baseline="0" dirty="0" smtClean="0">
                <a:solidFill>
                  <a:schemeClr val="dk1"/>
                </a:solidFill>
                <a:effectLst/>
                <a:latin typeface="Arial"/>
                <a:ea typeface="Arial"/>
                <a:cs typeface="Arial"/>
                <a:sym typeface="Arial"/>
              </a:rPr>
              <a:t> Line</a:t>
            </a:r>
            <a:r>
              <a:rPr lang="en-US" sz="1800" b="1"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to show an attacker’s take-off was close to but behind the attack line, the R1 extends the forearm on the attack side and bends the outside arm at the elbow while immediately making a single sweeping motion parallel to the top of the net with the R1’s palm facing the end line at the end of the signal. The arm is held in that position for a moment.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These are R1 signals, and the only time an R2 should use them is based on a pre-match agreement where the R1 wants a reminder</a:t>
            </a:r>
            <a:r>
              <a:rPr lang="en-US" sz="1800" b="0" i="0" u="none" strike="noStrike" kern="1200" cap="none" baseline="0" dirty="0" smtClean="0">
                <a:solidFill>
                  <a:schemeClr val="dk1"/>
                </a:solidFill>
                <a:effectLst/>
                <a:latin typeface="Arial"/>
                <a:ea typeface="Arial"/>
                <a:cs typeface="Arial"/>
                <a:sym typeface="Arial"/>
              </a:rPr>
              <a:t> that a back-row completed attack was legal. The </a:t>
            </a:r>
            <a:r>
              <a:rPr lang="en-US" sz="1800" b="0" i="0" u="none" strike="noStrike" kern="1200" cap="none" dirty="0" smtClean="0">
                <a:solidFill>
                  <a:schemeClr val="dk1"/>
                </a:solidFill>
                <a:effectLst/>
                <a:latin typeface="Arial"/>
                <a:ea typeface="Arial"/>
                <a:cs typeface="Arial"/>
                <a:sym typeface="Arial"/>
              </a:rPr>
              <a:t>R2 makes eye communication and may show the R1</a:t>
            </a:r>
            <a:r>
              <a:rPr lang="en-US" sz="1800" b="0" i="0" u="none" strike="noStrike" kern="1200" cap="none" baseline="0" dirty="0" smtClean="0">
                <a:solidFill>
                  <a:schemeClr val="dk1"/>
                </a:solidFill>
                <a:effectLst/>
                <a:latin typeface="Arial"/>
                <a:ea typeface="Arial"/>
                <a:cs typeface="Arial"/>
                <a:sym typeface="Arial"/>
              </a:rPr>
              <a:t> if the R1 doesn’t use a wave-off on a close play</a:t>
            </a:r>
            <a:r>
              <a:rPr lang="en-US" sz="1800" b="0" i="0" u="none" strike="noStrike" kern="1200" cap="none" dirty="0" smtClean="0">
                <a:solidFill>
                  <a:schemeClr val="dk1"/>
                </a:solidFill>
                <a:effectLst/>
                <a:latin typeface="Arial"/>
                <a:ea typeface="Arial"/>
                <a:cs typeface="Arial"/>
                <a:sym typeface="Arial"/>
              </a:rPr>
              <a: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R1 uses the behind-the-attack</a:t>
            </a:r>
            <a:r>
              <a:rPr lang="en-US" sz="1800" b="0" i="0" u="none" strike="noStrike" kern="1200" cap="none" baseline="0" dirty="0" smtClean="0">
                <a:solidFill>
                  <a:schemeClr val="dk1"/>
                </a:solidFill>
                <a:effectLst/>
                <a:latin typeface="Arial"/>
                <a:ea typeface="Arial"/>
                <a:cs typeface="Arial"/>
                <a:sym typeface="Arial"/>
              </a:rPr>
              <a:t>-line</a:t>
            </a:r>
            <a:r>
              <a:rPr lang="en-US" sz="1800" b="0" i="0" u="none" strike="noStrike" kern="1200" cap="none" dirty="0" smtClean="0">
                <a:solidFill>
                  <a:schemeClr val="dk1"/>
                </a:solidFill>
                <a:effectLst/>
                <a:latin typeface="Arial"/>
                <a:ea typeface="Arial"/>
                <a:cs typeface="Arial"/>
                <a:sym typeface="Arial"/>
              </a:rPr>
              <a:t> wave-off when: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libero’s finger-tip set, was made with the libero’s foot position close to but behind the attack line and the ball</a:t>
            </a:r>
            <a:r>
              <a:rPr lang="en-US" sz="1800" b="0" i="0" u="none" strike="noStrike" kern="1200" cap="none" baseline="0" dirty="0" smtClean="0">
                <a:solidFill>
                  <a:schemeClr val="dk1"/>
                </a:solidFill>
                <a:effectLst/>
                <a:latin typeface="Arial"/>
                <a:ea typeface="Arial"/>
                <a:cs typeface="Arial"/>
                <a:sym typeface="Arial"/>
              </a:rPr>
              <a:t> is </a:t>
            </a:r>
            <a:r>
              <a:rPr lang="en-US" sz="1800" b="0" i="0" u="none" strike="noStrike" kern="1200" cap="none" dirty="0" smtClean="0">
                <a:solidFill>
                  <a:schemeClr val="dk1"/>
                </a:solidFill>
                <a:effectLst/>
                <a:latin typeface="Arial"/>
                <a:ea typeface="Arial"/>
                <a:cs typeface="Arial"/>
                <a:sym typeface="Arial"/>
              </a:rPr>
              <a:t>contacted next by a teammate from totally above net height resulting in a completed attack unless the attack was by a back-row player whose take-off was on or in front of the attack</a:t>
            </a:r>
            <a:r>
              <a:rPr lang="en-US" sz="1800" b="0" i="0" u="none" strike="noStrike" kern="1200" cap="none" baseline="0" dirty="0" smtClean="0">
                <a:solidFill>
                  <a:schemeClr val="dk1"/>
                </a:solidFill>
                <a:effectLst/>
                <a:latin typeface="Arial"/>
                <a:ea typeface="Arial"/>
                <a:cs typeface="Arial"/>
                <a:sym typeface="Arial"/>
              </a:rPr>
              <a:t> line</a:t>
            </a:r>
            <a:r>
              <a:rPr lang="en-US" sz="1800" b="0" i="0" u="none" strike="noStrike" kern="1200" cap="none" dirty="0" smtClean="0">
                <a:solidFill>
                  <a:schemeClr val="dk1"/>
                </a:solidFill>
                <a:effectLst/>
                <a:latin typeface="Arial"/>
                <a:ea typeface="Arial"/>
                <a:cs typeface="Arial"/>
                <a:sym typeface="Arial"/>
              </a:rPr>
              <a: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libero’s finger-tip set was made with the libero’s foot position close to but behind the attack line extended with the ball contacted next by a back-row teammate with the ball totally above net height resulting in a completed attack with the back-row player’s take-off from behind the attack line. This would be a back-row attack if the attacker’s take-off</a:t>
            </a:r>
            <a:r>
              <a:rPr lang="en-US" sz="1800" b="0" i="0" u="none" strike="noStrike" kern="1200" cap="none" baseline="0" dirty="0" smtClean="0">
                <a:solidFill>
                  <a:schemeClr val="dk1"/>
                </a:solidFill>
                <a:effectLst/>
                <a:latin typeface="Arial"/>
                <a:ea typeface="Arial"/>
                <a:cs typeface="Arial"/>
                <a:sym typeface="Arial"/>
              </a:rPr>
              <a:t> were on or in front of the attack line.</a:t>
            </a: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800" b="0" i="0" u="none" strike="noStrike" kern="1200" cap="none" dirty="0" smtClean="0">
                <a:solidFill>
                  <a:schemeClr val="dk1"/>
                </a:solidFill>
                <a:effectLst/>
                <a:latin typeface="Arial"/>
                <a:ea typeface="Arial"/>
                <a:cs typeface="Arial"/>
                <a:sym typeface="Arial"/>
              </a:rPr>
              <a:t>The R1 uses the</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part-of-ball-below-top</a:t>
            </a:r>
            <a:r>
              <a:rPr lang="en-US" sz="1800" b="0" i="0" u="none" strike="noStrike" kern="1200" cap="none" baseline="0" dirty="0" smtClean="0">
                <a:solidFill>
                  <a:schemeClr val="dk1"/>
                </a:solidFill>
                <a:effectLst/>
                <a:latin typeface="Arial"/>
                <a:ea typeface="Arial"/>
                <a:cs typeface="Arial"/>
                <a:sym typeface="Arial"/>
              </a:rPr>
              <a:t>-of net pat-down</a:t>
            </a:r>
            <a:r>
              <a:rPr lang="en-US" sz="1800" b="0" i="0" u="none" strike="noStrike" kern="1200" cap="none" dirty="0" smtClean="0">
                <a:solidFill>
                  <a:schemeClr val="dk1"/>
                </a:solidFill>
                <a:effectLst/>
                <a:latin typeface="Arial"/>
                <a:ea typeface="Arial"/>
                <a:cs typeface="Arial"/>
                <a:sym typeface="Arial"/>
              </a:rPr>
              <a:t> signal when: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 sets the ball from on or in front of the attack line and any teammate completes an attack on the next contact, but the contact</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occurred with at least part of the ball below the top of net.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 completes an attack from anywhere on the floor with the ball close to the top of the net at contact but at least part of ball was below net height. </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Mechanics</a:t>
            </a:r>
            <a:r>
              <a:rPr lang="en-US" sz="1800" b="1" i="0" u="none" strike="noStrike" kern="1200" cap="none"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The R2 needs to be aware and see the R1 signaling </a:t>
            </a:r>
            <a:r>
              <a:rPr lang="en-US" sz="1800" b="0" i="0" u="sng" strike="noStrike" kern="1200" cap="none" dirty="0" smtClean="0">
                <a:solidFill>
                  <a:schemeClr val="dk1"/>
                </a:solidFill>
                <a:effectLst/>
                <a:latin typeface="Arial"/>
                <a:ea typeface="Arial"/>
                <a:cs typeface="Arial"/>
                <a:sym typeface="Arial"/>
              </a:rPr>
              <a:t>why</a:t>
            </a:r>
            <a:r>
              <a:rPr lang="en-US" sz="1800" b="0" i="0" u="none" strike="noStrike" kern="1200" cap="none" dirty="0" smtClean="0">
                <a:solidFill>
                  <a:schemeClr val="dk1"/>
                </a:solidFill>
                <a:effectLst/>
                <a:latin typeface="Arial"/>
                <a:ea typeface="Arial"/>
                <a:cs typeface="Arial"/>
                <a:sym typeface="Arial"/>
              </a:rPr>
              <a:t> a back-row attack was legal and use the R1’s signal to respond to a coach wanting to know why an illegal attack was not whistled. If the R2 does not see the R1 wave-off but believes the back-row or libero attack was legal, the R2 may present that information to the coach or advise the coach to send the captain to the stand.</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When the R2 notes an </a:t>
            </a:r>
            <a:r>
              <a:rPr lang="en-US" sz="1800" b="0" i="0" u="sng" strike="noStrike" kern="1200" cap="none" dirty="0" smtClean="0">
                <a:solidFill>
                  <a:schemeClr val="dk1"/>
                </a:solidFill>
                <a:effectLst/>
                <a:latin typeface="Arial"/>
                <a:ea typeface="Arial"/>
                <a:cs typeface="Arial"/>
                <a:sym typeface="Arial"/>
              </a:rPr>
              <a:t>illegal attack</a:t>
            </a:r>
            <a:r>
              <a:rPr lang="en-US" sz="1800" b="0" i="0" u="none" strike="noStrike" kern="1200" cap="none" dirty="0" smtClean="0">
                <a:solidFill>
                  <a:schemeClr val="dk1"/>
                </a:solidFill>
                <a:effectLst/>
                <a:latin typeface="Arial"/>
                <a:ea typeface="Arial"/>
                <a:cs typeface="Arial"/>
                <a:sym typeface="Arial"/>
              </a:rPr>
              <a:t>, the R2 steps away from the post and uses the informal attack fault signal to advise the R1 that an illegal attack has occurred. If the R2 believes the attack was legal, the R2 typically presents eyes to the R1 and may use a head nod to indicate that –</a:t>
            </a:r>
            <a:r>
              <a:rPr lang="en-US" sz="1800" b="0" i="0" u="none" strike="noStrike" kern="1200" cap="none" baseline="0" dirty="0" smtClean="0">
                <a:solidFill>
                  <a:schemeClr val="dk1"/>
                </a:solidFill>
                <a:effectLst/>
                <a:latin typeface="Arial"/>
                <a:ea typeface="Arial"/>
                <a:cs typeface="Arial"/>
                <a:sym typeface="Arial"/>
              </a:rPr>
              <a:t> from the R2’s angle – </a:t>
            </a:r>
            <a:r>
              <a:rPr lang="en-US" sz="1800" b="0" i="0" u="none" strike="noStrike" kern="1200" cap="none" dirty="0" smtClean="0">
                <a:solidFill>
                  <a:schemeClr val="dk1"/>
                </a:solidFill>
                <a:effectLst/>
                <a:latin typeface="Arial"/>
                <a:ea typeface="Arial"/>
                <a:cs typeface="Arial"/>
                <a:sym typeface="Arial"/>
              </a:rPr>
              <a:t>the back-row attack was legal, play on. </a:t>
            </a:r>
            <a:r>
              <a:rPr lang="en-US" sz="1800" b="1" i="0" u="none" strike="noStrike" kern="1200" cap="none" dirty="0" smtClean="0">
                <a:solidFill>
                  <a:schemeClr val="dk1"/>
                </a:solidFill>
                <a:effectLst/>
                <a:latin typeface="Arial"/>
                <a:ea typeface="Arial"/>
                <a:cs typeface="Arial"/>
                <a:sym typeface="Arial"/>
              </a:rPr>
              <a:t> </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167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“Keep the ball flying” is the mantra in today’s game</a:t>
            </a:r>
            <a:r>
              <a:rPr lang="en-US" sz="1800" b="0" i="0" u="none" strike="noStrike" kern="1200" cap="none" baseline="0" dirty="0" smtClean="0">
                <a:solidFill>
                  <a:schemeClr val="dk1"/>
                </a:solidFill>
                <a:effectLst/>
                <a:latin typeface="Arial"/>
                <a:ea typeface="Arial"/>
                <a:cs typeface="Arial"/>
                <a:sym typeface="Arial"/>
              </a:rPr>
              <a:t> of volleyball and is a</a:t>
            </a:r>
            <a:r>
              <a:rPr lang="en-US" sz="1800" b="0" i="0" u="none" strike="noStrike" kern="1200" cap="none" dirty="0" smtClean="0">
                <a:solidFill>
                  <a:schemeClr val="dk1"/>
                </a:solidFill>
                <a:effectLst/>
                <a:latin typeface="Arial"/>
                <a:ea typeface="Arial"/>
                <a:cs typeface="Arial"/>
                <a:sym typeface="Arial"/>
              </a:rPr>
              <a:t> philosophy that suits the athleticism of today’s players!</a:t>
            </a:r>
          </a:p>
          <a:p>
            <a:r>
              <a:rPr lang="en-US" sz="1800" b="1" i="0" u="sng" strike="noStrike" kern="1200" cap="none" dirty="0" smtClean="0">
                <a:solidFill>
                  <a:schemeClr val="dk1"/>
                </a:solidFill>
                <a:effectLst/>
                <a:latin typeface="Arial"/>
                <a:ea typeface="Arial"/>
                <a:cs typeface="Arial"/>
                <a:sym typeface="Arial"/>
              </a:rPr>
              <a:t>Point of focus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To promote consistency, the R1 must get his or her eyes ahead of the ball so that eyes are steady and focused</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to see the ball arrive and judge the contact without preconceived notions based on who is playing the ball or how. </a:t>
            </a:r>
            <a:r>
              <a:rPr lang="en-US" sz="1800" b="0" i="0" u="sng" strike="noStrike" kern="1200" cap="none" dirty="0" smtClean="0">
                <a:solidFill>
                  <a:schemeClr val="dk1"/>
                </a:solidFill>
                <a:effectLst/>
                <a:latin typeface="Arial"/>
                <a:ea typeface="Arial"/>
                <a:cs typeface="Arial"/>
                <a:sym typeface="Arial"/>
              </a:rPr>
              <a:t>Only the contact point and playing action is judged</a:t>
            </a:r>
            <a:r>
              <a:rPr lang="en-US" sz="1800" b="0" i="0" u="none" strike="noStrike" kern="1200" cap="none" dirty="0" smtClean="0">
                <a:solidFill>
                  <a:schemeClr val="dk1"/>
                </a:solidFill>
                <a:effectLst/>
                <a:latin typeface="Arial"/>
                <a:ea typeface="Arial"/>
                <a:cs typeface="Arial"/>
                <a:sym typeface="Arial"/>
              </a:rPr>
              <a:t>. Sight is</a:t>
            </a:r>
            <a:r>
              <a:rPr lang="en-US" sz="1800" b="0" i="0" u="none" strike="noStrike" kern="1200" cap="none" baseline="0" dirty="0" smtClean="0">
                <a:solidFill>
                  <a:schemeClr val="dk1"/>
                </a:solidFill>
                <a:effectLst/>
                <a:latin typeface="Arial"/>
                <a:ea typeface="Arial"/>
                <a:cs typeface="Arial"/>
                <a:sym typeface="Arial"/>
              </a:rPr>
              <a:t> the only factor for the R1 to consider. You can’t determine what you can’t see.</a:t>
            </a:r>
          </a:p>
          <a:p>
            <a:pPr marL="0" lvl="0" indent="0">
              <a:buFont typeface="Arial" panose="020B0604020202020204" pitchFamily="34" charset="0"/>
              <a:buNone/>
            </a:pPr>
            <a:r>
              <a:rPr lang="en-US" sz="1800" b="1" i="0" u="sng" strike="noStrike" kern="1200" cap="none" baseline="0" dirty="0" smtClean="0">
                <a:solidFill>
                  <a:schemeClr val="dk1"/>
                </a:solidFill>
                <a:effectLst/>
                <a:latin typeface="Arial"/>
                <a:ea typeface="Arial"/>
                <a:cs typeface="Arial"/>
                <a:sym typeface="Arial"/>
              </a:rPr>
              <a:t>Don’t call early what you don’t want to call late</a:t>
            </a:r>
            <a:endParaRPr lang="en-US" sz="1800" b="1"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To not have to make a ball-handling call that the R1 does not want to make toward</a:t>
            </a:r>
            <a:r>
              <a:rPr lang="en-US" sz="1800" b="0" i="0" u="none" strike="noStrike" kern="1200" cap="none" baseline="0" dirty="0" smtClean="0">
                <a:solidFill>
                  <a:schemeClr val="dk1"/>
                </a:solidFill>
                <a:effectLst/>
                <a:latin typeface="Arial"/>
                <a:ea typeface="Arial"/>
                <a:cs typeface="Arial"/>
                <a:sym typeface="Arial"/>
              </a:rPr>
              <a:t> the end of a</a:t>
            </a:r>
            <a:r>
              <a:rPr lang="en-US" sz="1800" b="0" i="0" u="none" strike="noStrike" kern="1200" cap="none" dirty="0" smtClean="0">
                <a:solidFill>
                  <a:schemeClr val="dk1"/>
                </a:solidFill>
                <a:effectLst/>
                <a:latin typeface="Arial"/>
                <a:ea typeface="Arial"/>
                <a:cs typeface="Arial"/>
                <a:sym typeface="Arial"/>
              </a:rPr>
              <a:t> set or at match point, the R1 needs to </a:t>
            </a:r>
            <a:r>
              <a:rPr lang="en-US" sz="1800" b="0" i="0" u="sng" strike="noStrike" kern="1200" cap="none" dirty="0" smtClean="0">
                <a:solidFill>
                  <a:schemeClr val="dk1"/>
                </a:solidFill>
                <a:effectLst/>
                <a:latin typeface="Arial"/>
                <a:ea typeface="Arial"/>
                <a:cs typeface="Arial"/>
                <a:sym typeface="Arial"/>
              </a:rPr>
              <a:t>not</a:t>
            </a:r>
            <a:r>
              <a:rPr lang="en-US" sz="1800" b="0" i="0" u="none" strike="noStrike" kern="1200" cap="none" dirty="0" smtClean="0">
                <a:solidFill>
                  <a:schemeClr val="dk1"/>
                </a:solidFill>
                <a:effectLst/>
                <a:latin typeface="Arial"/>
                <a:ea typeface="Arial"/>
                <a:cs typeface="Arial"/>
                <a:sym typeface="Arial"/>
              </a:rPr>
              <a:t> whistle faults</a:t>
            </a:r>
            <a:r>
              <a:rPr lang="en-US" sz="1800" b="0" i="0" u="none" strike="noStrike" kern="1200" cap="none" baseline="0" dirty="0" smtClean="0">
                <a:solidFill>
                  <a:schemeClr val="dk1"/>
                </a:solidFill>
                <a:effectLst/>
                <a:latin typeface="Arial"/>
                <a:ea typeface="Arial"/>
                <a:cs typeface="Arial"/>
                <a:sym typeface="Arial"/>
              </a:rPr>
              <a:t> on s</a:t>
            </a:r>
            <a:r>
              <a:rPr lang="en-US" sz="1800" b="0" i="0" u="none" strike="noStrike" kern="1200" cap="none" dirty="0" smtClean="0">
                <a:solidFill>
                  <a:schemeClr val="dk1"/>
                </a:solidFill>
                <a:effectLst/>
                <a:latin typeface="Arial"/>
                <a:ea typeface="Arial"/>
                <a:cs typeface="Arial"/>
                <a:sym typeface="Arial"/>
              </a:rPr>
              <a:t>imilar ball</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handling earlier in the match. If the R1 is willing to make a ball-handling fault call with the match on the line, then – in the name of consistency – the R1 needs to make that same call each time it occurs. For consistency</a:t>
            </a:r>
            <a:r>
              <a:rPr lang="en-US" sz="1800" b="0" i="0" u="none" strike="noStrike" kern="1200" cap="none" baseline="0" dirty="0" smtClean="0">
                <a:solidFill>
                  <a:schemeClr val="dk1"/>
                </a:solidFill>
                <a:effectLst/>
                <a:latin typeface="Arial"/>
                <a:ea typeface="Arial"/>
                <a:cs typeface="Arial"/>
                <a:sym typeface="Arial"/>
              </a:rPr>
              <a:t>, d</a:t>
            </a:r>
            <a:r>
              <a:rPr lang="en-US" sz="1800" b="0" i="0" u="none" strike="noStrike" kern="1200" cap="none" dirty="0" smtClean="0">
                <a:solidFill>
                  <a:schemeClr val="dk1"/>
                </a:solidFill>
                <a:effectLst/>
                <a:latin typeface="Arial"/>
                <a:ea typeface="Arial"/>
                <a:cs typeface="Arial"/>
                <a:sym typeface="Arial"/>
              </a:rPr>
              <a:t>o not call early in a set what you are not willing to call late in a set. </a:t>
            </a: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Emphasis</a:t>
            </a:r>
            <a:r>
              <a:rPr lang="en-US" sz="1800" b="1" i="0" u="sng" strike="noStrike" kern="1200" cap="none" baseline="0" dirty="0" smtClean="0">
                <a:solidFill>
                  <a:schemeClr val="dk1"/>
                </a:solidFill>
                <a:effectLst/>
                <a:latin typeface="Arial"/>
                <a:ea typeface="Arial"/>
                <a:cs typeface="Arial"/>
                <a:sym typeface="Arial"/>
              </a:rPr>
              <a:t> on continuation of play</a:t>
            </a:r>
            <a:endParaRPr lang="en-US" sz="1800" b="1"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Not every double-hit needs to be called. Minor double-hit can be let go in the interest of making the game more about the players. When evaluating ball handling, it is important to understand there is a current focus on an </a:t>
            </a:r>
            <a:r>
              <a:rPr lang="en-US" sz="1800" b="1" i="0" u="none" strike="noStrike" kern="1200" cap="none" dirty="0" smtClean="0">
                <a:solidFill>
                  <a:schemeClr val="dk1"/>
                </a:solidFill>
                <a:effectLst/>
                <a:latin typeface="Arial"/>
                <a:ea typeface="Arial"/>
                <a:cs typeface="Arial"/>
                <a:sym typeface="Arial"/>
              </a:rPr>
              <a:t>increase in continuation of play </a:t>
            </a:r>
            <a:r>
              <a:rPr lang="en-US" sz="1800" b="1" i="0" u="sng" strike="noStrike" kern="1200" cap="none" dirty="0" smtClean="0">
                <a:solidFill>
                  <a:schemeClr val="dk1"/>
                </a:solidFill>
                <a:effectLst/>
                <a:latin typeface="Arial"/>
                <a:ea typeface="Arial"/>
                <a:cs typeface="Arial"/>
                <a:sym typeface="Arial"/>
              </a:rPr>
              <a:t>when judging second-ball contacts that are directed to a teammate</a:t>
            </a:r>
            <a:r>
              <a:rPr lang="en-US" sz="1800" b="0" i="0" u="none" strike="noStrike" kern="1200" cap="none" dirty="0" smtClean="0">
                <a:solidFill>
                  <a:schemeClr val="dk1"/>
                </a:solidFill>
                <a:effectLst/>
                <a:latin typeface="Arial"/>
                <a:ea typeface="Arial"/>
                <a:cs typeface="Arial"/>
                <a:sym typeface="Arial"/>
              </a:rPr>
              <a:t>.</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This guidance is focused specifically on the second team contact and, especially, setting action.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player in good position to make a play on the ball is expected to play the ball without discernible double contacts. At lower levels of competition including Middle</a:t>
            </a:r>
            <a:r>
              <a:rPr lang="en-US" sz="1800" b="0" i="0" u="none" strike="noStrike" kern="1200" cap="none" baseline="0" dirty="0" smtClean="0">
                <a:solidFill>
                  <a:schemeClr val="dk1"/>
                </a:solidFill>
                <a:effectLst/>
                <a:latin typeface="Arial"/>
                <a:ea typeface="Arial"/>
                <a:cs typeface="Arial"/>
                <a:sym typeface="Arial"/>
              </a:rPr>
              <a:t> School, Freshman</a:t>
            </a:r>
            <a:r>
              <a:rPr lang="en-US" sz="1800" b="0" i="0" u="none" strike="noStrike" kern="1200" cap="none" dirty="0" smtClean="0">
                <a:solidFill>
                  <a:schemeClr val="dk1"/>
                </a:solidFill>
                <a:effectLst/>
                <a:latin typeface="Arial"/>
                <a:ea typeface="Arial"/>
                <a:cs typeface="Arial"/>
                <a:sym typeface="Arial"/>
              </a:rPr>
              <a:t> or Junior Varsity play and where Varsity ball-handling skill levels of </a:t>
            </a:r>
            <a:r>
              <a:rPr lang="en-US" sz="1800" b="0" i="0" u="sng" strike="noStrike" kern="1200" cap="none" dirty="0" smtClean="0">
                <a:solidFill>
                  <a:schemeClr val="dk1"/>
                </a:solidFill>
                <a:effectLst/>
                <a:latin typeface="Arial"/>
                <a:ea typeface="Arial"/>
                <a:cs typeface="Arial"/>
                <a:sym typeface="Arial"/>
              </a:rPr>
              <a:t>both teams</a:t>
            </a:r>
            <a:r>
              <a:rPr lang="en-US" sz="1800" b="0" i="0" u="none" strike="noStrike" kern="1200" cap="none" dirty="0" smtClean="0">
                <a:solidFill>
                  <a:schemeClr val="dk1"/>
                </a:solidFill>
                <a:effectLst/>
                <a:latin typeface="Arial"/>
                <a:ea typeface="Arial"/>
                <a:cs typeface="Arial"/>
                <a:sym typeface="Arial"/>
              </a:rPr>
              <a:t> are not at a high level, fewer calls may be made in the interest of the game,</a:t>
            </a:r>
            <a:r>
              <a:rPr lang="en-US" sz="1800" b="0" i="0" u="none" strike="noStrike" kern="1200" cap="none" baseline="0" dirty="0" smtClean="0">
                <a:solidFill>
                  <a:schemeClr val="dk1"/>
                </a:solidFill>
                <a:effectLst/>
                <a:latin typeface="Arial"/>
                <a:ea typeface="Arial"/>
                <a:cs typeface="Arial"/>
                <a:sym typeface="Arial"/>
              </a:rPr>
              <a:t> allowing more points to play out rather than have an R1 “over-whistle” a match.</a:t>
            </a:r>
          </a:p>
          <a:p>
            <a:pPr marL="0" lvl="0" indent="0">
              <a:buFont typeface="Arial" panose="020B0604020202020204" pitchFamily="34" charset="0"/>
              <a:buNone/>
            </a:pPr>
            <a:r>
              <a:rPr lang="en-US" sz="1800" b="1" i="0" u="sng" strike="noStrike" kern="1200" cap="none" baseline="0" dirty="0" smtClean="0">
                <a:solidFill>
                  <a:schemeClr val="dk1"/>
                </a:solidFill>
                <a:effectLst/>
                <a:latin typeface="Arial"/>
                <a:ea typeface="Arial"/>
                <a:cs typeface="Arial"/>
                <a:sym typeface="Arial"/>
              </a:rPr>
              <a:t>Spectacular/athletic play</a:t>
            </a:r>
            <a:r>
              <a:rPr lang="en-US" sz="1800" b="1" i="0" u="sng" strike="noStrike" kern="1200" cap="none" dirty="0" smtClean="0">
                <a:solidFill>
                  <a:schemeClr val="dk1"/>
                </a:solidFill>
                <a:effectLst/>
                <a:latin typeface="Arial"/>
                <a:ea typeface="Arial"/>
                <a:cs typeface="Arial"/>
                <a:sym typeface="Arial"/>
              </a:rPr>
              <a: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biggest change in ball-handling philosophy relates to </a:t>
            </a:r>
            <a:r>
              <a:rPr lang="en-US" sz="1800" b="0" i="0" u="sng" strike="noStrike" kern="1200" cap="none" dirty="0" smtClean="0">
                <a:solidFill>
                  <a:schemeClr val="dk1"/>
                </a:solidFill>
                <a:effectLst/>
                <a:latin typeface="Arial"/>
                <a:ea typeface="Arial"/>
                <a:cs typeface="Arial"/>
                <a:sym typeface="Arial"/>
              </a:rPr>
              <a:t>a second-ball</a:t>
            </a:r>
            <a:r>
              <a:rPr lang="en-US" sz="1800" b="0" i="0" u="none" strike="noStrike" kern="1200" cap="none" dirty="0" smtClean="0">
                <a:solidFill>
                  <a:schemeClr val="dk1"/>
                </a:solidFill>
                <a:effectLst/>
                <a:latin typeface="Arial"/>
                <a:ea typeface="Arial"/>
                <a:cs typeface="Arial"/>
                <a:sym typeface="Arial"/>
              </a:rPr>
              <a:t> contact directed to a teammate. </a:t>
            </a:r>
            <a:r>
              <a:rPr lang="en-US" sz="1800" b="1" i="0" u="none" strike="noStrike" kern="1200" cap="none" dirty="0" smtClean="0">
                <a:solidFill>
                  <a:schemeClr val="dk1"/>
                </a:solidFill>
                <a:effectLst/>
                <a:latin typeface="Arial"/>
                <a:ea typeface="Arial"/>
                <a:cs typeface="Arial"/>
                <a:sym typeface="Arial"/>
              </a:rPr>
              <a:t>Less severe judgment</a:t>
            </a:r>
            <a:r>
              <a:rPr lang="en-US" sz="1800" b="0" i="0" u="none" strike="noStrike" kern="1200" cap="none" dirty="0" smtClean="0">
                <a:solidFill>
                  <a:schemeClr val="dk1"/>
                </a:solidFill>
                <a:effectLst/>
                <a:latin typeface="Arial"/>
                <a:ea typeface="Arial"/>
                <a:cs typeface="Arial"/>
                <a:sym typeface="Arial"/>
              </a:rPr>
              <a:t> is to be applied by the R1 to a player making a </a:t>
            </a:r>
            <a:r>
              <a:rPr lang="en-US" sz="1800" b="1" i="0" u="none" strike="noStrike" kern="1200" cap="none" dirty="0" smtClean="0">
                <a:solidFill>
                  <a:schemeClr val="dk1"/>
                </a:solidFill>
                <a:effectLst/>
                <a:latin typeface="Arial"/>
                <a:ea typeface="Arial"/>
                <a:cs typeface="Arial"/>
                <a:sym typeface="Arial"/>
              </a:rPr>
              <a:t>challenging or spectacular play</a:t>
            </a:r>
            <a:r>
              <a:rPr lang="en-US" sz="1800" b="0" i="0" u="none" strike="noStrike" kern="1200" cap="none" dirty="0" smtClean="0">
                <a:solidFill>
                  <a:schemeClr val="dk1"/>
                </a:solidFill>
                <a:effectLst/>
                <a:latin typeface="Arial"/>
                <a:ea typeface="Arial"/>
                <a:cs typeface="Arial"/>
                <a:sym typeface="Arial"/>
              </a:rPr>
              <a:t> without the ball coming to rest or resulting in more than a minor double-hit. Bad doubles are still to be called,</a:t>
            </a:r>
            <a:r>
              <a:rPr lang="en-US" sz="1800" b="0" i="0" u="none" strike="noStrike" kern="1200" cap="none" baseline="0" dirty="0" smtClean="0">
                <a:solidFill>
                  <a:schemeClr val="dk1"/>
                </a:solidFill>
                <a:effectLst/>
                <a:latin typeface="Arial"/>
                <a:ea typeface="Arial"/>
                <a:cs typeface="Arial"/>
                <a:sym typeface="Arial"/>
              </a:rPr>
              <a:t> and the ball still can’t come to rest or be caught or thrown.</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11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There are the new points of emphasis involving ball-handling, which can be among an R1’s most challenging decisions. The pace of today’s game and the athleticism of today’s athletes only makes the job of an official more difficult. Ultimately, these are judgment calls, and the criteria on pages 53-54 of the 2019-2020 NFHS Volleyball Rules Book is intended to help referees with greater consistency. </a:t>
            </a:r>
          </a:p>
          <a:p>
            <a:endParaRPr lang="en-US" sz="1800" b="1" i="0" u="none" strike="noStrike" kern="1200" cap="none" dirty="0" smtClean="0">
              <a:solidFill>
                <a:schemeClr val="dk1"/>
              </a:solidFill>
              <a:effectLst/>
              <a:latin typeface="Arial"/>
              <a:ea typeface="Arial"/>
              <a:cs typeface="Arial"/>
              <a:sym typeface="Arial"/>
            </a:endParaRPr>
          </a:p>
          <a:p>
            <a:r>
              <a:rPr lang="en-US" sz="1800" b="1" i="0" u="none" strike="noStrike" kern="1200" cap="none" dirty="0" smtClean="0">
                <a:solidFill>
                  <a:schemeClr val="dk1"/>
                </a:solidFill>
                <a:effectLst/>
                <a:latin typeface="Arial"/>
                <a:ea typeface="Arial"/>
                <a:cs typeface="Arial"/>
                <a:sym typeface="Arial"/>
              </a:rPr>
              <a:t>For greater consistency in ball-handling judgment, in judging legality, remember:</a:t>
            </a:r>
          </a:p>
          <a:p>
            <a:r>
              <a:rPr lang="en-US" sz="1800" b="1" i="0" u="sng" strike="noStrike" kern="1200" cap="none" dirty="0" smtClean="0">
                <a:solidFill>
                  <a:schemeClr val="dk1"/>
                </a:solidFill>
                <a:effectLst/>
                <a:latin typeface="Arial"/>
                <a:ea typeface="Arial"/>
                <a:cs typeface="Arial"/>
                <a:sym typeface="Arial"/>
              </a:rPr>
              <a:t>Rebound sport</a:t>
            </a:r>
            <a:endParaRPr lang="en-US" sz="1800" b="0"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Volleyball is a rebound sport, and ball momentum cannot be legally stopped on a rally except on a joust. </a:t>
            </a: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Ignore</a:t>
            </a:r>
            <a:r>
              <a:rPr lang="en-US" sz="1800" b="1" i="0" u="sng" strike="noStrike" kern="1200" cap="none" baseline="0" dirty="0" smtClean="0">
                <a:solidFill>
                  <a:schemeClr val="dk1"/>
                </a:solidFill>
                <a:effectLst/>
                <a:latin typeface="Arial"/>
                <a:ea typeface="Arial"/>
                <a:cs typeface="Arial"/>
                <a:sym typeface="Arial"/>
              </a:rPr>
              <a:t> reactions</a:t>
            </a:r>
            <a:endParaRPr lang="en-US" sz="1800" b="1"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Judging ball handling using sight means ignoring outside influences including but not limited to the sound generated by player-ball contact, the specific technique used by a player, spin coming from ball contact, coaches’ expectations and yelling, spectator reaction or reaction by the opposing players. </a:t>
            </a: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Don’t “prejudge”</a:t>
            </a:r>
            <a:r>
              <a:rPr lang="en-US" sz="1800" b="1" i="0" u="sng" strike="noStrike" kern="1200" cap="none" baseline="0" dirty="0" smtClean="0">
                <a:solidFill>
                  <a:schemeClr val="dk1"/>
                </a:solidFill>
                <a:effectLst/>
                <a:latin typeface="Arial"/>
                <a:ea typeface="Arial"/>
                <a:cs typeface="Arial"/>
                <a:sym typeface="Arial"/>
              </a:rPr>
              <a:t> based on technique or player position</a:t>
            </a:r>
            <a:endParaRPr lang="en-US" sz="1800" b="1" i="0" u="sng" strike="noStrike" kern="1200" cap="none" dirty="0" smtClean="0">
              <a:solidFill>
                <a:schemeClr val="dk1"/>
              </a:solidFill>
              <a:effectLst/>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To help ensure that referees not have</a:t>
            </a:r>
            <a:r>
              <a:rPr lang="en-US" sz="1800" b="0" i="0" u="none" strike="noStrike" kern="1200" cap="none" baseline="0" dirty="0" smtClean="0">
                <a:solidFill>
                  <a:schemeClr val="dk1"/>
                </a:solidFill>
                <a:effectLst/>
                <a:latin typeface="Arial"/>
                <a:ea typeface="Arial"/>
                <a:cs typeface="Arial"/>
                <a:sym typeface="Arial"/>
              </a:rPr>
              <a:t> a </a:t>
            </a:r>
            <a:r>
              <a:rPr lang="en-US" sz="1800" b="0" i="0" u="none" strike="noStrike" kern="1200" cap="none" dirty="0" smtClean="0">
                <a:solidFill>
                  <a:schemeClr val="dk1"/>
                </a:solidFill>
                <a:effectLst/>
                <a:latin typeface="Arial"/>
                <a:ea typeface="Arial"/>
                <a:cs typeface="Arial"/>
                <a:sym typeface="Arial"/>
              </a:rPr>
              <a:t>pre-disposition that a fault </a:t>
            </a:r>
            <a:r>
              <a:rPr lang="en-US" sz="1800" b="0" i="0" u="sng" strike="noStrike" kern="1200" cap="none" dirty="0" smtClean="0">
                <a:solidFill>
                  <a:schemeClr val="dk1"/>
                </a:solidFill>
                <a:effectLst/>
                <a:latin typeface="Arial"/>
                <a:ea typeface="Arial"/>
                <a:cs typeface="Arial"/>
                <a:sym typeface="Arial"/>
              </a:rPr>
              <a:t>will occur</a:t>
            </a:r>
            <a:r>
              <a:rPr lang="en-US" sz="1800" b="0" i="0" u="none" strike="noStrike" kern="1200" cap="none" dirty="0" smtClean="0">
                <a:solidFill>
                  <a:schemeClr val="dk1"/>
                </a:solidFill>
                <a:effectLst/>
                <a:latin typeface="Arial"/>
                <a:ea typeface="Arial"/>
                <a:cs typeface="Arial"/>
                <a:sym typeface="Arial"/>
              </a:rPr>
              <a:t>, only sight should be used to judge the contact point of a player and the ball when determining whether player-ball contact is legal or illegal. There is NO player position or technique used in playing the ball that should </a:t>
            </a:r>
            <a:r>
              <a:rPr lang="en-US" sz="1800" b="0" i="0" u="sng" strike="noStrike" kern="1200" cap="none" dirty="0" smtClean="0">
                <a:solidFill>
                  <a:schemeClr val="dk1"/>
                </a:solidFill>
                <a:effectLst/>
                <a:latin typeface="Arial"/>
                <a:ea typeface="Arial"/>
                <a:cs typeface="Arial"/>
                <a:sym typeface="Arial"/>
              </a:rPr>
              <a:t>automatically</a:t>
            </a:r>
            <a:r>
              <a:rPr lang="en-US" sz="1800" b="0" i="0" u="none" strike="noStrike" kern="1200" cap="none" dirty="0" smtClean="0">
                <a:solidFill>
                  <a:schemeClr val="dk1"/>
                </a:solidFill>
                <a:effectLst/>
                <a:latin typeface="Arial"/>
                <a:ea typeface="Arial"/>
                <a:cs typeface="Arial"/>
                <a:sym typeface="Arial"/>
              </a:rPr>
              <a:t> result in a ball-handling fault. </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There should be no “automatic” fault calls based on player position or ball position</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Referees are expected to partner to allow the R2 to help the R1 on saved balls coming out of the net which are typically slow played. The R2’s eyes are at a level that can better determine if the ball played the player or the player initiated contact with the ball and, especially if the ball came to rest or was caught or thrown or if there were multiple hits on a second- or third-ball contact.</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34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change in ball-handling philosophy to allow athletic plays with a minor double</a:t>
            </a:r>
            <a:r>
              <a:rPr lang="en-US" sz="1800" b="0" i="0" u="none" strike="noStrike" kern="1200" cap="none" baseline="0" dirty="0" smtClean="0">
                <a:solidFill>
                  <a:schemeClr val="dk1"/>
                </a:solidFill>
                <a:effectLst/>
                <a:latin typeface="Arial"/>
                <a:ea typeface="Arial"/>
                <a:cs typeface="Arial"/>
                <a:sym typeface="Arial"/>
              </a:rPr>
              <a:t> contact to play on </a:t>
            </a:r>
            <a:r>
              <a:rPr lang="en-US" sz="1800" b="0" i="0" u="none" strike="noStrike" kern="1200" cap="none" dirty="0" smtClean="0">
                <a:solidFill>
                  <a:schemeClr val="dk1"/>
                </a:solidFill>
                <a:effectLst/>
                <a:latin typeface="Arial"/>
                <a:ea typeface="Arial"/>
                <a:cs typeface="Arial"/>
                <a:sym typeface="Arial"/>
              </a:rPr>
              <a:t>is applied solely to second-ball contacts and not to either first-ball or third-ball contacts.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In addition, nothing has changed in terms of prolonged contact other than avoiding automatic calls and seeing a ball come to rest or using partner help to make this call,</a:t>
            </a:r>
            <a:r>
              <a:rPr lang="en-US" sz="1800" b="0" i="0" u="none" strike="noStrike" kern="1200" cap="none" baseline="0" dirty="0" smtClean="0">
                <a:solidFill>
                  <a:schemeClr val="dk1"/>
                </a:solidFill>
                <a:effectLst/>
                <a:latin typeface="Arial"/>
                <a:ea typeface="Arial"/>
                <a:cs typeface="Arial"/>
                <a:sym typeface="Arial"/>
              </a:rPr>
              <a:t> especially</a:t>
            </a:r>
            <a:r>
              <a:rPr lang="en-US" sz="1800" b="0" i="0" u="none" strike="noStrike" kern="1200" cap="none" dirty="0" smtClean="0">
                <a:solidFill>
                  <a:schemeClr val="dk1"/>
                </a:solidFill>
                <a:effectLst/>
                <a:latin typeface="Arial"/>
                <a:ea typeface="Arial"/>
                <a:cs typeface="Arial"/>
                <a:sym typeface="Arial"/>
              </a:rPr>
              <a:t> on balls being slow played out of the net or where the R1’s view is obstructed.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If a ball truly comes to rest, if its momentum is halted, if the ball is pinned to the net and not released quickly, if the ball is over-controlled such as when it is caught and then thrown, a whistle is needed and a fault should be called.</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To properly apply this guidance, we need our officials to lead with their eyes, the R1 needs to see the actual ball contact with the player’s body part, not make automatic calls and allow play to continue where possible.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R1 should not be looking for</a:t>
            </a:r>
            <a:r>
              <a:rPr lang="en-US" sz="1800" b="0" i="0" u="none" strike="noStrike" kern="1200" cap="none" baseline="0" dirty="0" smtClean="0">
                <a:solidFill>
                  <a:schemeClr val="dk1"/>
                </a:solidFill>
                <a:effectLst/>
                <a:latin typeface="Arial"/>
                <a:ea typeface="Arial"/>
                <a:cs typeface="Arial"/>
                <a:sym typeface="Arial"/>
              </a:rPr>
              <a:t> an “opportunity” </a:t>
            </a:r>
            <a:r>
              <a:rPr lang="en-US" sz="1800" b="0" i="0" u="none" strike="noStrike" kern="1200" cap="none" dirty="0" smtClean="0">
                <a:solidFill>
                  <a:schemeClr val="dk1"/>
                </a:solidFill>
                <a:effectLst/>
                <a:latin typeface="Arial"/>
                <a:ea typeface="Arial"/>
                <a:cs typeface="Arial"/>
                <a:sym typeface="Arial"/>
              </a:rPr>
              <a:t>to make a ball-handling fault call. Where possible, let the hands call themselves.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However, the R1 </a:t>
            </a:r>
            <a:r>
              <a:rPr lang="en-US" sz="1800" b="0" i="0" u="sng" strike="noStrike" kern="1200" cap="none" dirty="0" smtClean="0">
                <a:solidFill>
                  <a:schemeClr val="dk1"/>
                </a:solidFill>
                <a:effectLst/>
                <a:latin typeface="Arial"/>
                <a:ea typeface="Arial"/>
                <a:cs typeface="Arial"/>
                <a:sym typeface="Arial"/>
              </a:rPr>
              <a:t>should</a:t>
            </a:r>
            <a:r>
              <a:rPr lang="en-US" sz="1800" b="0" i="0" u="none" strike="noStrike" kern="1200" cap="none" baseline="0" dirty="0" smtClean="0">
                <a:solidFill>
                  <a:schemeClr val="dk1"/>
                </a:solidFill>
                <a:effectLst/>
                <a:latin typeface="Arial"/>
                <a:ea typeface="Arial"/>
                <a:cs typeface="Arial"/>
                <a:sym typeface="Arial"/>
              </a:rPr>
              <a:t> whistle a ball-handling fault on</a:t>
            </a:r>
            <a:r>
              <a:rPr lang="en-US" sz="1800" b="0" i="0" u="none" strike="noStrike" kern="1200" cap="none" dirty="0" smtClean="0">
                <a:solidFill>
                  <a:schemeClr val="dk1"/>
                </a:solidFill>
                <a:effectLst/>
                <a:latin typeface="Arial"/>
                <a:ea typeface="Arial"/>
                <a:cs typeface="Arial"/>
                <a:sym typeface="Arial"/>
              </a:rPr>
              <a:t> bad multiple contacts on setting action, balls that are mangled over the net on second or third team hits and balls that are poorly handled even on a second contact directed toward</a:t>
            </a:r>
            <a:r>
              <a:rPr lang="en-US" sz="1800" b="0" i="0" u="none" strike="noStrike" kern="1200" cap="none" baseline="0" dirty="0" smtClean="0">
                <a:solidFill>
                  <a:schemeClr val="dk1"/>
                </a:solidFill>
                <a:effectLst/>
                <a:latin typeface="Arial"/>
                <a:ea typeface="Arial"/>
                <a:cs typeface="Arial"/>
                <a:sym typeface="Arial"/>
              </a:rPr>
              <a:t> a teammate o</a:t>
            </a:r>
            <a:r>
              <a:rPr lang="en-US" sz="1800" b="0" i="0" u="none" strike="noStrike" kern="1200" cap="none" dirty="0" smtClean="0">
                <a:solidFill>
                  <a:schemeClr val="dk1"/>
                </a:solidFill>
                <a:effectLst/>
                <a:latin typeface="Arial"/>
                <a:ea typeface="Arial"/>
                <a:cs typeface="Arial"/>
                <a:sym typeface="Arial"/>
              </a:rPr>
              <a:t>r sent across the net to the opponent’s side.</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Allowing minor double-hits on a challenging spectacular effort to play on is good for the game and – if the R1 has not been calling the match too tight – a no</a:t>
            </a:r>
            <a:r>
              <a:rPr lang="en-US" sz="1800" b="0" i="0" u="none" strike="noStrike" kern="1200" cap="none" baseline="0" dirty="0" smtClean="0">
                <a:solidFill>
                  <a:schemeClr val="dk1"/>
                </a:solidFill>
                <a:effectLst/>
                <a:latin typeface="Arial"/>
                <a:ea typeface="Arial"/>
                <a:cs typeface="Arial"/>
                <a:sym typeface="Arial"/>
              </a:rPr>
              <a:t> call will be</a:t>
            </a:r>
            <a:r>
              <a:rPr lang="en-US" sz="1800" b="0" i="0" u="none" strike="noStrike" kern="1200" cap="none" dirty="0" smtClean="0">
                <a:solidFill>
                  <a:schemeClr val="dk1"/>
                </a:solidFill>
                <a:effectLst/>
                <a:latin typeface="Arial"/>
                <a:ea typeface="Arial"/>
                <a:cs typeface="Arial"/>
                <a:sym typeface="Arial"/>
              </a:rPr>
              <a:t> consistent with what has been allowed throughout the match.</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In conclusion, I want to emphasize </a:t>
            </a:r>
            <a:r>
              <a:rPr lang="en-US" sz="1800" b="0" i="0" u="sng" strike="noStrike" kern="1200" cap="none" dirty="0" smtClean="0">
                <a:solidFill>
                  <a:schemeClr val="dk1"/>
                </a:solidFill>
                <a:effectLst/>
                <a:latin typeface="Arial"/>
                <a:ea typeface="Arial"/>
                <a:cs typeface="Arial"/>
                <a:sym typeface="Arial"/>
              </a:rPr>
              <a:t>again</a:t>
            </a:r>
            <a:r>
              <a:rPr lang="en-US" sz="1800" b="0" i="0" u="none" strike="noStrike" kern="1200" cap="none" dirty="0" smtClean="0">
                <a:solidFill>
                  <a:schemeClr val="dk1"/>
                </a:solidFill>
                <a:effectLst/>
                <a:latin typeface="Arial"/>
                <a:ea typeface="Arial"/>
                <a:cs typeface="Arial"/>
                <a:sym typeface="Arial"/>
              </a:rPr>
              <a:t> that the change in ball-handling philosophy involves </a:t>
            </a:r>
            <a:r>
              <a:rPr lang="en-US" sz="1800" b="1" i="0" u="none" strike="noStrike" kern="1200" cap="none" dirty="0" smtClean="0">
                <a:solidFill>
                  <a:schemeClr val="dk1"/>
                </a:solidFill>
                <a:effectLst/>
                <a:latin typeface="Arial"/>
                <a:ea typeface="Arial"/>
                <a:cs typeface="Arial"/>
                <a:sym typeface="Arial"/>
              </a:rPr>
              <a:t>second-ball contacts</a:t>
            </a:r>
            <a:r>
              <a:rPr lang="en-US" sz="1800" b="0" i="0" u="none" strike="noStrike" kern="1200" cap="none" dirty="0" smtClean="0">
                <a:solidFill>
                  <a:schemeClr val="dk1"/>
                </a:solidFill>
                <a:effectLst/>
                <a:latin typeface="Arial"/>
                <a:ea typeface="Arial"/>
                <a:cs typeface="Arial"/>
                <a:sym typeface="Arial"/>
              </a:rPr>
              <a:t>, </a:t>
            </a:r>
            <a:r>
              <a:rPr lang="en-US" sz="1800" b="0" i="0" u="sng" strike="noStrike" kern="1200" cap="none" dirty="0" smtClean="0">
                <a:solidFill>
                  <a:schemeClr val="dk1"/>
                </a:solidFill>
                <a:effectLst/>
                <a:latin typeface="Arial"/>
                <a:ea typeface="Arial"/>
                <a:cs typeface="Arial"/>
                <a:sym typeface="Arial"/>
              </a:rPr>
              <a:t>not first or third-ball contacts</a:t>
            </a:r>
            <a:r>
              <a:rPr lang="en-US" sz="1800" b="0" i="0" u="none" strike="noStrike" kern="1200" cap="none" dirty="0" smtClean="0">
                <a:solidFill>
                  <a:schemeClr val="dk1"/>
                </a:solidFill>
                <a:effectLst/>
                <a:latin typeface="Arial"/>
                <a:ea typeface="Arial"/>
                <a:cs typeface="Arial"/>
                <a:sym typeface="Arial"/>
              </a:rPr>
              <a:t>.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Clearly mishandled contacts resulting in a blatant fault should STILL be called, regardless of how challenging or spectacular the nature of the play. While less severe judgment is to be applied to contact by a player making challenging play on a second team hit and directing the ball to a teammate, a bad double-hit still must be whistled as a fault and the ball can’t come to rest on any contact. Nothing has changed there.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When the ball crosses to the opponent’s side on either a second or third contact, the ball should have been played relatively cleanly with consideration given to the level of play.</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559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NFHS announced</a:t>
            </a:r>
            <a:r>
              <a:rPr lang="en-US" sz="1800" b="0" i="0" u="none" strike="noStrike" kern="1200" cap="none" baseline="0" dirty="0" smtClean="0">
                <a:solidFill>
                  <a:schemeClr val="dk1"/>
                </a:solidFill>
                <a:effectLst/>
                <a:latin typeface="Arial"/>
                <a:ea typeface="Arial"/>
                <a:cs typeface="Arial"/>
                <a:sym typeface="Arial"/>
              </a:rPr>
              <a:t> its 2020 rule and mechanics changes in late January, indicating that hi</a:t>
            </a:r>
            <a:r>
              <a:rPr lang="en-US" dirty="0" smtClean="0"/>
              <a:t>gh school volleyball was in a great place, which is reflected in the small number of rule proposals and rule changes this year.</a:t>
            </a:r>
            <a:r>
              <a:rPr lang="en-US" baseline="0" dirty="0" smtClean="0"/>
              <a:t> Details about most of these changes doesn’t get published until July, so w</a:t>
            </a:r>
            <a:r>
              <a:rPr lang="en-US" dirty="0" smtClean="0"/>
              <a:t>e</a:t>
            </a:r>
            <a:r>
              <a:rPr lang="en-US" baseline="0" dirty="0" smtClean="0"/>
              <a:t> decided to implement three of these minor changes that already had sufficient detail even without waiting for an updated Rules Book. </a:t>
            </a: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endParaRPr lang="en-US" sz="1800" b="1" i="0" u="sng"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Mechanics</a:t>
            </a:r>
            <a:r>
              <a:rPr lang="en-US" sz="1800" b="1" i="0" u="sng" strike="noStrike" kern="1200" cap="none" baseline="0" dirty="0" smtClean="0">
                <a:solidFill>
                  <a:schemeClr val="dk1"/>
                </a:solidFill>
                <a:effectLst/>
                <a:latin typeface="Arial"/>
                <a:ea typeface="Arial"/>
                <a:cs typeface="Arial"/>
                <a:sym typeface="Arial"/>
              </a:rPr>
              <a:t> change in s</a:t>
            </a:r>
            <a:r>
              <a:rPr lang="en-US" sz="1800" b="1" i="0" u="sng" strike="noStrike" kern="1200" cap="none" dirty="0" smtClean="0">
                <a:solidFill>
                  <a:schemeClr val="dk1"/>
                </a:solidFill>
                <a:effectLst/>
                <a:latin typeface="Arial"/>
                <a:ea typeface="Arial"/>
                <a:cs typeface="Arial"/>
                <a:sym typeface="Arial"/>
              </a:rPr>
              <a:t>ignaling a substitution</a:t>
            </a:r>
            <a:r>
              <a:rPr lang="en-US" sz="1800" b="1" i="0" u="none" strike="noStrike" kern="1200" cap="none" dirty="0" smtClean="0">
                <a:solidFill>
                  <a:schemeClr val="dk1"/>
                </a:solidFill>
                <a:effectLst/>
                <a:latin typeface="Arial"/>
                <a:ea typeface="Arial"/>
                <a:cs typeface="Arial"/>
                <a:sym typeface="Arial"/>
              </a:rPr>
              <a:t>:</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Official Signal</a:t>
            </a:r>
            <a:r>
              <a:rPr lang="en-US" sz="1800" b="0" i="0" u="none" strike="noStrike" kern="1200" cap="none" baseline="0" dirty="0" smtClean="0">
                <a:solidFill>
                  <a:schemeClr val="dk1"/>
                </a:solidFill>
                <a:effectLst/>
                <a:latin typeface="Arial"/>
                <a:ea typeface="Arial"/>
                <a:cs typeface="Arial"/>
                <a:sym typeface="Arial"/>
              </a:rPr>
              <a:t> #15 - recognizing a substitution request - </a:t>
            </a:r>
            <a:r>
              <a:rPr lang="en-US" dirty="0" smtClean="0"/>
              <a:t>is now signaled with two short whistles by the official</a:t>
            </a:r>
            <a:r>
              <a:rPr lang="en-US" baseline="0" dirty="0" smtClean="0"/>
              <a:t> recognizing the request</a:t>
            </a:r>
            <a:r>
              <a:rPr lang="en-US" dirty="0" smtClean="0"/>
              <a:t>, followed by two shoulder-height rotations of the forearms around each other with closed hands. </a:t>
            </a:r>
            <a:r>
              <a:rPr lang="en-US" sz="1800" b="0" i="0" u="none" strike="noStrike" kern="1200" cap="none" baseline="0" dirty="0" smtClean="0">
                <a:solidFill>
                  <a:schemeClr val="dk1"/>
                </a:solidFill>
                <a:effectLst/>
                <a:latin typeface="Arial"/>
                <a:ea typeface="Arial"/>
                <a:cs typeface="Arial"/>
                <a:sym typeface="Arial"/>
              </a:rPr>
              <a:t>So, this change moves us from using open hands to closed hands, and the change also clarifies that we should use TWO rotations.</a:t>
            </a:r>
            <a:endParaRPr lang="en-US" sz="1800" b="0" i="0" u="none" strike="noStrike" kern="1200" cap="none" dirty="0" smtClean="0">
              <a:solidFill>
                <a:schemeClr val="dk1"/>
              </a:solidFill>
              <a:effectLst/>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baseline="0" dirty="0" smtClean="0">
                <a:solidFill>
                  <a:schemeClr val="dk1"/>
                </a:solidFill>
                <a:effectLst/>
                <a:latin typeface="Arial"/>
                <a:ea typeface="Arial"/>
                <a:cs typeface="Arial"/>
                <a:sym typeface="Arial"/>
              </a:rPr>
              <a:t>The reason the NFHS cited for this change was to align high school mechanics with current trends in officiating the sport of volleyball. </a:t>
            </a: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endParaRPr lang="en-US" sz="1800" b="1" i="0" u="sng"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Correcting a submitte</a:t>
            </a:r>
            <a:r>
              <a:rPr lang="en-US" sz="1800" b="1" i="0" u="sng" strike="noStrike" kern="1200" cap="none" baseline="0" dirty="0" smtClean="0">
                <a:solidFill>
                  <a:schemeClr val="dk1"/>
                </a:solidFill>
                <a:effectLst/>
                <a:latin typeface="Arial"/>
                <a:ea typeface="Arial"/>
                <a:cs typeface="Arial"/>
                <a:sym typeface="Arial"/>
              </a:rPr>
              <a:t>d lineup</a:t>
            </a:r>
            <a:r>
              <a:rPr lang="en-US" sz="1800" b="1" i="0" u="none" strike="noStrike" kern="1200" cap="none" baseline="0" dirty="0" smtClean="0">
                <a:solidFill>
                  <a:schemeClr val="dk1"/>
                </a:solidFill>
                <a:effectLst/>
                <a:latin typeface="Arial"/>
                <a:ea typeface="Arial"/>
                <a:cs typeface="Arial"/>
                <a:sym typeface="Arial"/>
              </a:rPr>
              <a:t>:</a:t>
            </a:r>
            <a:endParaRPr lang="en-US" sz="1800" b="1" i="0" u="none" strike="noStrike" kern="1200" cap="none" dirty="0" smtClean="0">
              <a:solidFill>
                <a:schemeClr val="dk1"/>
              </a:solidFill>
              <a:effectLst/>
              <a:latin typeface="Arial"/>
              <a:ea typeface="Arial"/>
              <a:cs typeface="Arial"/>
              <a:sym typeface="Arial"/>
            </a:endParaRPr>
          </a:p>
          <a:p>
            <a:pPr marL="285750" indent="-285750">
              <a:buFont typeface="Arial" panose="020B0604020202020204" pitchFamily="34" charset="0"/>
              <a:buChar char="•"/>
            </a:pPr>
            <a:r>
              <a:rPr lang="en-US" dirty="0" smtClean="0">
                <a:effectLst/>
              </a:rPr>
              <a:t>The OHSBVA already allowed changes to be made a lineup without penalizing a team when the change is to fix a clerical error. The NFHS made a formal rule change to allow the head coach to correct a submitted lineup if the coach mistakenly listed a jersey number for the libero that no team member was wearing. There is no penalty for fixing this clerical error. It doesn’t result in a charged substitution or a delay sanction. </a:t>
            </a:r>
          </a:p>
          <a:p>
            <a:r>
              <a:rPr lang="en-US" sz="1800" b="0" i="0" u="none" strike="noStrike" kern="1200" cap="none" dirty="0" smtClean="0">
                <a:solidFill>
                  <a:schemeClr val="dk1"/>
                </a:solidFill>
                <a:effectLst/>
                <a:latin typeface="Arial"/>
                <a:ea typeface="Arial"/>
                <a:cs typeface="Arial"/>
                <a:sym typeface="Arial"/>
              </a:rPr>
              <a:t>•      </a:t>
            </a:r>
            <a:r>
              <a:rPr lang="en-US" dirty="0" smtClean="0">
                <a:effectLst/>
              </a:rPr>
              <a:t>The NFHS basically agreed with the OHSBVA that allowing the correction of a clerical error without penalty is consistent with how other clerical errors are handled. </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800" b="1" i="0" u="sng" strike="noStrike" kern="1200" cap="none" baseline="0" dirty="0" smtClean="0">
                <a:solidFill>
                  <a:schemeClr val="dk1"/>
                </a:solidFill>
                <a:effectLst/>
                <a:latin typeface="Arial"/>
                <a:ea typeface="Arial"/>
                <a:cs typeface="Arial"/>
                <a:sym typeface="Arial"/>
              </a:rPr>
              <a:t>Protective face mask guidelines</a:t>
            </a:r>
            <a:r>
              <a:rPr lang="en-US" sz="1800" b="1" i="0" u="none" strike="noStrike" kern="1200" cap="none" baseline="0" dirty="0" smtClean="0">
                <a:solidFill>
                  <a:schemeClr val="dk1"/>
                </a:solidFill>
                <a:effectLst/>
                <a:latin typeface="Arial"/>
                <a:ea typeface="Arial"/>
                <a:cs typeface="Arial"/>
                <a:sym typeface="Arial"/>
              </a:rPr>
              <a:t>:</a:t>
            </a:r>
            <a:endParaRPr lang="en-US" sz="1800" b="1" i="0" u="none" strike="noStrike" kern="1200" cap="none" dirty="0" smtClean="0">
              <a:solidFill>
                <a:schemeClr val="dk1"/>
              </a:solidFill>
              <a:effectLst/>
              <a:latin typeface="Arial"/>
              <a:ea typeface="Arial"/>
              <a:cs typeface="Arial"/>
              <a:sym typeface="Arial"/>
            </a:endParaRPr>
          </a:p>
          <a:p>
            <a:pPr marL="285750" indent="-285750">
              <a:buFont typeface="Arial" panose="020B0604020202020204" pitchFamily="34" charset="0"/>
              <a:buChar char="•"/>
            </a:pPr>
            <a:r>
              <a:rPr lang="en-US" sz="1800" b="0" i="0" u="none" strike="noStrike" kern="1200" cap="none" baseline="0" dirty="0" smtClean="0">
                <a:solidFill>
                  <a:schemeClr val="dk1"/>
                </a:solidFill>
                <a:effectLst/>
                <a:latin typeface="Arial"/>
                <a:ea typeface="Arial"/>
                <a:cs typeface="Arial"/>
                <a:sym typeface="Arial"/>
              </a:rPr>
              <a:t>A player might need to wear a protective face mask to safely cover an injured eye socket or nose to mitigate the effects of a possible hit to the face. </a:t>
            </a:r>
          </a:p>
          <a:p>
            <a:pPr marL="285750" indent="-285750">
              <a:buFont typeface="Arial" panose="020B0604020202020204" pitchFamily="34" charset="0"/>
              <a:buChar char="•"/>
            </a:pPr>
            <a:r>
              <a:rPr lang="en-US" dirty="0" smtClean="0"/>
              <a:t>The NFHS determined</a:t>
            </a:r>
            <a:r>
              <a:rPr lang="en-US" baseline="0" dirty="0" smtClean="0"/>
              <a:t> that a</a:t>
            </a:r>
            <a:r>
              <a:rPr lang="en-US" dirty="0" smtClean="0"/>
              <a:t> protective face mask similar to those worn in other sports is now permissible under Rule 4-1-4. which says that any equipment that in the judgment of the</a:t>
            </a:r>
            <a:r>
              <a:rPr lang="en-US" baseline="0" dirty="0" smtClean="0"/>
              <a:t> first referee increases a player’s advantage or presents a safety concern is prohibited. So, a fa</a:t>
            </a:r>
            <a:r>
              <a:rPr lang="en-US" dirty="0" smtClean="0"/>
              <a:t>ce mask made of hard material that is molded to the player’s face with no protrusions is considered</a:t>
            </a:r>
            <a:r>
              <a:rPr lang="en-US" baseline="0" dirty="0" smtClean="0"/>
              <a:t> a reasonable accommodation to injury and not something that provides an unfair advantage or poses a safety concern.</a:t>
            </a:r>
          </a:p>
          <a:p>
            <a:pPr marL="285750" indent="-285750">
              <a:buFont typeface="Arial" panose="020B0604020202020204" pitchFamily="34" charset="0"/>
              <a:buChar char="•"/>
            </a:pPr>
            <a:r>
              <a:rPr lang="en-US" sz="1800" b="0" i="0" u="none" strike="noStrike" kern="1200" cap="none" baseline="0" dirty="0" smtClean="0">
                <a:solidFill>
                  <a:schemeClr val="dk1"/>
                </a:solidFill>
                <a:effectLst/>
                <a:latin typeface="Arial"/>
                <a:ea typeface="Arial"/>
                <a:cs typeface="Arial"/>
                <a:sym typeface="Arial"/>
              </a:rPr>
              <a:t>Our referees now get to determine whether a protective mask has any dangerous protrusions. If not, allow the player to compete. We don’t anticipate anyone wearing a Darth Vader mask and expecting to play. </a:t>
            </a:r>
            <a:r>
              <a:rPr lang="en-US" sz="1800" b="0" i="0" u="none" strike="noStrike" kern="1200" cap="none" baseline="0" dirty="0" smtClean="0">
                <a:solidFill>
                  <a:schemeClr val="dk1"/>
                </a:solidFill>
                <a:effectLst/>
                <a:latin typeface="Arial"/>
                <a:ea typeface="Arial"/>
                <a:cs typeface="Arial"/>
                <a:sym typeface="Wingdings" panose="05000000000000000000" pitchFamily="2" charset="2"/>
              </a:rPr>
              <a:t> </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37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The OHSBVA has adopted the following warm-up protocol for post-season matches.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20-minute required warm-up for all </a:t>
            </a:r>
            <a:r>
              <a:rPr lang="en-US" sz="1800" b="1" i="0" u="none" strike="noStrike" kern="1200" cap="none" dirty="0" smtClean="0">
                <a:solidFill>
                  <a:schemeClr val="dk1"/>
                </a:solidFill>
                <a:effectLst/>
                <a:latin typeface="Arial"/>
                <a:ea typeface="Arial"/>
                <a:cs typeface="Arial"/>
                <a:sym typeface="Arial"/>
              </a:rPr>
              <a:t>post-season matches</a:t>
            </a:r>
            <a:r>
              <a:rPr lang="en-US" sz="1800" b="0" i="0" u="none" strike="noStrike" kern="1200" cap="none" dirty="0" smtClean="0">
                <a:solidFill>
                  <a:schemeClr val="dk1"/>
                </a:solidFill>
                <a:effectLst/>
                <a:latin typeface="Arial"/>
                <a:ea typeface="Arial"/>
                <a:cs typeface="Arial"/>
                <a:sym typeface="Arial"/>
              </a:rPr>
              <a:t> using a 2-6-6-3-3 format.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As</a:t>
            </a:r>
            <a:r>
              <a:rPr lang="en-US" sz="1800" b="0" i="0" u="none" strike="noStrike" kern="1200" cap="none" baseline="0" dirty="0" smtClean="0">
                <a:solidFill>
                  <a:schemeClr val="dk1"/>
                </a:solidFill>
                <a:effectLst/>
                <a:latin typeface="Arial"/>
                <a:ea typeface="Arial"/>
                <a:cs typeface="Arial"/>
                <a:sym typeface="Arial"/>
              </a:rPr>
              <a:t> emphasized, w</a:t>
            </a:r>
            <a:r>
              <a:rPr lang="en-US" sz="1800" b="0" i="0" u="none" strike="noStrike" kern="1200" cap="none" dirty="0" smtClean="0">
                <a:solidFill>
                  <a:schemeClr val="dk1"/>
                </a:solidFill>
                <a:effectLst/>
                <a:latin typeface="Arial"/>
                <a:ea typeface="Arial"/>
                <a:cs typeface="Arial"/>
                <a:sym typeface="Arial"/>
              </a:rPr>
              <a:t>hen a team has full and exclusive court use, the OHSBVA does not allow the “off” team to warm up with volleyballs in that gym. The off team is permitted to stretch and do other activities. Shagging balls for the “on” team is permitted. Use of a</a:t>
            </a:r>
            <a:r>
              <a:rPr lang="en-US" sz="1800" b="0" i="0" u="none" strike="noStrike" kern="1200" cap="none" baseline="0" dirty="0" smtClean="0">
                <a:solidFill>
                  <a:schemeClr val="dk1"/>
                </a:solidFill>
                <a:effectLst/>
                <a:latin typeface="Arial"/>
                <a:ea typeface="Arial"/>
                <a:cs typeface="Arial"/>
                <a:sym typeface="Arial"/>
              </a:rPr>
              <a:t> nearby auxiliary gym is permitted assuming the warm-up area is safe. This requires an agreement that an aux gym is available to BOTH teams no later than the end of the pre-match meeting. The teams own the responsibility for getting back to the main gym in a timely manner.</a:t>
            </a:r>
            <a:endParaRPr lang="en-US" sz="1800" b="0" i="0" u="none"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In the post-season,</a:t>
            </a:r>
            <a:r>
              <a:rPr lang="en-US" sz="1800" b="0" i="0" u="none" strike="noStrike" kern="1200" cap="none" baseline="0" dirty="0" smtClean="0">
                <a:solidFill>
                  <a:schemeClr val="dk1"/>
                </a:solidFill>
                <a:effectLst/>
                <a:latin typeface="Arial"/>
                <a:ea typeface="Arial"/>
                <a:cs typeface="Arial"/>
                <a:sym typeface="Arial"/>
              </a:rPr>
              <a:t> t</a:t>
            </a:r>
            <a:r>
              <a:rPr lang="en-US" sz="1800" b="0" i="0" u="none" strike="noStrike" kern="1200" cap="none" dirty="0" smtClean="0">
                <a:solidFill>
                  <a:schemeClr val="dk1"/>
                </a:solidFill>
                <a:effectLst/>
                <a:latin typeface="Arial"/>
                <a:ea typeface="Arial"/>
                <a:cs typeface="Arial"/>
                <a:sym typeface="Arial"/>
              </a:rPr>
              <a:t>eams may </a:t>
            </a:r>
            <a:r>
              <a:rPr lang="en-US" sz="1800" b="1" i="0" u="none" strike="noStrike" kern="1200" cap="none" dirty="0" smtClean="0">
                <a:solidFill>
                  <a:schemeClr val="dk1"/>
                </a:solidFill>
                <a:effectLst/>
                <a:latin typeface="Arial"/>
                <a:ea typeface="Arial"/>
                <a:cs typeface="Arial"/>
                <a:sym typeface="Arial"/>
              </a:rPr>
              <a:t>not </a:t>
            </a:r>
            <a:r>
              <a:rPr lang="en-US" sz="1800" b="0" i="0" u="none" strike="noStrike" kern="1200" cap="none" dirty="0" smtClean="0">
                <a:solidFill>
                  <a:schemeClr val="dk1"/>
                </a:solidFill>
                <a:effectLst/>
                <a:latin typeface="Arial"/>
                <a:ea typeface="Arial"/>
                <a:cs typeface="Arial"/>
                <a:sym typeface="Arial"/>
              </a:rPr>
              <a:t>begin warming up on the court – with or without volleyballs – until the coaches-captains’ meeting has concluded.</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Referees ensure the horn is sounded by the timer at 20:00 to indicate the warm-up has begun.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Full and exclusive use means the “on” team has the court </a:t>
            </a:r>
            <a:r>
              <a:rPr lang="en-US" sz="1800" b="0" i="0" u="sng" strike="noStrike" kern="1200" cap="none" dirty="0" smtClean="0">
                <a:solidFill>
                  <a:schemeClr val="dk1"/>
                </a:solidFill>
                <a:effectLst/>
                <a:latin typeface="Arial"/>
                <a:ea typeface="Arial"/>
                <a:cs typeface="Arial"/>
                <a:sym typeface="Arial"/>
              </a:rPr>
              <a:t>and playable area surrounding the court as it chooses to use</a:t>
            </a:r>
            <a:r>
              <a:rPr lang="en-US" sz="1800" b="0" i="0" u="none" strike="noStrike" kern="1200" cap="none" dirty="0" smtClean="0">
                <a:solidFill>
                  <a:schemeClr val="dk1"/>
                </a:solidFill>
                <a:effectLst/>
                <a:latin typeface="Arial"/>
                <a:ea typeface="Arial"/>
                <a:cs typeface="Arial"/>
                <a:sym typeface="Arial"/>
              </a:rPr>
              <a:t>, and no activity by the “off” team may interfere with the “on” team’s use of the playing area. A team “owns” the court at the horn, which means that while the team may enter the court before the horn sounds, it may not hit a ball over the net until the horn.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Each time, the R2 double-whistles to indicate a warm-up segment is ending, and the serving team and then the receiving team alternate in terms of court use.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Teams initially share the court for 2 minutes. The first double-whistle is at 18:15; the receiving team concludes its last playing action, gathers up volleyballs and exits the court to allow the serving team to safely enter the court for its 6 minutes of exclusive court use. The serving team is not allowed to continue to hit, and the receiving team doesn’t own the court until the horn sounds at 12:00. If either team fails to comply with these safety-related requirements, the referees will address the issue verbally and by whistle and may issue a penalty.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At 12:15, a double-whistle signals the “serving” team to conclude its last action, gather up volleyballs and exit the court to allow the receiving team to enter safely to prepare for its 6 minutes of court use. The same process follows with the 6:15 double whistle and horn at 6:00 for 3 minutes for the serving team and then a double-whistle at 3:15 and horn at 3:00 for 3 minutes for the receiving team.  A double-whistle at 00:15 signals the receiving team is to conclude its warm-up, gather up volleyballs and exit the court to prepare for the match to begin. The timer will have been instructed to let the clock run down to 0:00 and for the horn to sound. </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372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The OHSBVA follows PAVO guidelines which advise line judges not to move from base position unless the server is within about 4 to 5 feet in relationship to the left sideline. This also covers situations where the server begins his service approach from outside the left sideline. The OHSAA is now following this same positioning.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First referees should instruct their line judges where to stand when the server takes an initial position close to the line judge, meaning within 4 to 5 feet inside the left sideline or even outside the sideline. The change that we are addressing here is that the line judge on the server’s side no longer goes behind the server along the extension of the sideline.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Instead, R1s should instruct their line judges when the server is close to them to take a position a few steps away from the sideline and along the extension of the end line to be better prepared to determine end line foot faults. The guideline for that line judge is to go </a:t>
            </a:r>
            <a:r>
              <a:rPr lang="en-US" sz="1800" b="0" i="0" u="sng" strike="noStrike" kern="1200" cap="none" dirty="0" smtClean="0">
                <a:solidFill>
                  <a:schemeClr val="dk1"/>
                </a:solidFill>
                <a:effectLst/>
                <a:latin typeface="Arial"/>
                <a:ea typeface="Arial"/>
                <a:cs typeface="Arial"/>
                <a:sym typeface="Arial"/>
              </a:rPr>
              <a:t>no more than about 4 feet</a:t>
            </a:r>
            <a:r>
              <a:rPr lang="en-US" sz="1800" b="0" i="0" u="none" strike="noStrike" kern="1200" cap="none" dirty="0" smtClean="0">
                <a:solidFill>
                  <a:schemeClr val="dk1"/>
                </a:solidFill>
                <a:effectLst/>
                <a:latin typeface="Arial"/>
                <a:ea typeface="Arial"/>
                <a:cs typeface="Arial"/>
                <a:sym typeface="Arial"/>
              </a:rPr>
              <a:t> from the sideline to be able to quickly get back to base position without interfering with a server moving onto the court. If the server takes a starting position more than 4 to 5 feet inside the left sideline, the line judge remains in base position.</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320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There’s a new way for the R2 to signal results of a deciding-set coin toss. This change is limited to how the R2 signals which team will serve first. Nothing else has changed.</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R2’s first responsibility at end of a set leading to a deciding set is not to chase down the game ball or gather lineups for coaches. It is to double-whistle to call captains to the coin toss near the table. We do not care if more than one captain attends for each team, but only one captain speaks for his team.</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After conducting the coin toss, the R2 makes eye communication with the R1 who should be observing the coin toss and preparing to receive information. The R2 first indicates the serving team with Signal 17 (Point). The R2 is showing which team will serve first not which side of the court the serve will come from. The R2 does </a:t>
            </a:r>
            <a:r>
              <a:rPr lang="en-US" sz="1800" b="0" i="0" u="sng" strike="noStrike" kern="1200" cap="none" dirty="0" smtClean="0">
                <a:solidFill>
                  <a:schemeClr val="dk1"/>
                </a:solidFill>
                <a:effectLst/>
                <a:latin typeface="Arial"/>
                <a:ea typeface="Arial"/>
                <a:cs typeface="Arial"/>
                <a:sym typeface="Arial"/>
              </a:rPr>
              <a:t>not</a:t>
            </a:r>
            <a:r>
              <a:rPr lang="en-US" sz="1800" b="0" i="0" u="none" strike="noStrike" kern="1200" cap="none" dirty="0" smtClean="0">
                <a:solidFill>
                  <a:schemeClr val="dk1"/>
                </a:solidFill>
                <a:effectLst/>
                <a:latin typeface="Arial"/>
                <a:ea typeface="Arial"/>
                <a:cs typeface="Arial"/>
                <a:sym typeface="Arial"/>
              </a:rPr>
              <a:t> use the college illegal back-row attack signal to show who serves first.</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R2 will then signal the R1 with which sides the teams will start on for the deciding set. To show teams will keep their current benches, the R2 will extend both open arms toward the court. To show the teams will switch benches, the R2 will use Signal 22 (Change of Courts) with open hands, not fists.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After the R1 receives the R2’s information, the R1 will immediately whistle and use the same signal as the R2 showed to indicate whether teams keep their benches or change courts. The R1 does NOT indicate which team will serve first.</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After the R1 whistles, the R2 immediately instructs the Timer to start the 3 minutes between sets, then provides information to table staff regarding which team will serve first and from which side.</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87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tx1"/>
                </a:solidFill>
                <a:latin typeface="Arial"/>
                <a:ea typeface="Arial"/>
                <a:cs typeface="Arial"/>
                <a:sym typeface="Arial"/>
              </a:rPr>
              <a:t>We basically</a:t>
            </a:r>
            <a:r>
              <a:rPr lang="en-US" sz="1800" b="0" i="0" u="none" strike="noStrike" cap="none" baseline="0" dirty="0" smtClean="0">
                <a:solidFill>
                  <a:schemeClr val="tx1"/>
                </a:solidFill>
                <a:latin typeface="Arial"/>
                <a:ea typeface="Arial"/>
                <a:cs typeface="Arial"/>
                <a:sym typeface="Arial"/>
              </a:rPr>
              <a:t> use NFHS mechanics as described in the Case Book and Officials Manual. However, we also have incorporated some forward-looking mechanics and techniques for boys’ volleyball that we consider as reflecting current best practices.</a:t>
            </a:r>
            <a:endParaRPr lang="en-US" sz="1800" b="0" i="0" u="none" strike="noStrike" cap="none" dirty="0" smtClean="0">
              <a:solidFill>
                <a:schemeClr val="tx1"/>
              </a:solidFill>
              <a:latin typeface="Arial"/>
              <a:ea typeface="Arial"/>
              <a:cs typeface="Arial"/>
              <a:sym typeface="Arial"/>
            </a:endParaRPr>
          </a:p>
          <a:p>
            <a:pPr marL="285750" marR="0" lvl="0" indent="-285750" algn="l" rtl="0">
              <a:spcBef>
                <a:spcPts val="0"/>
              </a:spcBef>
              <a:buClr>
                <a:schemeClr val="dk1"/>
              </a:buClr>
              <a:buSzPct val="25000"/>
              <a:buFont typeface="Arial" panose="020B0604020202020204" pitchFamily="34" charset="0"/>
              <a:buChar char="•"/>
            </a:pPr>
            <a:r>
              <a:rPr lang="en-US" sz="1800" b="0" i="0" u="none" strike="noStrike" cap="none" dirty="0" smtClean="0">
                <a:solidFill>
                  <a:schemeClr val="tx1"/>
                </a:solidFill>
                <a:latin typeface="Arial"/>
                <a:ea typeface="Arial"/>
                <a:cs typeface="Arial"/>
                <a:sym typeface="Arial"/>
              </a:rPr>
              <a:t>The document to review regarding proper mechanics</a:t>
            </a:r>
            <a:r>
              <a:rPr lang="en-US" sz="1800" b="0" i="0" u="none" strike="noStrike" cap="none" baseline="0" dirty="0" smtClean="0">
                <a:solidFill>
                  <a:schemeClr val="tx1"/>
                </a:solidFill>
                <a:latin typeface="Arial"/>
                <a:ea typeface="Arial"/>
                <a:cs typeface="Arial"/>
                <a:sym typeface="Arial"/>
              </a:rPr>
              <a:t> is on www.ohioboysvolleyball.com/Officiating entitled “</a:t>
            </a:r>
            <a:r>
              <a:rPr lang="en-US" b="1" u="sng" dirty="0" smtClean="0">
                <a:solidFill>
                  <a:schemeClr val="tx1"/>
                </a:solidFill>
                <a:effectLst/>
                <a:hlinkClick r:id="rId3"/>
              </a:rPr>
              <a:t>Techniques, Mechanics &amp; Procedures for Match Administration</a:t>
            </a:r>
            <a:r>
              <a:rPr lang="en-US" b="1" u="sng" dirty="0" smtClean="0">
                <a:solidFill>
                  <a:schemeClr val="tx1"/>
                </a:solidFill>
                <a:effectLst/>
              </a:rPr>
              <a:t>.</a:t>
            </a:r>
            <a:r>
              <a:rPr lang="en-US" sz="1800" b="0" i="0" u="none" strike="noStrike" cap="none" baseline="0" dirty="0" smtClean="0">
                <a:solidFill>
                  <a:schemeClr val="tx1"/>
                </a:solidFill>
                <a:latin typeface="Arial"/>
                <a:ea typeface="Arial"/>
                <a:cs typeface="Arial"/>
                <a:sym typeface="Arial"/>
              </a:rPr>
              <a:t>” </a:t>
            </a:r>
          </a:p>
          <a:p>
            <a:pPr marL="285750" marR="0" lvl="0" indent="-285750" algn="l" rtl="0">
              <a:spcBef>
                <a:spcPts val="0"/>
              </a:spcBef>
              <a:buClr>
                <a:schemeClr val="dk1"/>
              </a:buClr>
              <a:buSzPct val="25000"/>
              <a:buFont typeface="Arial" panose="020B0604020202020204" pitchFamily="34" charset="0"/>
              <a:buChar char="•"/>
            </a:pPr>
            <a:r>
              <a:rPr lang="en-US" sz="1800" b="0" i="0" u="none" strike="noStrike" cap="none" baseline="0" dirty="0" smtClean="0">
                <a:solidFill>
                  <a:schemeClr val="tx1"/>
                </a:solidFill>
                <a:latin typeface="Arial"/>
                <a:ea typeface="Arial"/>
                <a:cs typeface="Arial"/>
                <a:sym typeface="Arial"/>
              </a:rPr>
              <a:t>As with other rule-sets, the OHSBVA believes proper mechanics help explain </a:t>
            </a:r>
            <a:r>
              <a:rPr lang="en-US" sz="1800" b="0" i="0" u="none" strike="noStrike" cap="none" baseline="0" dirty="0" smtClean="0">
                <a:solidFill>
                  <a:schemeClr val="dk1"/>
                </a:solidFill>
                <a:latin typeface="Arial"/>
                <a:ea typeface="Arial"/>
                <a:cs typeface="Arial"/>
                <a:sym typeface="Arial"/>
              </a:rPr>
              <a:t>calls to players, coaches and spectators and promote consistency among officials.</a:t>
            </a:r>
            <a:endParaRPr sz="1800" b="0" i="0" u="none" strike="noStrike" cap="none" dirty="0">
              <a:solidFill>
                <a:schemeClr val="dk1"/>
              </a:solidFill>
              <a:latin typeface="Arial"/>
              <a:ea typeface="Arial"/>
              <a:cs typeface="Arial"/>
              <a:sym typeface="Arial"/>
            </a:endParaRPr>
          </a:p>
        </p:txBody>
      </p:sp>
      <p:sp>
        <p:nvSpPr>
          <p:cNvPr id="438" name="Shape 4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5075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panose="020B0604020202020204" pitchFamily="34" charset="0"/>
              <a:buNone/>
            </a:pPr>
            <a:r>
              <a:rPr lang="en-US" sz="1800" b="0" i="0" u="none" strike="noStrike" cap="none" dirty="0" smtClean="0">
                <a:solidFill>
                  <a:schemeClr val="dk1"/>
                </a:solidFill>
                <a:latin typeface="Arial"/>
                <a:ea typeface="Arial"/>
                <a:cs typeface="Arial"/>
                <a:sym typeface="Arial"/>
              </a:rPr>
              <a:t>Each continuing certified referee has to meet a series of requirements each year</a:t>
            </a:r>
            <a:r>
              <a:rPr lang="en-US" sz="1800" b="0" i="0" u="none" strike="noStrike" cap="none" baseline="0" dirty="0" smtClean="0">
                <a:solidFill>
                  <a:schemeClr val="dk1"/>
                </a:solidFill>
                <a:latin typeface="Arial"/>
                <a:ea typeface="Arial"/>
                <a:cs typeface="Arial"/>
                <a:sym typeface="Arial"/>
              </a:rPr>
              <a:t> including paying a referee registration fee with checks made out to the Ohio High School Boys Volleyball Association/OHSBVA or use PayPal which is available at each referee’s online account</a:t>
            </a:r>
            <a:r>
              <a:rPr lang="en-US" sz="1800" b="0" i="0" u="none" strike="noStrike" cap="none" dirty="0" smtClean="0">
                <a:solidFill>
                  <a:schemeClr val="dk1"/>
                </a:solidFill>
                <a:latin typeface="Arial"/>
                <a:ea typeface="Arial"/>
                <a:cs typeface="Arial"/>
                <a:sym typeface="Arial"/>
              </a:rPr>
              <a:t> at www.ohioboysvolleyball.com.</a:t>
            </a:r>
          </a:p>
          <a:p>
            <a:pPr marL="285750" marR="0" lvl="0" indent="-285750" algn="l" rtl="0">
              <a:spcBef>
                <a:spcPts val="0"/>
              </a:spcBef>
              <a:buClr>
                <a:schemeClr val="dk1"/>
              </a:buClr>
              <a:buSzPct val="25000"/>
              <a:buFont typeface="Arial" panose="020B0604020202020204" pitchFamily="34" charset="0"/>
              <a:buChar char="•"/>
            </a:pPr>
            <a:r>
              <a:rPr lang="en-US" sz="1800" b="1" i="0" u="none" strike="noStrike" cap="none" dirty="0" smtClean="0">
                <a:solidFill>
                  <a:schemeClr val="dk1"/>
                </a:solidFill>
                <a:latin typeface="Arial"/>
                <a:ea typeface="Arial"/>
                <a:cs typeface="Arial"/>
                <a:sym typeface="Arial"/>
              </a:rPr>
              <a:t>Chris</a:t>
            </a:r>
            <a:r>
              <a:rPr lang="en-US" sz="1800" b="1" i="0" u="none" strike="noStrike" cap="none" baseline="0" dirty="0" smtClean="0">
                <a:solidFill>
                  <a:schemeClr val="dk1"/>
                </a:solidFill>
                <a:latin typeface="Arial"/>
                <a:ea typeface="Arial"/>
                <a:cs typeface="Arial"/>
                <a:sym typeface="Arial"/>
              </a:rPr>
              <a:t> </a:t>
            </a:r>
            <a:r>
              <a:rPr lang="en-US" sz="1800" b="1" i="0" u="none" strike="noStrike" cap="none" baseline="0" dirty="0" err="1" smtClean="0">
                <a:solidFill>
                  <a:schemeClr val="dk1"/>
                </a:solidFill>
                <a:latin typeface="Arial"/>
                <a:ea typeface="Arial"/>
                <a:cs typeface="Arial"/>
                <a:sym typeface="Arial"/>
              </a:rPr>
              <a:t>Bielby</a:t>
            </a:r>
            <a:r>
              <a:rPr lang="en-US" sz="1800" b="1" i="0" u="none" strike="noStrike" cap="none" baseline="0" dirty="0" smtClean="0">
                <a:solidFill>
                  <a:schemeClr val="dk1"/>
                </a:solidFill>
                <a:latin typeface="Arial"/>
                <a:ea typeface="Arial"/>
                <a:cs typeface="Arial"/>
                <a:sym typeface="Arial"/>
              </a:rPr>
              <a:t>, the OHSBVA Webmaster, ohsbva@gmail.com, can assist if you are having difficulties or do not have an account set up yet.</a:t>
            </a:r>
          </a:p>
          <a:p>
            <a:pPr marL="285750" marR="0" lvl="0" indent="-285750" algn="l" rtl="0">
              <a:spcBef>
                <a:spcPts val="0"/>
              </a:spcBef>
              <a:buClr>
                <a:schemeClr val="dk1"/>
              </a:buClr>
              <a:buSzPct val="25000"/>
              <a:buFont typeface="Arial" panose="020B0604020202020204" pitchFamily="34" charset="0"/>
              <a:buChar char="•"/>
            </a:pPr>
            <a:r>
              <a:rPr lang="en-US" sz="1800" b="0" i="0" u="none" strike="noStrike" cap="none" dirty="0" smtClean="0">
                <a:solidFill>
                  <a:schemeClr val="dk1"/>
                </a:solidFill>
                <a:latin typeface="Arial"/>
                <a:ea typeface="Arial"/>
                <a:cs typeface="Arial"/>
                <a:sym typeface="Arial"/>
              </a:rPr>
              <a:t>It is each</a:t>
            </a:r>
            <a:r>
              <a:rPr lang="en-US" sz="1800" b="0" i="0" u="none" strike="noStrike" cap="none" baseline="0" dirty="0" smtClean="0">
                <a:solidFill>
                  <a:schemeClr val="dk1"/>
                </a:solidFill>
                <a:latin typeface="Arial"/>
                <a:ea typeface="Arial"/>
                <a:cs typeface="Arial"/>
                <a:sym typeface="Arial"/>
              </a:rPr>
              <a:t> official’s responsibility to keep his or her account up to date and to inform the OHSBVA of a change in status or a change in contact information, especially email address.</a:t>
            </a:r>
            <a:endParaRPr sz="1800" b="0" i="0" u="none" strike="noStrike" cap="none" dirty="0">
              <a:solidFill>
                <a:schemeClr val="dk1"/>
              </a:solidFill>
              <a:latin typeface="Arial"/>
              <a:ea typeface="Arial"/>
              <a:cs typeface="Arial"/>
              <a:sym typeface="Arial"/>
            </a:endParaRPr>
          </a:p>
        </p:txBody>
      </p:sp>
      <p:sp>
        <p:nvSpPr>
          <p:cNvPr id="252" name="Shape 25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074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 am also part of the leadership team in my dual roles of State Officials Coordinator and State Rules Interpreter. I am responsible for leadership and training of our officials. In addition, I also serve as Head Referee at the State Tournament.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In my dual roles, I oversee all aspects of officiating for the OHSBVA. </a:t>
            </a:r>
            <a:r>
              <a:rPr lang="en-US" sz="1800" b="0" i="0" u="none" strike="noStrike" kern="1200" cap="none" baseline="0" dirty="0" smtClean="0">
                <a:solidFill>
                  <a:schemeClr val="dk1"/>
                </a:solidFill>
                <a:effectLst/>
                <a:latin typeface="Arial"/>
                <a:ea typeface="Arial"/>
                <a:cs typeface="Arial"/>
                <a:sym typeface="Arial"/>
              </a:rPr>
              <a:t>Should you have any questions during the season, please reach out directly to me or my staff and we will provide answers. Each region also has a Referee Coordinator who can answer questions or point you in the right direction. </a:t>
            </a:r>
            <a:endParaRPr lang="en-US" sz="1800" b="0" i="0" u="none" strike="noStrike" kern="1200" cap="none" dirty="0">
              <a:solidFill>
                <a:schemeClr val="dk1"/>
              </a:solidFill>
              <a:effectLst/>
              <a:latin typeface="Arial"/>
              <a:ea typeface="Arial"/>
              <a:cs typeface="Arial"/>
              <a:sym typeface="Arial"/>
            </a:endParaRPr>
          </a:p>
        </p:txBody>
      </p:sp>
      <p:sp>
        <p:nvSpPr>
          <p:cNvPr id="196" name="Shape 19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23629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spcBef>
                <a:spcPts val="0"/>
              </a:spcBef>
              <a:buFont typeface="Arial" panose="020B0604020202020204" pitchFamily="34" charset="0"/>
              <a:buNone/>
            </a:pPr>
            <a:r>
              <a:rPr lang="en-US" dirty="0" smtClean="0"/>
              <a:t>I</a:t>
            </a:r>
            <a:r>
              <a:rPr lang="en-US" baseline="0" dirty="0" smtClean="0"/>
              <a:t> communicate with our referees through information shared on our website. Mass communications are sent through blast emails as well as on two webpages that are viewable from the home page left-side menu: “Officiating” and “From the Stand” as well as through a series of columns called “This Week in Boys’ Volleyball,” and we publish rules/guidance documents and other important referee information.</a:t>
            </a:r>
            <a:endParaRPr dirty="0"/>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347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8" name="Shape 34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a:r>
              <a:rPr lang="en-US" sz="1800" b="0" i="0" u="none" strike="noStrike" kern="1200" cap="none" dirty="0" smtClean="0">
                <a:solidFill>
                  <a:schemeClr val="dk1"/>
                </a:solidFill>
                <a:effectLst/>
                <a:latin typeface="Arial"/>
                <a:ea typeface="Arial"/>
                <a:cs typeface="Arial"/>
                <a:sym typeface="Arial"/>
              </a:rPr>
              <a:t>We expect our officials to wear a white polo shirt (short-sleeve or long-sleeve) to referee or line judge OHSBVA matches. The</a:t>
            </a:r>
            <a:r>
              <a:rPr lang="en-US" sz="1800" b="0" i="0" u="none" strike="noStrike" kern="1200" cap="none" baseline="0" dirty="0" smtClean="0">
                <a:solidFill>
                  <a:schemeClr val="dk1"/>
                </a:solidFill>
                <a:effectLst/>
                <a:latin typeface="Arial"/>
                <a:ea typeface="Arial"/>
                <a:cs typeface="Arial"/>
                <a:sym typeface="Arial"/>
              </a:rPr>
              <a:t> OHSAA shirt may be used with the OHSBVA patch covering the OHSAA logo. The</a:t>
            </a:r>
            <a:r>
              <a:rPr lang="en-US" sz="1800" b="0" i="0" u="none" strike="noStrike" kern="1200" cap="none" dirty="0" smtClean="0">
                <a:solidFill>
                  <a:schemeClr val="dk1"/>
                </a:solidFill>
                <a:effectLst/>
                <a:latin typeface="Arial"/>
                <a:ea typeface="Arial"/>
                <a:cs typeface="Arial"/>
                <a:sym typeface="Arial"/>
              </a:rPr>
              <a:t> </a:t>
            </a:r>
            <a:r>
              <a:rPr lang="en-US" sz="1800" b="1" i="0" u="none" strike="noStrike" kern="1200" cap="none" dirty="0" smtClean="0">
                <a:solidFill>
                  <a:schemeClr val="dk1"/>
                </a:solidFill>
                <a:effectLst/>
                <a:latin typeface="Arial"/>
                <a:ea typeface="Arial"/>
                <a:cs typeface="Arial"/>
                <a:sym typeface="Arial"/>
              </a:rPr>
              <a:t>white </a:t>
            </a:r>
            <a:r>
              <a:rPr lang="en-US" sz="1800" b="0" i="0" u="none" strike="noStrike" kern="1200" cap="none" dirty="0" smtClean="0">
                <a:solidFill>
                  <a:schemeClr val="dk1"/>
                </a:solidFill>
                <a:effectLst/>
                <a:latin typeface="Arial"/>
                <a:ea typeface="Arial"/>
                <a:cs typeface="Arial"/>
                <a:sym typeface="Arial"/>
              </a:rPr>
              <a:t>Certified Volleyball</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Official shirt worn by college and USA Volleyball officials may be worn, but the blue and gray versions of this shirt may not be used.</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A </a:t>
            </a:r>
            <a:r>
              <a:rPr lang="en-US" sz="1800" b="0" i="0" u="sng" strike="noStrike" kern="1200" cap="none" dirty="0" smtClean="0">
                <a:solidFill>
                  <a:schemeClr val="dk1"/>
                </a:solidFill>
                <a:effectLst/>
                <a:latin typeface="Arial"/>
                <a:ea typeface="Arial"/>
                <a:cs typeface="Arial"/>
                <a:sym typeface="Arial"/>
              </a:rPr>
              <a:t>plain</a:t>
            </a:r>
            <a:r>
              <a:rPr lang="en-US" sz="1800" b="0" i="0" u="none" strike="noStrike" kern="1200" cap="none" dirty="0" smtClean="0">
                <a:solidFill>
                  <a:schemeClr val="dk1"/>
                </a:solidFill>
                <a:effectLst/>
                <a:latin typeface="Arial"/>
                <a:ea typeface="Arial"/>
                <a:cs typeface="Arial"/>
                <a:sym typeface="Arial"/>
              </a:rPr>
              <a:t> white shirt is fine.</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OHSBVA provides each referee with one free patch and the ability to purchase an additional patch. Patches are typically used with a magnet to hold them in place.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Your Referee Coordinator handles patch distribution for your region.</a:t>
            </a:r>
            <a:r>
              <a:rPr lang="en-US" sz="1800" b="0" i="0" u="none" strike="noStrike" kern="1200" cap="none" baseline="0" dirty="0" smtClean="0">
                <a:solidFill>
                  <a:schemeClr val="dk1"/>
                </a:solidFill>
                <a:effectLst/>
                <a:latin typeface="Arial"/>
                <a:ea typeface="Arial"/>
                <a:cs typeface="Arial"/>
                <a:sym typeface="Arial"/>
              </a:rPr>
              <a:t> </a:t>
            </a:r>
          </a:p>
          <a:p>
            <a:pPr marL="285750" lvl="0" indent="-285750">
              <a:buFont typeface="Arial" panose="020B0604020202020204" pitchFamily="34" charset="0"/>
              <a:buChar char="•"/>
            </a:pPr>
            <a:r>
              <a:rPr lang="en-US" baseline="0" dirty="0" smtClean="0"/>
              <a:t>T</a:t>
            </a:r>
            <a:r>
              <a:rPr lang="en-US" dirty="0" smtClean="0"/>
              <a:t>he OHSBVA</a:t>
            </a:r>
            <a:r>
              <a:rPr lang="en-US" baseline="0" dirty="0" smtClean="0"/>
              <a:t> patch should be worn on the upper right chest area. If an OHSAA shirt is worn, the OHSBVA patch covers the OHSAA logo. </a:t>
            </a:r>
          </a:p>
        </p:txBody>
      </p:sp>
      <p:sp>
        <p:nvSpPr>
          <p:cNvPr id="349" name="Shape 349"/>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91499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panose="020B0604020202020204" pitchFamily="34" charset="0"/>
              <a:buNone/>
            </a:pPr>
            <a:r>
              <a:rPr lang="en-US" sz="1800" b="0" i="0" u="none" strike="noStrike" cap="none" dirty="0" smtClean="0">
                <a:solidFill>
                  <a:schemeClr val="dk1"/>
                </a:solidFill>
                <a:latin typeface="Arial"/>
                <a:ea typeface="Arial"/>
                <a:cs typeface="Arial"/>
                <a:sym typeface="Arial"/>
              </a:rPr>
              <a:t>For our new and newer referees, this slide shows </a:t>
            </a:r>
            <a:r>
              <a:rPr lang="en-US" sz="1800" b="0" i="0" u="none" strike="noStrike" cap="none" baseline="0" dirty="0" smtClean="0">
                <a:solidFill>
                  <a:schemeClr val="dk1"/>
                </a:solidFill>
                <a:latin typeface="Arial"/>
                <a:ea typeface="Arial"/>
                <a:cs typeface="Arial"/>
                <a:sym typeface="Arial"/>
              </a:rPr>
              <a:t>examples of proper OHSBVA uniform items for officials: pictured clockwise from the upper left are a white officiating shirt, a white shirt with Certified Official logo on the sleeve, the logo itself, a black belt, white socks, white shoes and black slacks.</a:t>
            </a:r>
            <a:endParaRPr sz="1800" b="0" i="0" u="none" strike="noStrike" cap="none" dirty="0">
              <a:solidFill>
                <a:schemeClr val="dk1"/>
              </a:solidFill>
              <a:latin typeface="Arial"/>
              <a:ea typeface="Arial"/>
              <a:cs typeface="Arial"/>
              <a:sym typeface="Arial"/>
            </a:endParaRPr>
          </a:p>
        </p:txBody>
      </p:sp>
      <p:sp>
        <p:nvSpPr>
          <p:cNvPr id="409" name="Shape 409"/>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33793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800" b="0" i="0" u="none" strike="noStrike" cap="none" dirty="0" smtClean="0">
                <a:solidFill>
                  <a:schemeClr val="dk1"/>
                </a:solidFill>
                <a:latin typeface="Arial"/>
                <a:ea typeface="Arial"/>
                <a:cs typeface="Arial"/>
                <a:sym typeface="Arial"/>
              </a:rPr>
              <a:t>Pictured</a:t>
            </a:r>
            <a:r>
              <a:rPr lang="en-US" sz="1800" b="0" i="0" u="none" strike="noStrike" cap="none" baseline="0" dirty="0" smtClean="0">
                <a:solidFill>
                  <a:schemeClr val="dk1"/>
                </a:solidFill>
                <a:latin typeface="Arial"/>
                <a:ea typeface="Arial"/>
                <a:cs typeface="Arial"/>
                <a:sym typeface="Arial"/>
              </a:rPr>
              <a:t> clockwise from upper to left on this slide are referee items that should not be worn: an OHSAA shirt without the OHSBVA patch covering the OHSAA logo, black/blue/dark socks as opposed to white socks, blue slacks, a blue short-sleeve Volleyball Certified Official’s shirt, a brown (non-black) belt and black (non-white) athletic shoes.</a:t>
            </a:r>
            <a:endParaRPr sz="1800" b="0" i="0" u="none" strike="noStrike" cap="none" dirty="0">
              <a:solidFill>
                <a:schemeClr val="dk1"/>
              </a:solidFill>
              <a:latin typeface="Arial"/>
              <a:ea typeface="Arial"/>
              <a:cs typeface="Arial"/>
              <a:sym typeface="Arial"/>
            </a:endParaRPr>
          </a:p>
        </p:txBody>
      </p:sp>
      <p:sp>
        <p:nvSpPr>
          <p:cNvPr id="422" name="Shape 42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78631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1" name="Shape 36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These video clips will show challenging plays in terms of what was called or not called and what the group believes should have been called or not called.</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Tracking rotations is a key to judging possible back-row</a:t>
            </a:r>
            <a:r>
              <a:rPr lang="en-US" sz="1800" b="0" i="0" u="none" strike="noStrike" kern="1200" cap="none" baseline="0" dirty="0" smtClean="0">
                <a:solidFill>
                  <a:schemeClr val="dk1"/>
                </a:solidFill>
                <a:effectLst/>
                <a:latin typeface="Arial"/>
                <a:ea typeface="Arial"/>
                <a:cs typeface="Arial"/>
                <a:sym typeface="Arial"/>
              </a:rPr>
              <a:t> faults as well as determining whether there are overlaps that need to be warned or whistled.</a:t>
            </a:r>
            <a:endParaRPr lang="en-US" sz="1800" b="0" i="0" u="none" strike="noStrike" kern="1200" cap="none" dirty="0">
              <a:solidFill>
                <a:schemeClr val="dk1"/>
              </a:solidFill>
              <a:effectLst/>
              <a:latin typeface="Arial"/>
              <a:ea typeface="Arial"/>
              <a:cs typeface="Arial"/>
              <a:sym typeface="Arial"/>
            </a:endParaRPr>
          </a:p>
        </p:txBody>
      </p:sp>
      <p:sp>
        <p:nvSpPr>
          <p:cNvPr id="362" name="Shape 36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964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My </a:t>
            </a:r>
            <a:r>
              <a:rPr lang="en-US" sz="1800" b="0" i="0" u="none" strike="noStrike" kern="1200" cap="none" baseline="0" dirty="0" smtClean="0">
                <a:solidFill>
                  <a:schemeClr val="dk1"/>
                </a:solidFill>
                <a:effectLst/>
                <a:latin typeface="Arial"/>
                <a:ea typeface="Arial"/>
                <a:cs typeface="Arial"/>
                <a:sym typeface="Arial"/>
              </a:rPr>
              <a:t>staff includes</a:t>
            </a:r>
            <a:r>
              <a:rPr lang="en-US" sz="1800" b="0" i="0" u="none" strike="noStrike" kern="1200" cap="none" dirty="0" smtClean="0">
                <a:solidFill>
                  <a:schemeClr val="dk1"/>
                </a:solidFill>
                <a:effectLst/>
                <a:latin typeface="Arial"/>
                <a:ea typeface="Arial"/>
                <a:cs typeface="Arial"/>
                <a:sym typeface="Arial"/>
              </a:rPr>
              <a:t> Assistant Coordinator Michael Chandler, whose primary responsibilities include training of</a:t>
            </a:r>
            <a:r>
              <a:rPr lang="en-US" sz="1800" b="0" i="0" u="none" strike="noStrike" kern="1200" cap="none" baseline="0" dirty="0" smtClean="0">
                <a:solidFill>
                  <a:schemeClr val="dk1"/>
                </a:solidFill>
                <a:effectLst/>
                <a:latin typeface="Arial"/>
                <a:ea typeface="Arial"/>
                <a:cs typeface="Arial"/>
                <a:sym typeface="Arial"/>
              </a:rPr>
              <a:t> officials</a:t>
            </a:r>
            <a:r>
              <a:rPr lang="en-US" sz="1800" b="0" i="0" u="none" strike="noStrike" kern="1200" cap="none" dirty="0" smtClean="0">
                <a:solidFill>
                  <a:schemeClr val="dk1"/>
                </a:solidFill>
                <a:effectLst/>
                <a:latin typeface="Arial"/>
                <a:ea typeface="Arial"/>
                <a:cs typeface="Arial"/>
                <a:sym typeface="Arial"/>
              </a:rPr>
              <a:t>, the Arbiter assigning system and the VolleyWrite Scoring System used by many schools. </a:t>
            </a:r>
            <a:r>
              <a:rPr lang="en-US" sz="1800" b="1" i="0" u="none" strike="noStrike" kern="1200" cap="none" dirty="0" smtClean="0">
                <a:solidFill>
                  <a:schemeClr val="dk1"/>
                </a:solidFill>
                <a:effectLst/>
                <a:latin typeface="Arial"/>
                <a:ea typeface="Arial"/>
                <a:cs typeface="Arial"/>
                <a:sym typeface="Arial"/>
              </a:rPr>
              <a:t> </a:t>
            </a:r>
            <a:endParaRPr lang="en-US" sz="1800" b="0" i="0" u="none" strike="noStrike" kern="1200" cap="none" dirty="0" smtClean="0">
              <a:solidFill>
                <a:schemeClr val="dk1"/>
              </a:solidFill>
              <a:effectLst/>
              <a:latin typeface="Arial"/>
              <a:ea typeface="Arial"/>
              <a:cs typeface="Arial"/>
              <a:sym typeface="Arial"/>
            </a:endParaRPr>
          </a:p>
          <a:p>
            <a:pPr marL="0" marR="0" lvl="0" indent="0" algn="l" rtl="0">
              <a:spcBef>
                <a:spcPts val="0"/>
              </a:spcBef>
              <a:buClr>
                <a:schemeClr val="dk1"/>
              </a:buClr>
              <a:buSzPct val="25000"/>
              <a:buFont typeface="Arial" panose="020B0604020202020204" pitchFamily="34" charset="0"/>
              <a:buNone/>
            </a:pPr>
            <a:endParaRPr lang="en-US" sz="1800" b="0" i="0" u="none" strike="noStrike" cap="none" baseline="0" dirty="0" smtClean="0">
              <a:solidFill>
                <a:schemeClr val="dk1"/>
              </a:solidFill>
              <a:latin typeface="Arial"/>
              <a:ea typeface="Arial"/>
              <a:cs typeface="Arial"/>
              <a:sym typeface="Arial"/>
            </a:endParaRPr>
          </a:p>
        </p:txBody>
      </p:sp>
      <p:sp>
        <p:nvSpPr>
          <p:cNvPr id="210" name="Shape 21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983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next member of my staff is Assistant State Rules Interpreter Rick Brown, whose primary responsibilities include research, rules interpretation and communications. Rick is also responsible for the roster of officials, officials membership and other duties as assigned. Rick also</a:t>
            </a:r>
            <a:r>
              <a:rPr lang="en-US" sz="1800" b="0" i="0" u="none" strike="noStrike" kern="1200" cap="none" baseline="0" dirty="0" smtClean="0">
                <a:solidFill>
                  <a:schemeClr val="dk1"/>
                </a:solidFill>
                <a:effectLst/>
                <a:latin typeface="Arial"/>
                <a:ea typeface="Arial"/>
                <a:cs typeface="Arial"/>
                <a:sym typeface="Arial"/>
              </a:rPr>
              <a:t> serves as the Administrative Assistant to the leadership of the OHSBVA. Rules interpretation questions can be directed to either Rick or me.</a:t>
            </a:r>
            <a:endParaRPr lang="en-US" sz="1800" b="0" i="0" u="none" strike="noStrike" kern="1200" cap="none" dirty="0" smtClean="0">
              <a:solidFill>
                <a:schemeClr val="dk1"/>
              </a:solidFill>
              <a:effectLst/>
              <a:latin typeface="Arial"/>
              <a:ea typeface="Arial"/>
              <a:cs typeface="Arial"/>
              <a:sym typeface="Arial"/>
            </a:endParaRPr>
          </a:p>
          <a:p>
            <a:pPr marL="0" marR="0" lvl="0" indent="0" algn="l" rtl="0">
              <a:spcBef>
                <a:spcPts val="0"/>
              </a:spcBef>
              <a:buClr>
                <a:schemeClr val="dk1"/>
              </a:buClr>
              <a:buSzPct val="25000"/>
              <a:buFont typeface="Arial" panose="020B0604020202020204" pitchFamily="34" charset="0"/>
              <a:buNone/>
            </a:pPr>
            <a:endParaRPr lang="en-US" sz="1800" b="0" i="0" u="none" strike="noStrike" cap="none" baseline="0" dirty="0" smtClean="0">
              <a:solidFill>
                <a:schemeClr val="dk1"/>
              </a:solidFill>
              <a:latin typeface="Arial"/>
              <a:ea typeface="Arial"/>
              <a:cs typeface="Arial"/>
              <a:sym typeface="Arial"/>
            </a:endParaRPr>
          </a:p>
        </p:txBody>
      </p:sp>
      <p:sp>
        <p:nvSpPr>
          <p:cNvPr id="210" name="Shape 21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7849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Each Region has key support staff who provide leadership for that Region. Each Region has a Referee Coordinator, Rules Interpreter and Coach Representative. These are the key staff in the Region who work with me and my staff to address issues, training needs and to get consistent communications out to everyone.</a:t>
            </a:r>
            <a:endParaRPr lang="en-US" sz="1800" b="0" i="0" u="none" strike="noStrike" kern="1200" cap="none" dirty="0">
              <a:solidFill>
                <a:schemeClr val="dk1"/>
              </a:solidFill>
              <a:effectLst/>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8677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None/>
              <a:tabLst/>
              <a:defRPr/>
            </a:pPr>
            <a:r>
              <a:rPr lang="en-US" sz="1800" b="0" i="0" u="none" strike="noStrike" kern="1200" cap="none" dirty="0" smtClean="0">
                <a:solidFill>
                  <a:schemeClr val="dk1"/>
                </a:solidFill>
                <a:effectLst/>
                <a:latin typeface="Arial"/>
                <a:ea typeface="Arial"/>
                <a:cs typeface="Arial"/>
                <a:sym typeface="Arial"/>
              </a:rPr>
              <a:t>For the South Region, Tim Meyer is the Referee Coordinator, John Love is Rules Interpreter, and Matt McLaughlin, Head Coach of La Salle High School, is the Regional Coach Representative.</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134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kern="1200" cap="none" dirty="0" smtClean="0">
                <a:solidFill>
                  <a:schemeClr val="dk1"/>
                </a:solidFill>
                <a:effectLst/>
                <a:latin typeface="Arial"/>
                <a:ea typeface="Arial"/>
                <a:cs typeface="Arial"/>
                <a:sym typeface="Arial"/>
              </a:rPr>
              <a:t>For the West Region, Monique Huffman is the Referee Coordinator, Mary Black is the Rules Interpreter, and Matt Butler, Head Coach of Middletown High School, is the Regional Coach Representative.</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4013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457200" y="2020824"/>
            <a:ext cx="8229600" cy="4075199"/>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9" name="Shape 19"/>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 name="Shape 2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DFE0D4"/>
              </a:buClr>
              <a:buSzPct val="25000"/>
              <a:buFont typeface="Arial"/>
              <a:buNone/>
            </a:pPr>
            <a:fld id="{00000000-1234-1234-1234-123412341234}" type="slidenum">
              <a:rPr lang="en-US" sz="1600" b="0" i="0" u="none" strike="noStrike" cap="none">
                <a:solidFill>
                  <a:srgbClr val="DFE0D4"/>
                </a:solidFill>
                <a:latin typeface="Arial"/>
                <a:ea typeface="Arial"/>
                <a:cs typeface="Arial"/>
                <a:sym typeface="Arial"/>
              </a:rPr>
              <a:pPr marL="0" marR="0" lvl="0" indent="0" algn="r" rtl="0">
                <a:lnSpc>
                  <a:spcPct val="100000"/>
                </a:lnSpc>
                <a:spcBef>
                  <a:spcPts val="0"/>
                </a:spcBef>
                <a:spcAft>
                  <a:spcPts val="0"/>
                </a:spcAft>
                <a:buClr>
                  <a:srgbClr val="DFE0D4"/>
                </a:buClr>
                <a:buSzPct val="25000"/>
                <a:buFont typeface="Arial"/>
                <a:buNone/>
              </a:pPr>
              <a:t>‹#›</a:t>
            </a:fld>
            <a:endParaRPr lang="en-US" sz="1600" b="0" i="0" u="none" strike="noStrike" cap="none">
              <a:solidFill>
                <a:srgbClr val="DFE0D4"/>
              </a:solidFill>
              <a:latin typeface="Arial"/>
              <a:ea typeface="Arial"/>
              <a:cs typeface="Arial"/>
              <a:sym typeface="Arial"/>
            </a:endParaRPr>
          </a:p>
        </p:txBody>
      </p:sp>
      <p:sp>
        <p:nvSpPr>
          <p:cNvPr id="22" name="Shape 22"/>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6"/>
        <p:cNvGrpSpPr/>
        <p:nvPr/>
      </p:nvGrpSpPr>
      <p:grpSpPr>
        <a:xfrm>
          <a:off x="0" y="0"/>
          <a:ext cx="0" cy="0"/>
          <a:chOff x="0" y="0"/>
          <a:chExt cx="0" cy="0"/>
        </a:xfrm>
      </p:grpSpPr>
      <p:cxnSp>
        <p:nvCxnSpPr>
          <p:cNvPr id="87" name="Shape 87"/>
          <p:cNvCxnSpPr/>
          <p:nvPr/>
        </p:nvCxnSpPr>
        <p:spPr>
          <a:xfrm rot="5400000">
            <a:off x="4267243" y="3429044"/>
            <a:ext cx="6858000" cy="1500"/>
          </a:xfrm>
          <a:prstGeom prst="straightConnector1">
            <a:avLst/>
          </a:prstGeom>
          <a:noFill/>
          <a:ln w="12700" cap="flat" cmpd="sng">
            <a:solidFill>
              <a:srgbClr val="BBAA8A"/>
            </a:solidFill>
            <a:prstDash val="solid"/>
            <a:round/>
            <a:headEnd type="none" w="med" len="med"/>
            <a:tailEnd type="none" w="med" len="med"/>
          </a:ln>
        </p:spPr>
      </p:cxnSp>
      <p:sp>
        <p:nvSpPr>
          <p:cNvPr id="88" name="Shape 88"/>
          <p:cNvSpPr/>
          <p:nvPr/>
        </p:nvSpPr>
        <p:spPr>
          <a:xfrm>
            <a:off x="0" y="0"/>
            <a:ext cx="7696199" cy="685800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9" name="Shape 89"/>
          <p:cNvSpPr txBox="1">
            <a:spLocks noGrp="1"/>
          </p:cNvSpPr>
          <p:nvPr>
            <p:ph type="body" idx="1"/>
          </p:nvPr>
        </p:nvSpPr>
        <p:spPr>
          <a:xfrm rot="5400000">
            <a:off x="1257300" y="114300"/>
            <a:ext cx="5029199" cy="662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90" name="Shape 9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93" name="Shape 93"/>
          <p:cNvSpPr txBox="1">
            <a:spLocks noGrp="1"/>
          </p:cNvSpPr>
          <p:nvPr>
            <p:ph type="title"/>
          </p:nvPr>
        </p:nvSpPr>
        <p:spPr>
          <a:xfrm rot="5400000">
            <a:off x="5187879" y="2965500"/>
            <a:ext cx="5029199" cy="92699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19" name="Shape 119"/>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29841"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29841"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5" name="Shape 145"/>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2"/>
          </p:nvPr>
        </p:nvSpPr>
        <p:spPr>
          <a:xfrm>
            <a:off x="629841"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29841"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2" name="Shape 152"/>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1"/>
          </p:nvPr>
        </p:nvSpPr>
        <p:spPr>
          <a:xfrm>
            <a:off x="629841"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32"/>
        <p:cNvGrpSpPr/>
        <p:nvPr/>
      </p:nvGrpSpPr>
      <p:grpSpPr>
        <a:xfrm>
          <a:off x="0" y="0"/>
          <a:ext cx="0" cy="0"/>
          <a:chOff x="0" y="0"/>
          <a:chExt cx="0" cy="0"/>
        </a:xfrm>
      </p:grpSpPr>
      <p:sp>
        <p:nvSpPr>
          <p:cNvPr id="33" name="Shape 33"/>
          <p:cNvSpPr/>
          <p:nvPr/>
        </p:nvSpPr>
        <p:spPr>
          <a:xfrm>
            <a:off x="0" y="3922776"/>
            <a:ext cx="9144000" cy="29351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4" name="Shape 34"/>
          <p:cNvCxnSpPr/>
          <p:nvPr/>
        </p:nvCxnSpPr>
        <p:spPr>
          <a:xfrm>
            <a:off x="0" y="3921760"/>
            <a:ext cx="9144000" cy="1500"/>
          </a:xfrm>
          <a:prstGeom prst="straightConnector1">
            <a:avLst/>
          </a:prstGeom>
          <a:noFill/>
          <a:ln w="12700" cap="flat" cmpd="sng">
            <a:solidFill>
              <a:srgbClr val="343437"/>
            </a:solidFill>
            <a:prstDash val="solid"/>
            <a:round/>
            <a:headEnd type="none" w="med" len="med"/>
            <a:tailEnd type="none" w="med" len="med"/>
          </a:ln>
        </p:spPr>
      </p:cxnSp>
      <p:sp>
        <p:nvSpPr>
          <p:cNvPr id="35" name="Shape 35"/>
          <p:cNvSpPr/>
          <p:nvPr/>
        </p:nvSpPr>
        <p:spPr>
          <a:xfrm>
            <a:off x="2514600" y="3368039"/>
            <a:ext cx="4114800" cy="1127700"/>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Garamond"/>
              <a:ea typeface="Garamond"/>
              <a:cs typeface="Garamond"/>
              <a:sym typeface="Garamond"/>
            </a:endParaRPr>
          </a:p>
        </p:txBody>
      </p:sp>
      <p:sp>
        <p:nvSpPr>
          <p:cNvPr id="36" name="Shape 36"/>
          <p:cNvSpPr txBox="1">
            <a:spLocks noGrp="1"/>
          </p:cNvSpPr>
          <p:nvPr>
            <p:ph type="title"/>
          </p:nvPr>
        </p:nvSpPr>
        <p:spPr>
          <a:xfrm>
            <a:off x="2529051" y="3367246"/>
            <a:ext cx="4085999" cy="706799"/>
          </a:xfrm>
          <a:prstGeom prst="rect">
            <a:avLst/>
          </a:prstGeom>
          <a:noFill/>
          <a:ln>
            <a:noFill/>
          </a:ln>
        </p:spPr>
        <p:txBody>
          <a:bodyPr lIns="91425" tIns="91425" rIns="91425" bIns="91425" anchor="b" anchorCtr="0"/>
          <a:lstStyle>
            <a:lvl1pPr marL="0" marR="0" lvl="0" indent="0" algn="ctr" rtl="0">
              <a:spcBef>
                <a:spcPts val="400"/>
              </a:spcBef>
              <a:buClr>
                <a:schemeClr val="lt1"/>
              </a:buClr>
              <a:buFont typeface="Garamond"/>
              <a:buNone/>
              <a:defRPr sz="1800" b="1" i="0" u="none" strike="noStrike" cap="none">
                <a:solidFill>
                  <a:schemeClr val="lt1"/>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7" name="Shape 37"/>
          <p:cNvSpPr txBox="1">
            <a:spLocks noGrp="1"/>
          </p:cNvSpPr>
          <p:nvPr>
            <p:ph type="subTitle" idx="1"/>
          </p:nvPr>
        </p:nvSpPr>
        <p:spPr>
          <a:xfrm>
            <a:off x="2518541" y="4084576"/>
            <a:ext cx="4106999" cy="3972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1600" b="0"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800" b="0" i="0" u="none" strike="noStrike" cap="none">
                <a:solidFill>
                  <a:srgbClr val="888888"/>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600" b="0" i="0" u="none" strike="noStrike" cap="none">
                <a:solidFill>
                  <a:srgbClr val="888888"/>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1400" b="0" i="0" u="none" strike="noStrike" cap="none">
                <a:solidFill>
                  <a:srgbClr val="888888"/>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1400" b="0" i="0" u="none" strike="noStrike" cap="none">
                <a:solidFill>
                  <a:srgbClr val="888888"/>
                </a:solidFill>
                <a:latin typeface="Garamond"/>
                <a:ea typeface="Garamond"/>
                <a:cs typeface="Garamond"/>
                <a:sym typeface="Garamond"/>
              </a:defRPr>
            </a:lvl5pPr>
            <a:lvl6pPr marL="2286000" marR="0" lvl="5"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8" name="Shape 38"/>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40" name="Shape 40"/>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9" name="Shape 159"/>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5" name="Shape 165"/>
          <p:cNvSpPr txBox="1">
            <a:spLocks noGrp="1"/>
          </p:cNvSpPr>
          <p:nvPr>
            <p:ph type="body" idx="1"/>
          </p:nvPr>
        </p:nvSpPr>
        <p:spPr>
          <a:xfrm rot="5400000">
            <a:off x="623093" y="370681"/>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2020824"/>
            <a:ext cx="4023299" cy="40050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43" name="Shape 43"/>
          <p:cNvSpPr txBox="1">
            <a:spLocks noGrp="1"/>
          </p:cNvSpPr>
          <p:nvPr>
            <p:ph type="body" idx="2"/>
          </p:nvPr>
        </p:nvSpPr>
        <p:spPr>
          <a:xfrm>
            <a:off x="4663439" y="2020824"/>
            <a:ext cx="4023299" cy="40050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44" name="Shape 44"/>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46" name="Shape 46"/>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200" y="2819400"/>
            <a:ext cx="4023299" cy="320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a:off x="4663439" y="2816351"/>
            <a:ext cx="4023299" cy="320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51" name="Shape 51"/>
          <p:cNvSpPr txBox="1">
            <a:spLocks noGrp="1"/>
          </p:cNvSpPr>
          <p:nvPr>
            <p:ph type="body" idx="3"/>
          </p:nvPr>
        </p:nvSpPr>
        <p:spPr>
          <a:xfrm>
            <a:off x="457200" y="2020824"/>
            <a:ext cx="4023299" cy="704099"/>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1"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52" name="Shape 52"/>
          <p:cNvSpPr txBox="1">
            <a:spLocks noGrp="1"/>
          </p:cNvSpPr>
          <p:nvPr>
            <p:ph type="body" idx="4"/>
          </p:nvPr>
        </p:nvSpPr>
        <p:spPr>
          <a:xfrm>
            <a:off x="4663439" y="2020824"/>
            <a:ext cx="4023299" cy="704099"/>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1"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53" name="Shape 5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55" name="Shape 55"/>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9" name="Shape 59"/>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61" name="Shape 61"/>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a:t>
            </a:fld>
            <a:endParaRPr lang="en-US" sz="1200" b="1" i="0" u="none" strike="noStrike" cap="none">
              <a:solidFill>
                <a:schemeClr val="lt1"/>
              </a:solidFill>
              <a:latin typeface="Arial"/>
              <a:ea typeface="Arial"/>
              <a:cs typeface="Arial"/>
              <a:sym typeface="Arial"/>
            </a:endParaRPr>
          </a:p>
        </p:txBody>
      </p:sp>
      <p:sp>
        <p:nvSpPr>
          <p:cNvPr id="65" name="Shape 65"/>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1485900" y="1914525"/>
            <a:ext cx="6172199" cy="35109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68" name="Shape 68"/>
          <p:cNvSpPr txBox="1">
            <a:spLocks noGrp="1"/>
          </p:cNvSpPr>
          <p:nvPr>
            <p:ph type="body" idx="2"/>
          </p:nvPr>
        </p:nvSpPr>
        <p:spPr>
          <a:xfrm>
            <a:off x="1737359" y="5513832"/>
            <a:ext cx="5669399" cy="5486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1"/>
              </a:buClr>
              <a:buFont typeface="Arial"/>
              <a:buNone/>
              <a:defRPr sz="1400" b="0"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69" name="Shape 69"/>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72" name="Shape 72"/>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a:spLocks noGrp="1"/>
          </p:cNvSpPr>
          <p:nvPr>
            <p:ph type="pic" idx="2"/>
          </p:nvPr>
        </p:nvSpPr>
        <p:spPr>
          <a:xfrm>
            <a:off x="1852208" y="2026917"/>
            <a:ext cx="5439599" cy="3263700"/>
          </a:xfrm>
          <a:prstGeom prst="rect">
            <a:avLst/>
          </a:prstGeom>
          <a:solidFill>
            <a:schemeClr val="lt1"/>
          </a:solidFill>
          <a:ln w="69850" cap="flat" cmpd="dbl">
            <a:solidFill>
              <a:schemeClr val="lt1"/>
            </a:solidFill>
            <a:prstDash val="solid"/>
            <a:miter/>
            <a:headEnd type="none" w="med" len="med"/>
            <a:tailEnd type="none" w="med" len="med"/>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0" i="0" u="none" strike="noStrike" cap="none">
                <a:solidFill>
                  <a:schemeClr val="dk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28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24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20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20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20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20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20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2000" b="0" i="0" u="none" strike="noStrike" cap="none">
                <a:solidFill>
                  <a:schemeClr val="lt1"/>
                </a:solidFill>
                <a:latin typeface="Garamond"/>
                <a:ea typeface="Garamond"/>
                <a:cs typeface="Garamond"/>
                <a:sym typeface="Garamond"/>
              </a:defRPr>
            </a:lvl9pPr>
          </a:lstStyle>
          <a:p>
            <a:endParaRPr/>
          </a:p>
        </p:txBody>
      </p:sp>
      <p:sp>
        <p:nvSpPr>
          <p:cNvPr id="75" name="Shape 75"/>
          <p:cNvSpPr txBox="1">
            <a:spLocks noGrp="1"/>
          </p:cNvSpPr>
          <p:nvPr>
            <p:ph type="body" idx="1"/>
          </p:nvPr>
        </p:nvSpPr>
        <p:spPr>
          <a:xfrm>
            <a:off x="1737359" y="5516880"/>
            <a:ext cx="5669399" cy="5486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1"/>
              </a:buClr>
              <a:buFont typeface="Garamond"/>
              <a:buNone/>
              <a:defRPr sz="1400" b="0" i="0" u="none" strike="noStrike" cap="none">
                <a:solidFill>
                  <a:schemeClr val="lt2"/>
                </a:solidFill>
                <a:latin typeface="Garamond"/>
                <a:ea typeface="Garamond"/>
                <a:cs typeface="Garamond"/>
                <a:sym typeface="Garamond"/>
              </a:defRPr>
            </a:lvl1pPr>
            <a:lvl2pPr marL="171450" marR="0" lvl="1" indent="-6350" algn="ctr" rtl="0">
              <a:lnSpc>
                <a:spcPct val="100000"/>
              </a:lnSpc>
              <a:spcBef>
                <a:spcPts val="1200"/>
              </a:spcBef>
              <a:buClr>
                <a:schemeClr val="accent1"/>
              </a:buClr>
              <a:buFont typeface="Garamond"/>
              <a:buNone/>
              <a:defRPr sz="1800" b="0" i="0" u="none" strike="noStrike" cap="none">
                <a:solidFill>
                  <a:schemeClr val="dk2"/>
                </a:solidFill>
                <a:latin typeface="Garamond"/>
                <a:ea typeface="Garamond"/>
                <a:cs typeface="Garamond"/>
                <a:sym typeface="Garamond"/>
              </a:defRPr>
            </a:lvl2pPr>
            <a:lvl3pPr marL="344487" marR="0" lvl="2" indent="-1587" algn="ctr" rtl="0">
              <a:lnSpc>
                <a:spcPct val="100000"/>
              </a:lnSpc>
              <a:spcBef>
                <a:spcPts val="1200"/>
              </a:spcBef>
              <a:buClr>
                <a:schemeClr val="accent1"/>
              </a:buClr>
              <a:buFont typeface="Garamond"/>
              <a:buNone/>
              <a:defRPr sz="1600" b="0" i="0" u="none" strike="noStrike" cap="none">
                <a:solidFill>
                  <a:schemeClr val="dk2"/>
                </a:solidFill>
                <a:latin typeface="Garamond"/>
                <a:ea typeface="Garamond"/>
                <a:cs typeface="Garamond"/>
                <a:sym typeface="Garamond"/>
              </a:defRPr>
            </a:lvl3pPr>
            <a:lvl4pPr marL="515937" marR="0" lvl="3" indent="-7937" algn="ctr" rtl="0">
              <a:lnSpc>
                <a:spcPct val="100000"/>
              </a:lnSpc>
              <a:spcBef>
                <a:spcPts val="1200"/>
              </a:spcBef>
              <a:buClr>
                <a:schemeClr val="accent1"/>
              </a:buClr>
              <a:buFont typeface="Garamond"/>
              <a:buNone/>
              <a:defRPr sz="1400" b="0" i="0" u="none" strike="noStrike" cap="none">
                <a:solidFill>
                  <a:schemeClr val="dk2"/>
                </a:solidFill>
                <a:latin typeface="Garamond"/>
                <a:ea typeface="Garamond"/>
                <a:cs typeface="Garamond"/>
                <a:sym typeface="Garamond"/>
              </a:defRPr>
            </a:lvl4pPr>
            <a:lvl5pPr marL="688975" marR="0" lvl="4" indent="-3175" algn="ctr" rtl="0">
              <a:lnSpc>
                <a:spcPct val="100000"/>
              </a:lnSpc>
              <a:spcBef>
                <a:spcPts val="1200"/>
              </a:spcBef>
              <a:buClr>
                <a:schemeClr val="accent1"/>
              </a:buClr>
              <a:buFont typeface="Garamond"/>
              <a:buNone/>
              <a:defRPr sz="1400" b="0" i="0" u="none" strike="noStrike" cap="none">
                <a:solidFill>
                  <a:schemeClr val="dk2"/>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76" name="Shape 7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79" name="Shape 79"/>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rot="5400000">
            <a:off x="2513399" y="-36899"/>
            <a:ext cx="4117200" cy="82296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83" name="Shape 8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0" y="1335973"/>
            <a:ext cx="9144000" cy="552210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 name="Shape 11"/>
          <p:cNvSpPr txBox="1">
            <a:spLocks noGrp="1"/>
          </p:cNvSpPr>
          <p:nvPr>
            <p:ph type="body" idx="1"/>
          </p:nvPr>
        </p:nvSpPr>
        <p:spPr>
          <a:xfrm>
            <a:off x="457200" y="2019300"/>
            <a:ext cx="8229600" cy="41172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2" name="Shape 12"/>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cxnSp>
        <p:nvCxnSpPr>
          <p:cNvPr id="15" name="Shape 15"/>
          <p:cNvCxnSpPr/>
          <p:nvPr/>
        </p:nvCxnSpPr>
        <p:spPr>
          <a:xfrm>
            <a:off x="0" y="1331436"/>
            <a:ext cx="9144000" cy="1500"/>
          </a:xfrm>
          <a:prstGeom prst="straightConnector1">
            <a:avLst/>
          </a:prstGeom>
          <a:noFill/>
          <a:ln w="12700" cap="flat" cmpd="sng">
            <a:solidFill>
              <a:srgbClr val="BBAA8A"/>
            </a:solidFill>
            <a:prstDash val="solid"/>
            <a:round/>
            <a:headEnd type="none" w="med" len="med"/>
            <a:tailEnd type="none" w="med" len="med"/>
          </a:ln>
        </p:spPr>
      </p:cxnSp>
      <p:sp>
        <p:nvSpPr>
          <p:cNvPr id="16" name="Shape 1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olumbusref@yahoo.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mchand1895@yahoo.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ashley.reinhart27@gmai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mailto:mchand1895@yahoo.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garymhajek@gmail.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lucastug33@yahoo.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tmeyer917@yahoo.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jelove@fuse.ne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chand1895@yahoo.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tl.miller@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7974" y="97146"/>
            <a:ext cx="8502741" cy="855187"/>
          </a:xfrm>
          <a:prstGeom prst="rect">
            <a:avLst/>
          </a:prstGeom>
          <a:noFill/>
          <a:ln>
            <a:noFill/>
          </a:ln>
        </p:spPr>
        <p:txBody>
          <a:bodyPr lIns="91425" tIns="45700" rIns="91425" bIns="45700" anchor="b" anchorCtr="0">
            <a:noAutofit/>
          </a:bodyPr>
          <a:lstStyle/>
          <a:p>
            <a:pPr marL="54864" lvl="0" indent="-4064">
              <a:spcBef>
                <a:spcPts val="0"/>
              </a:spcBef>
              <a:buClr>
                <a:srgbClr val="E7E9C9"/>
              </a:buClr>
              <a:buSzPct val="25000"/>
            </a:pPr>
            <a:r>
              <a:rPr lang="en-US" sz="5400" b="0" i="0" u="none" strike="noStrike" cap="none" dirty="0" smtClean="0">
                <a:solidFill>
                  <a:srgbClr val="E7E9C9"/>
                </a:solidFill>
                <a:latin typeface="Rokkitt"/>
                <a:ea typeface="Rokkitt"/>
                <a:cs typeface="Rokkitt"/>
                <a:sym typeface="Rokkitt"/>
              </a:rPr>
              <a:t/>
            </a:r>
            <a:br>
              <a:rPr lang="en-US" sz="5400" b="0" i="0" u="none" strike="noStrike" cap="none" dirty="0" smtClean="0">
                <a:solidFill>
                  <a:srgbClr val="E7E9C9"/>
                </a:solidFill>
                <a:latin typeface="Rokkitt"/>
                <a:ea typeface="Rokkitt"/>
                <a:cs typeface="Rokkitt"/>
                <a:sym typeface="Rokkitt"/>
              </a:rPr>
            </a:br>
            <a:r>
              <a:rPr lang="en-US" sz="5400" b="0" dirty="0">
                <a:solidFill>
                  <a:srgbClr val="E7E9C9"/>
                </a:solidFill>
                <a:latin typeface="Rokkitt"/>
                <a:ea typeface="Rokkitt"/>
                <a:cs typeface="Rokkitt"/>
                <a:sym typeface="Rokkitt"/>
              </a:rPr>
              <a:t/>
            </a:r>
            <a:br>
              <a:rPr lang="en-US" sz="5400" b="0" dirty="0">
                <a:solidFill>
                  <a:srgbClr val="E7E9C9"/>
                </a:solidFill>
                <a:latin typeface="Rokkitt"/>
                <a:ea typeface="Rokkitt"/>
                <a:cs typeface="Rokkitt"/>
                <a:sym typeface="Rokkitt"/>
              </a:rPr>
            </a:br>
            <a:r>
              <a:rPr lang="en-US" sz="4400" dirty="0">
                <a:solidFill>
                  <a:srgbClr val="FFFF00"/>
                </a:solidFill>
                <a:latin typeface="Rokkitt"/>
                <a:ea typeface="Rokkitt"/>
                <a:cs typeface="Rokkitt"/>
                <a:sym typeface="Rokkitt"/>
              </a:rPr>
              <a:t>2020 OHSBVA </a:t>
            </a:r>
            <a:r>
              <a:rPr lang="en-US" sz="4400" dirty="0" smtClean="0">
                <a:solidFill>
                  <a:srgbClr val="FFFF00"/>
                </a:solidFill>
                <a:latin typeface="Rokkitt"/>
                <a:ea typeface="Rokkitt"/>
                <a:cs typeface="Rokkitt"/>
                <a:sym typeface="Rokkitt"/>
              </a:rPr>
              <a:t>State Rules </a:t>
            </a:r>
            <a:r>
              <a:rPr lang="en-US" sz="4400" dirty="0">
                <a:solidFill>
                  <a:srgbClr val="FFFF00"/>
                </a:solidFill>
                <a:latin typeface="Rokkitt"/>
                <a:ea typeface="Rokkitt"/>
                <a:cs typeface="Rokkitt"/>
                <a:sym typeface="Rokkitt"/>
              </a:rPr>
              <a:t>Clinic</a:t>
            </a:r>
            <a:endParaRPr lang="en-US" sz="4400" i="0" u="none" strike="noStrike" cap="none" dirty="0">
              <a:solidFill>
                <a:srgbClr val="FFFF00"/>
              </a:solidFill>
              <a:latin typeface="Rokkitt"/>
              <a:ea typeface="Rokkitt"/>
              <a:cs typeface="Rokkitt"/>
              <a:sym typeface="Rokkitt"/>
            </a:endParaRPr>
          </a:p>
        </p:txBody>
      </p:sp>
      <p:sp>
        <p:nvSpPr>
          <p:cNvPr id="175" name="Shape 175" descr="Displaying OHSBVA Boys Volleyball.jp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6" name="Shape 176" descr="Displaying OHSBVA Boys Volleyball.jp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descr="Displaying OHSBVA Boys Volleyball.jpg"/>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descr="Displaying OHSBVA Boys Volleyball.jpg"/>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686" y="1753928"/>
            <a:ext cx="4241364" cy="4613417"/>
          </a:xfrm>
          <a:prstGeom prst="rect">
            <a:avLst/>
          </a:prstGeom>
        </p:spPr>
      </p:pic>
      <p:sp>
        <p:nvSpPr>
          <p:cNvPr id="2" name="TextBox 1"/>
          <p:cNvSpPr txBox="1"/>
          <p:nvPr/>
        </p:nvSpPr>
        <p:spPr>
          <a:xfrm>
            <a:off x="68367" y="1982624"/>
            <a:ext cx="2886952" cy="830997"/>
          </a:xfrm>
          <a:prstGeom prst="rect">
            <a:avLst/>
          </a:prstGeom>
          <a:noFill/>
        </p:spPr>
        <p:txBody>
          <a:bodyPr wrap="square" rtlCol="0">
            <a:spAutoFit/>
          </a:bodyPr>
          <a:lstStyle/>
          <a:p>
            <a:r>
              <a:rPr lang="en-US" sz="4800" b="1" dirty="0">
                <a:solidFill>
                  <a:srgbClr val="FFFF00"/>
                </a:solidFill>
                <a:latin typeface="Rokkitt" panose="020B0604020202020204" charset="0"/>
              </a:rPr>
              <a:t>Welcome!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834" y="1485972"/>
            <a:ext cx="4487711" cy="4881373"/>
          </a:xfrm>
          <a:prstGeom prst="rect">
            <a:avLst/>
          </a:prstGeom>
        </p:spPr>
      </p:pic>
    </p:spTree>
    <p:extLst>
      <p:ext uri="{BB962C8B-B14F-4D97-AF65-F5344CB8AC3E}">
        <p14:creationId xmlns:p14="http://schemas.microsoft.com/office/powerpoint/2010/main" val="3192463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1740622"/>
            <a:ext cx="8456066" cy="5332435"/>
          </a:xfrm>
          <a:prstGeom prst="rect">
            <a:avLst/>
          </a:prstGeom>
          <a:noFill/>
          <a:ln>
            <a:noFill/>
          </a:ln>
        </p:spPr>
        <p:txBody>
          <a:bodyPr lIns="91425" tIns="45700" rIns="91425" bIns="45700" anchor="t" anchorCtr="0">
            <a:noAutofit/>
          </a:bodyPr>
          <a:lstStyle/>
          <a:p>
            <a:pPr marL="292100" lvl="0" indent="-292100" algn="l">
              <a:lnSpc>
                <a:spcPct val="8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Referee </a:t>
            </a:r>
            <a:r>
              <a:rPr lang="en-US" sz="3600" dirty="0" smtClean="0">
                <a:solidFill>
                  <a:srgbClr val="FFFF00"/>
                </a:solidFill>
                <a:latin typeface="Rokkitt"/>
                <a:ea typeface="Rokkitt"/>
                <a:cs typeface="Rokkitt"/>
                <a:sym typeface="Rokkitt"/>
              </a:rPr>
              <a:t>Coordinator:</a:t>
            </a:r>
          </a:p>
          <a:p>
            <a:pPr marL="571500" lvl="0" indent="-571500" algn="l">
              <a:lnSpc>
                <a:spcPct val="8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Jim Hammar, </a:t>
            </a:r>
            <a:r>
              <a:rPr lang="en-US" sz="3600" u="sng" dirty="0" smtClean="0">
                <a:solidFill>
                  <a:srgbClr val="FFFF00"/>
                </a:solidFill>
                <a:latin typeface="Rokkitt"/>
                <a:ea typeface="Rokkitt"/>
                <a:cs typeface="Rokkitt"/>
                <a:sym typeface="Rokkitt"/>
                <a:hlinkClick r:id="rId3"/>
              </a:rPr>
              <a:t>columbusref@yahoo.com</a:t>
            </a:r>
          </a:p>
          <a:p>
            <a:pPr marL="406400" lvl="1" algn="l">
              <a:lnSpc>
                <a:spcPct val="80000"/>
              </a:lnSpc>
              <a:spcBef>
                <a:spcPts val="0"/>
              </a:spcBef>
              <a:buClr>
                <a:schemeClr val="accent2"/>
              </a:buClr>
              <a:buSzPct val="90000"/>
            </a:pPr>
            <a:endParaRPr lang="en-US" sz="3600" u="sng" dirty="0">
              <a:solidFill>
                <a:srgbClr val="FFFF00"/>
              </a:solidFill>
              <a:latin typeface="Rokkitt"/>
              <a:ea typeface="Rokkitt"/>
              <a:cs typeface="Rokkitt"/>
              <a:sym typeface="Rokkitt"/>
              <a:hlinkClick r:id="rId3"/>
            </a:endParaRPr>
          </a:p>
          <a:p>
            <a:pPr marL="292100" lvl="0" indent="-292100" algn="l">
              <a:lnSpc>
                <a:spcPct val="8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Rules Interpreter: </a:t>
            </a:r>
            <a:endParaRPr lang="en-US" sz="3600" dirty="0" smtClean="0">
              <a:solidFill>
                <a:srgbClr val="FFFF00"/>
              </a:solidFill>
              <a:latin typeface="Rokkitt"/>
              <a:ea typeface="Rokkitt"/>
              <a:cs typeface="Rokkitt"/>
              <a:sym typeface="Rokkitt"/>
            </a:endParaRPr>
          </a:p>
          <a:p>
            <a:pPr marL="571500" lvl="0" indent="-571500" algn="l">
              <a:lnSpc>
                <a:spcPct val="8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Michael Chandler, </a:t>
            </a:r>
            <a:r>
              <a:rPr lang="en-US" sz="3600" u="sng" dirty="0" smtClean="0">
                <a:solidFill>
                  <a:srgbClr val="FFFF00"/>
                </a:solidFill>
                <a:latin typeface="Rokkitt"/>
                <a:ea typeface="Rokkitt"/>
                <a:cs typeface="Rokkitt"/>
                <a:sym typeface="Rokkitt"/>
                <a:hlinkClick r:id="rId4"/>
              </a:rPr>
              <a:t>mchand1895@yahoo.com</a:t>
            </a:r>
          </a:p>
          <a:p>
            <a:pPr marL="406400" lvl="1" algn="l">
              <a:lnSpc>
                <a:spcPct val="80000"/>
              </a:lnSpc>
              <a:spcBef>
                <a:spcPts val="400"/>
              </a:spcBef>
              <a:buClr>
                <a:schemeClr val="accent2"/>
              </a:buClr>
              <a:buSzPct val="90000"/>
            </a:pPr>
            <a:endParaRPr lang="en-US" sz="3600" u="sng" dirty="0">
              <a:solidFill>
                <a:srgbClr val="FFFF00"/>
              </a:solidFill>
              <a:latin typeface="Rokkitt"/>
              <a:ea typeface="Rokkitt"/>
              <a:cs typeface="Rokkitt"/>
              <a:sym typeface="Rokkitt"/>
              <a:hlinkClick r:id="rId4"/>
            </a:endParaRPr>
          </a:p>
          <a:p>
            <a:pPr marL="292100" lvl="0" indent="-292100" algn="l">
              <a:lnSpc>
                <a:spcPct val="8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Coach </a:t>
            </a:r>
            <a:r>
              <a:rPr lang="en-US" sz="3600" dirty="0" smtClean="0">
                <a:solidFill>
                  <a:srgbClr val="FFFF00"/>
                </a:solidFill>
                <a:latin typeface="Rokkitt"/>
                <a:ea typeface="Rokkitt"/>
                <a:cs typeface="Rokkitt"/>
                <a:sym typeface="Rokkitt"/>
              </a:rPr>
              <a:t>Representative:</a:t>
            </a:r>
          </a:p>
          <a:p>
            <a:pPr marL="571500" lvl="0" indent="-571500" algn="l">
              <a:lnSpc>
                <a:spcPct val="8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Herb </a:t>
            </a:r>
            <a:r>
              <a:rPr lang="en-US" sz="3600" dirty="0" err="1" smtClean="0">
                <a:solidFill>
                  <a:srgbClr val="FFFF00"/>
                </a:solidFill>
                <a:latin typeface="Rokkitt"/>
                <a:ea typeface="Rokkitt"/>
                <a:cs typeface="Rokkitt"/>
                <a:sym typeface="Rokkitt"/>
              </a:rPr>
              <a:t>Sharfenaker</a:t>
            </a:r>
            <a:r>
              <a:rPr lang="en-US" sz="3600" dirty="0" smtClean="0">
                <a:solidFill>
                  <a:srgbClr val="FFFF00"/>
                </a:solidFill>
                <a:latin typeface="Rokkitt"/>
                <a:ea typeface="Rokkitt"/>
                <a:cs typeface="Rokkitt"/>
                <a:sym typeface="Rokkitt"/>
              </a:rPr>
              <a:t>, </a:t>
            </a:r>
            <a:r>
              <a:rPr lang="en-US" sz="3600" dirty="0">
                <a:solidFill>
                  <a:srgbClr val="FFFF00"/>
                </a:solidFill>
                <a:latin typeface="Rokkitt"/>
                <a:ea typeface="Rokkitt"/>
                <a:cs typeface="Rokkitt"/>
                <a:sym typeface="Rokkitt"/>
              </a:rPr>
              <a:t>Head </a:t>
            </a:r>
            <a:r>
              <a:rPr lang="en-US" sz="3600" dirty="0" smtClean="0">
                <a:solidFill>
                  <a:srgbClr val="FFFF00"/>
                </a:solidFill>
                <a:latin typeface="Rokkitt"/>
                <a:ea typeface="Rokkitt"/>
                <a:cs typeface="Rokkitt"/>
                <a:sym typeface="Rokkitt"/>
              </a:rPr>
              <a:t>Coach </a:t>
            </a:r>
          </a:p>
          <a:p>
            <a:pPr lvl="0" algn="l">
              <a:lnSpc>
                <a:spcPct val="80000"/>
              </a:lnSpc>
              <a:spcBef>
                <a:spcPts val="0"/>
              </a:spcBef>
              <a:buSzPct val="70000"/>
            </a:pPr>
            <a:r>
              <a:rPr lang="en-US" sz="3600" dirty="0">
                <a:solidFill>
                  <a:srgbClr val="FFFF00"/>
                </a:solidFill>
                <a:latin typeface="Rokkitt"/>
                <a:ea typeface="Rokkitt"/>
                <a:cs typeface="Rokkitt"/>
                <a:sym typeface="Rokkitt"/>
              </a:rPr>
              <a:t> </a:t>
            </a:r>
            <a:r>
              <a:rPr lang="en-US" sz="3600" dirty="0" smtClean="0">
                <a:solidFill>
                  <a:srgbClr val="FFFF00"/>
                </a:solidFill>
                <a:latin typeface="Rokkitt"/>
                <a:ea typeface="Rokkitt"/>
                <a:cs typeface="Rokkitt"/>
                <a:sym typeface="Rokkitt"/>
              </a:rPr>
              <a:t>   </a:t>
            </a:r>
            <a:r>
              <a:rPr lang="en-US" sz="3600" dirty="0" smtClean="0">
                <a:solidFill>
                  <a:srgbClr val="FFFF00"/>
                </a:solidFill>
                <a:latin typeface="Rokkitt"/>
                <a:ea typeface="Rokkitt"/>
                <a:cs typeface="Rokkitt"/>
                <a:sym typeface="Rokkitt"/>
              </a:rPr>
              <a:t>Columbus Briggs High School</a:t>
            </a:r>
            <a:endParaRPr lang="en-US" sz="3600" dirty="0">
              <a:solidFill>
                <a:srgbClr val="FFFF00"/>
              </a:solidFill>
              <a:latin typeface="Rokkitt"/>
              <a:ea typeface="Rokkitt"/>
              <a:cs typeface="Rokkitt"/>
              <a:sym typeface="Rokkitt"/>
            </a:endParaRPr>
          </a:p>
          <a:p>
            <a:pPr marR="0" lvl="0" algn="l" rtl="0">
              <a:lnSpc>
                <a:spcPct val="100000"/>
              </a:lnSpc>
              <a:spcBef>
                <a:spcPts val="0"/>
              </a:spcBef>
              <a:spcAft>
                <a:spcPts val="0"/>
              </a:spcAft>
              <a:buClr>
                <a:schemeClr val="accent1"/>
              </a:buClr>
              <a:buSzPct val="100000"/>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East </a:t>
            </a:r>
            <a:r>
              <a:rPr lang="en-US" sz="2800" b="0" i="0" u="none" strike="noStrike" cap="none" dirty="0">
                <a:solidFill>
                  <a:schemeClr val="dk1"/>
                </a:solidFill>
                <a:latin typeface="Rokkitt"/>
                <a:ea typeface="Rokkitt"/>
                <a:cs typeface="Rokkitt"/>
                <a:sym typeface="Rokkitt"/>
              </a:rPr>
              <a:t>Region </a:t>
            </a:r>
          </a:p>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Key </a:t>
            </a:r>
            <a:r>
              <a:rPr lang="en-US" sz="2800" b="0" i="0" u="none" strike="noStrike" cap="none" dirty="0">
                <a:solidFill>
                  <a:schemeClr val="dk1"/>
                </a:solidFill>
                <a:latin typeface="Rokkitt"/>
                <a:ea typeface="Rokkitt"/>
                <a:cs typeface="Rokkitt"/>
                <a:sym typeface="Rokkitt"/>
              </a:rPr>
              <a:t>Staff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282803" y="1511898"/>
            <a:ext cx="8587819" cy="5539824"/>
          </a:xfrm>
          <a:prstGeom prst="rect">
            <a:avLst/>
          </a:prstGeom>
          <a:noFill/>
          <a:ln>
            <a:noFill/>
          </a:ln>
        </p:spPr>
        <p:txBody>
          <a:bodyPr lIns="91425" tIns="45700" rIns="91425" bIns="45700" anchor="t" anchorCtr="0">
            <a:noAutofit/>
          </a:bodyPr>
          <a:lstStyle/>
          <a:p>
            <a:pPr marL="292100" lvl="0" indent="-294640" algn="l">
              <a:spcBef>
                <a:spcPts val="0"/>
              </a:spcBef>
              <a:buSzPct val="100000"/>
              <a:buFont typeface="Noto Sans Symbols"/>
              <a:buChar char="⦿"/>
            </a:pPr>
            <a:r>
              <a:rPr lang="en-US" sz="2400" dirty="0" smtClean="0">
                <a:solidFill>
                  <a:srgbClr val="FFFF00"/>
                </a:solidFill>
                <a:latin typeface="Rokkitt"/>
                <a:ea typeface="Rokkitt"/>
                <a:cs typeface="Rokkitt"/>
                <a:sym typeface="Rokkitt"/>
              </a:rPr>
              <a:t>   </a:t>
            </a:r>
            <a:r>
              <a:rPr lang="en-US" sz="3600" dirty="0" smtClean="0">
                <a:solidFill>
                  <a:srgbClr val="FFFF00"/>
                </a:solidFill>
                <a:latin typeface="Rokkitt"/>
                <a:ea typeface="Rokkitt"/>
                <a:cs typeface="Rokkitt"/>
                <a:sym typeface="Rokkitt"/>
              </a:rPr>
              <a:t>Regional </a:t>
            </a:r>
            <a:r>
              <a:rPr lang="en-US" sz="3600" dirty="0">
                <a:solidFill>
                  <a:srgbClr val="FFFF00"/>
                </a:solidFill>
                <a:latin typeface="Rokkitt"/>
                <a:ea typeface="Rokkitt"/>
                <a:cs typeface="Rokkitt"/>
                <a:sym typeface="Rokkitt"/>
              </a:rPr>
              <a:t>Referee </a:t>
            </a:r>
            <a:r>
              <a:rPr lang="en-US" sz="3600" dirty="0" smtClean="0">
                <a:solidFill>
                  <a:srgbClr val="FFFF00"/>
                </a:solidFill>
                <a:latin typeface="Rokkitt"/>
                <a:ea typeface="Rokkitt"/>
                <a:cs typeface="Rokkitt"/>
                <a:sym typeface="Rokkitt"/>
              </a:rPr>
              <a:t>Coordinator:</a:t>
            </a:r>
          </a:p>
          <a:p>
            <a:pPr marL="56896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Rick </a:t>
            </a:r>
            <a:r>
              <a:rPr lang="en-US" sz="3600" dirty="0" err="1" smtClean="0">
                <a:solidFill>
                  <a:srgbClr val="FFFF00"/>
                </a:solidFill>
                <a:latin typeface="Rokkitt"/>
                <a:ea typeface="Rokkitt"/>
                <a:cs typeface="Rokkitt"/>
                <a:sym typeface="Rokkitt"/>
              </a:rPr>
              <a:t>Puckrin</a:t>
            </a:r>
            <a:r>
              <a:rPr lang="en-US" sz="3600" dirty="0" smtClean="0">
                <a:solidFill>
                  <a:srgbClr val="FFFF00"/>
                </a:solidFill>
                <a:latin typeface="Rokkitt"/>
                <a:ea typeface="Rokkitt"/>
                <a:cs typeface="Rokkitt"/>
                <a:sym typeface="Rokkitt"/>
              </a:rPr>
              <a:t>, </a:t>
            </a:r>
            <a:r>
              <a:rPr lang="en-US" sz="3600" u="sng" dirty="0" smtClean="0">
                <a:solidFill>
                  <a:srgbClr val="FFFF00"/>
                </a:solidFill>
                <a:latin typeface="Rokkitt"/>
                <a:ea typeface="Rokkitt"/>
                <a:cs typeface="Rokkitt"/>
                <a:sym typeface="Rokkitt"/>
                <a:hlinkClick r:id="rId3"/>
              </a:rPr>
              <a:t>mpuck05@yahoo.com</a:t>
            </a:r>
          </a:p>
          <a:p>
            <a:pPr lvl="7" algn="l">
              <a:spcBef>
                <a:spcPts val="0"/>
              </a:spcBef>
              <a:buSzPct val="100000"/>
            </a:pPr>
            <a:endParaRPr lang="en-US" sz="3600" u="sng" dirty="0">
              <a:solidFill>
                <a:srgbClr val="FFFF00"/>
              </a:solidFill>
              <a:latin typeface="Rokkitt"/>
              <a:ea typeface="Rokkitt"/>
              <a:cs typeface="Rokkitt"/>
              <a:sym typeface="Rokkitt"/>
              <a:hlinkClick r:id="rId3"/>
            </a:endParaRPr>
          </a:p>
          <a:p>
            <a:pPr marL="292100" lvl="0" indent="-294640" algn="l">
              <a:spcBef>
                <a:spcPts val="0"/>
              </a:spcBef>
              <a:buSzPct val="10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Rules </a:t>
            </a:r>
            <a:r>
              <a:rPr lang="en-US" sz="3600" dirty="0" smtClean="0">
                <a:solidFill>
                  <a:srgbClr val="FFFF00"/>
                </a:solidFill>
                <a:latin typeface="Rokkitt"/>
                <a:ea typeface="Rokkitt"/>
                <a:cs typeface="Rokkitt"/>
                <a:sym typeface="Rokkitt"/>
              </a:rPr>
              <a:t>Interpreter:</a:t>
            </a:r>
          </a:p>
          <a:p>
            <a:pPr marL="57150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Brien Rife, </a:t>
            </a:r>
            <a:r>
              <a:rPr lang="en-US" sz="3600" u="sng" dirty="0" err="1" smtClean="0">
                <a:solidFill>
                  <a:srgbClr val="FFFF00"/>
                </a:solidFill>
                <a:latin typeface="Rokkitt"/>
                <a:ea typeface="Rokkitt"/>
                <a:cs typeface="Rokkitt"/>
                <a:sym typeface="Rokkitt"/>
                <a:hlinkClick r:id="rId4"/>
              </a:rPr>
              <a:t>bri</a:t>
            </a:r>
            <a:r>
              <a:rPr lang="en-US" sz="3600" b="1" dirty="0" smtClean="0">
                <a:solidFill>
                  <a:srgbClr val="FFFF00"/>
                </a:solidFill>
                <a:latin typeface="Rokkitt"/>
                <a:ea typeface="Rokkitt"/>
                <a:cs typeface="Rokkitt"/>
                <a:sym typeface="Rokkitt"/>
                <a:hlinkClick r:id="rId4"/>
              </a:rPr>
              <a:t> </a:t>
            </a:r>
            <a:r>
              <a:rPr lang="en-US" sz="3600" u="sng" dirty="0" smtClean="0">
                <a:solidFill>
                  <a:srgbClr val="FFFF00"/>
                </a:solidFill>
                <a:latin typeface="Rokkitt"/>
                <a:ea typeface="Rokkitt"/>
                <a:cs typeface="Rokkitt"/>
                <a:sym typeface="Rokkitt"/>
                <a:hlinkClick r:id="rId4"/>
              </a:rPr>
              <a:t>ri@yahoo.com</a:t>
            </a:r>
          </a:p>
          <a:p>
            <a:pPr marL="571500" lvl="0" indent="-571500" algn="l">
              <a:spcBef>
                <a:spcPts val="0"/>
              </a:spcBef>
              <a:buSzPct val="100000"/>
              <a:buFont typeface="Wingdings" panose="05000000000000000000" pitchFamily="2" charset="2"/>
              <a:buChar char="§"/>
            </a:pPr>
            <a:endParaRPr lang="en-US" sz="3600" u="sng" dirty="0">
              <a:solidFill>
                <a:srgbClr val="FFFF00"/>
              </a:solidFill>
              <a:latin typeface="Rokkitt"/>
              <a:ea typeface="Rokkitt"/>
              <a:cs typeface="Rokkitt"/>
              <a:sym typeface="Rokkitt"/>
              <a:hlinkClick r:id="rId4"/>
            </a:endParaRPr>
          </a:p>
          <a:p>
            <a:pPr marL="292100" lvl="0" indent="-303530" algn="l">
              <a:spcBef>
                <a:spcPts val="0"/>
              </a:spcBef>
              <a:buSzPct val="10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Coach </a:t>
            </a:r>
            <a:r>
              <a:rPr lang="en-US" sz="3600" dirty="0" smtClean="0">
                <a:solidFill>
                  <a:srgbClr val="FFFF00"/>
                </a:solidFill>
                <a:latin typeface="Rokkitt"/>
                <a:ea typeface="Rokkitt"/>
                <a:cs typeface="Rokkitt"/>
                <a:sym typeface="Rokkitt"/>
              </a:rPr>
              <a:t>Representative:</a:t>
            </a:r>
          </a:p>
          <a:p>
            <a:pPr marL="56007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Larry Meehan, </a:t>
            </a:r>
            <a:r>
              <a:rPr lang="en-US" sz="3600" dirty="0">
                <a:solidFill>
                  <a:srgbClr val="FFFF00"/>
                </a:solidFill>
                <a:latin typeface="Rokkitt"/>
                <a:ea typeface="Rokkitt"/>
                <a:cs typeface="Rokkitt"/>
                <a:sym typeface="Rokkitt"/>
              </a:rPr>
              <a:t>Head </a:t>
            </a:r>
            <a:r>
              <a:rPr lang="en-US" sz="3600" dirty="0" smtClean="0">
                <a:solidFill>
                  <a:srgbClr val="FFFF00"/>
                </a:solidFill>
                <a:latin typeface="Rokkitt"/>
                <a:ea typeface="Rokkitt"/>
                <a:cs typeface="Rokkitt"/>
                <a:sym typeface="Rokkitt"/>
              </a:rPr>
              <a:t>Coach</a:t>
            </a:r>
          </a:p>
          <a:p>
            <a:pPr marL="427990" lvl="1" algn="l">
              <a:spcBef>
                <a:spcPts val="400"/>
              </a:spcBef>
              <a:buClr>
                <a:schemeClr val="accent2"/>
              </a:buClr>
              <a:buSzPct val="100000"/>
            </a:pPr>
            <a:r>
              <a:rPr lang="en-US" sz="3600" dirty="0" smtClean="0">
                <a:solidFill>
                  <a:srgbClr val="FFFF00"/>
                </a:solidFill>
                <a:latin typeface="Rokkitt"/>
                <a:ea typeface="Rokkitt"/>
                <a:cs typeface="Rokkitt"/>
                <a:sym typeface="Rokkitt"/>
              </a:rPr>
              <a:t> Hudson High </a:t>
            </a:r>
            <a:r>
              <a:rPr lang="en-US" sz="3600" dirty="0">
                <a:solidFill>
                  <a:srgbClr val="FFFF00"/>
                </a:solidFill>
                <a:latin typeface="Rokkitt"/>
                <a:ea typeface="Rokkitt"/>
                <a:cs typeface="Rokkitt"/>
                <a:sym typeface="Rokkitt"/>
              </a:rPr>
              <a:t>School</a:t>
            </a: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North </a:t>
            </a:r>
            <a:r>
              <a:rPr lang="en-US" sz="2800" b="0" i="0" u="none" strike="noStrike" cap="none" dirty="0">
                <a:solidFill>
                  <a:schemeClr val="dk1"/>
                </a:solidFill>
                <a:latin typeface="Rokkitt"/>
                <a:ea typeface="Rokkitt"/>
                <a:cs typeface="Rokkitt"/>
                <a:sym typeface="Rokkitt"/>
              </a:rPr>
              <a:t>Region </a:t>
            </a:r>
          </a:p>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Key </a:t>
            </a:r>
            <a:r>
              <a:rPr lang="en-US" sz="2800" b="0" i="0" u="none" strike="noStrike" cap="none" dirty="0">
                <a:solidFill>
                  <a:schemeClr val="dk1"/>
                </a:solidFill>
                <a:latin typeface="Rokkitt"/>
                <a:ea typeface="Rokkitt"/>
                <a:cs typeface="Rokkitt"/>
                <a:sym typeface="Rokkitt"/>
              </a:rPr>
              <a:t>Staff</a:t>
            </a:r>
          </a:p>
        </p:txBody>
      </p:sp>
    </p:spTree>
    <p:extLst>
      <p:ext uri="{BB962C8B-B14F-4D97-AF65-F5344CB8AC3E}">
        <p14:creationId xmlns:p14="http://schemas.microsoft.com/office/powerpoint/2010/main" val="4171552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p:nvPr/>
        </p:nvSpPr>
        <p:spPr>
          <a:xfrm>
            <a:off x="457200" y="1672222"/>
            <a:ext cx="8229600" cy="4526100"/>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Font typeface="Noto Sans Symbols"/>
              <a:buChar char="⦿"/>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a:p>
            <a:pPr marR="0" lvl="0" algn="l" rtl="0">
              <a:lnSpc>
                <a:spcPct val="100000"/>
              </a:lnSpc>
              <a:spcBef>
                <a:spcPts val="0"/>
              </a:spcBef>
              <a:spcAft>
                <a:spcPts val="0"/>
              </a:spcAft>
              <a:buNone/>
            </a:pPr>
            <a:endParaRPr sz="3200" dirty="0">
              <a:solidFill>
                <a:schemeClr val="lt1"/>
              </a:solidFill>
              <a:latin typeface="Rokkitt"/>
              <a:ea typeface="Rokkitt"/>
              <a:cs typeface="Rokkitt"/>
              <a:sym typeface="Rokkitt"/>
            </a:endParaRPr>
          </a:p>
        </p:txBody>
      </p:sp>
      <p:pic>
        <p:nvPicPr>
          <p:cNvPr id="405" name="Shape 405"/>
          <p:cNvPicPr preferRelativeResize="0"/>
          <p:nvPr/>
        </p:nvPicPr>
        <p:blipFill>
          <a:blip r:embed="rId3">
            <a:extLst>
              <a:ext uri="{28A0092B-C50C-407E-A947-70E740481C1C}">
                <a14:useLocalDpi xmlns:a14="http://schemas.microsoft.com/office/drawing/2010/main" val="0"/>
              </a:ext>
            </a:extLst>
          </a:blip>
          <a:stretch>
            <a:fillRect/>
          </a:stretch>
        </p:blipFill>
        <p:spPr>
          <a:xfrm>
            <a:off x="3002244" y="2659879"/>
            <a:ext cx="2857499" cy="2857499"/>
          </a:xfrm>
          <a:prstGeom prst="rect">
            <a:avLst/>
          </a:prstGeom>
          <a:solidFill>
            <a:srgbClr val="FFFFFF"/>
          </a:solidFill>
          <a:ln>
            <a:noFill/>
          </a:ln>
        </p:spPr>
      </p:pic>
      <p:sp>
        <p:nvSpPr>
          <p:cNvPr id="2" name="TextBox 1"/>
          <p:cNvSpPr txBox="1"/>
          <p:nvPr/>
        </p:nvSpPr>
        <p:spPr>
          <a:xfrm>
            <a:off x="457200" y="153810"/>
            <a:ext cx="8229599" cy="1077218"/>
          </a:xfrm>
          <a:prstGeom prst="rect">
            <a:avLst/>
          </a:prstGeom>
          <a:noFill/>
        </p:spPr>
        <p:txBody>
          <a:bodyPr wrap="square" rtlCol="0">
            <a:spAutoFit/>
          </a:bodyPr>
          <a:lstStyle/>
          <a:p>
            <a:pPr algn="ctr"/>
            <a:r>
              <a:rPr lang="en-US" sz="3200" b="1" dirty="0" smtClean="0">
                <a:solidFill>
                  <a:srgbClr val="FFFF00"/>
                </a:solidFill>
                <a:latin typeface="Rokkitt" panose="020B0604020202020204" charset="0"/>
              </a:rPr>
              <a:t>THE OVR – </a:t>
            </a:r>
          </a:p>
          <a:p>
            <a:pPr algn="ctr"/>
            <a:r>
              <a:rPr lang="en-US" sz="3200" b="1" dirty="0" smtClean="0">
                <a:solidFill>
                  <a:srgbClr val="FFFF00"/>
                </a:solidFill>
                <a:latin typeface="Rokkitt" panose="020B0604020202020204" charset="0"/>
              </a:rPr>
              <a:t>CORPORATE SPONSOR OF THE OHSBVA</a:t>
            </a:r>
            <a:endParaRPr lang="en-US" sz="3200" b="1" dirty="0">
              <a:solidFill>
                <a:srgbClr val="FFFF00"/>
              </a:solidFill>
              <a:latin typeface="Rokkitt" panose="020B06040202020202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a:blip r:embed="rId3"/>
          <a:stretch>
            <a:fillRect/>
          </a:stretch>
        </p:blipFill>
        <p:spPr>
          <a:xfrm>
            <a:off x="1167534" y="1633654"/>
            <a:ext cx="6808929" cy="3962399"/>
          </a:xfrm>
          <a:prstGeom prst="rect">
            <a:avLst/>
          </a:prstGeom>
          <a:noFill/>
          <a:ln>
            <a:noFill/>
          </a:ln>
        </p:spPr>
      </p:pic>
    </p:spTree>
    <p:extLst>
      <p:ext uri="{BB962C8B-B14F-4D97-AF65-F5344CB8AC3E}">
        <p14:creationId xmlns:p14="http://schemas.microsoft.com/office/powerpoint/2010/main" val="189080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p:nvPr/>
        </p:nvSpPr>
        <p:spPr>
          <a:xfrm>
            <a:off x="7268505" y="3712303"/>
            <a:ext cx="103178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rgbClr val="000000"/>
                </a:solidFill>
                <a:latin typeface="Quattrocento Sans"/>
                <a:ea typeface="Quattrocento Sans"/>
                <a:cs typeface="Quattrocento Sans"/>
                <a:sym typeface="Quattrocento Sans"/>
              </a:rPr>
              <a:t> </a:t>
            </a:r>
          </a:p>
        </p:txBody>
      </p:sp>
      <p:sp>
        <p:nvSpPr>
          <p:cNvPr id="377" name="Shape 377"/>
          <p:cNvSpPr/>
          <p:nvPr/>
        </p:nvSpPr>
        <p:spPr>
          <a:xfrm>
            <a:off x="132950" y="128350"/>
            <a:ext cx="8925599" cy="6656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rgbClr val="000000"/>
                </a:solidFill>
                <a:latin typeface="Quattrocento Sans"/>
                <a:ea typeface="Quattrocento Sans"/>
                <a:cs typeface="Quattrocento Sans"/>
                <a:sym typeface="Quattrocento Sans"/>
              </a:rPr>
              <a:t>					</a:t>
            </a:r>
            <a:r>
              <a:rPr lang="en-US" sz="1800" dirty="0">
                <a:solidFill>
                  <a:srgbClr val="000000"/>
                </a:solidFill>
                <a:latin typeface="Quattrocento Sans"/>
                <a:ea typeface="Quattrocento Sans"/>
                <a:cs typeface="Quattrocento Sans"/>
                <a:sym typeface="Quattrocento Sans"/>
              </a:rPr>
              <a:t>OHSBVA</a:t>
            </a:r>
          </a:p>
          <a:p>
            <a:pPr marL="0" marR="0" lvl="0" indent="0" algn="l" rtl="0">
              <a:spcBef>
                <a:spcPts val="0"/>
              </a:spcBef>
              <a:buSzPct val="25000"/>
              <a:buNone/>
            </a:pPr>
            <a:r>
              <a:rPr lang="en-US" sz="1800" dirty="0">
                <a:solidFill>
                  <a:srgbClr val="000000"/>
                </a:solidFill>
                <a:latin typeface="Quattrocento Sans"/>
                <a:ea typeface="Quattrocento Sans"/>
                <a:cs typeface="Quattrocento Sans"/>
                <a:sym typeface="Quattrocento Sans"/>
              </a:rPr>
              <a:t> </a:t>
            </a:r>
          </a:p>
          <a:p>
            <a:pPr marL="0" marR="0" lvl="0" indent="0" algn="l" rtl="0">
              <a:spcBef>
                <a:spcPts val="0"/>
              </a:spcBef>
              <a:buSzPct val="25000"/>
              <a:buNone/>
            </a:pPr>
            <a:r>
              <a:rPr lang="en-US" sz="1400" dirty="0">
                <a:solidFill>
                  <a:srgbClr val="000000"/>
                </a:solidFill>
                <a:latin typeface="Quattrocento Sans"/>
                <a:ea typeface="Quattrocento Sans"/>
                <a:cs typeface="Quattrocento Sans"/>
                <a:sym typeface="Quattrocento Sans"/>
              </a:rPr>
              <a:t>					Partners with 		</a:t>
            </a:r>
          </a:p>
          <a:p>
            <a:pPr marL="0" marR="0" lvl="0" indent="0" algn="l" rtl="0">
              <a:spcBef>
                <a:spcPts val="0"/>
              </a:spcBef>
              <a:buNone/>
            </a:pPr>
            <a:endParaRPr sz="1400" dirty="0">
              <a:solidFill>
                <a:srgbClr val="000000"/>
              </a:solidFill>
              <a:latin typeface="Quattrocento Sans"/>
              <a:ea typeface="Quattrocento Sans"/>
              <a:cs typeface="Quattrocento Sans"/>
              <a:sym typeface="Quattrocento Sans"/>
            </a:endParaRPr>
          </a:p>
          <a:p>
            <a:pPr marL="0" marR="0" lvl="0" indent="0" algn="l" rtl="0">
              <a:spcBef>
                <a:spcPts val="0"/>
              </a:spcBef>
              <a:buSzPct val="25000"/>
              <a:buNone/>
            </a:pPr>
            <a:r>
              <a:rPr lang="en-US" sz="1800" dirty="0">
                <a:solidFill>
                  <a:srgbClr val="000000"/>
                </a:solidFill>
                <a:latin typeface="Quattrocento Sans"/>
                <a:ea typeface="Quattrocento Sans"/>
                <a:cs typeface="Quattrocento Sans"/>
                <a:sym typeface="Quattrocento Sans"/>
              </a:rPr>
              <a:t>					</a:t>
            </a:r>
            <a:r>
              <a:rPr lang="en-US" sz="1800" dirty="0" err="1">
                <a:solidFill>
                  <a:srgbClr val="000000"/>
                </a:solidFill>
                <a:latin typeface="Quattrocento Sans"/>
                <a:ea typeface="Quattrocento Sans"/>
                <a:cs typeface="Quattrocento Sans"/>
                <a:sym typeface="Quattrocento Sans"/>
              </a:rPr>
              <a:t>VolleyWrite</a:t>
            </a:r>
            <a:endParaRPr lang="en-US" sz="1800" dirty="0">
              <a:solidFill>
                <a:srgbClr val="000000"/>
              </a:solidFill>
              <a:latin typeface="Quattrocento Sans"/>
              <a:ea typeface="Quattrocento Sans"/>
              <a:cs typeface="Quattrocento Sans"/>
              <a:sym typeface="Quattrocento Sans"/>
            </a:endParaRPr>
          </a:p>
          <a:p>
            <a:pPr marL="0" marR="0" lvl="0" indent="0" algn="l" rtl="0">
              <a:spcBef>
                <a:spcPts val="0"/>
              </a:spcBef>
              <a:buNone/>
            </a:pPr>
            <a:endParaRPr sz="1200" b="0"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None/>
            </a:pPr>
            <a:endParaRPr sz="1100" b="1"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SzPct val="25000"/>
              <a:buNone/>
            </a:pPr>
            <a:endParaRPr lang="en-US" sz="1100" b="1"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SzPct val="25000"/>
              <a:buNone/>
            </a:pPr>
            <a:endParaRPr lang="en-US" sz="1100" b="1" dirty="0">
              <a:latin typeface="Quattrocento Sans"/>
              <a:ea typeface="Quattrocento Sans"/>
              <a:cs typeface="Quattrocento Sans"/>
              <a:sym typeface="Quattrocento Sans"/>
            </a:endParaRPr>
          </a:p>
          <a:p>
            <a:pPr marL="0" marR="0" lvl="0" indent="0" algn="l" rtl="0">
              <a:spcBef>
                <a:spcPts val="0"/>
              </a:spcBef>
              <a:buSzPct val="25000"/>
              <a:buNone/>
            </a:pPr>
            <a:r>
              <a:rPr lang="en-US" sz="1100" b="1" i="0" u="none" strike="noStrike" dirty="0">
                <a:solidFill>
                  <a:srgbClr val="000000"/>
                </a:solidFill>
                <a:latin typeface="Quattrocento Sans"/>
                <a:ea typeface="Quattrocento Sans"/>
                <a:cs typeface="Quattrocento Sans"/>
                <a:sym typeface="Quattrocento Sans"/>
              </a:rPr>
              <a:t>How does VolleyWrite help? </a:t>
            </a:r>
          </a:p>
          <a:p>
            <a:pPr marL="171450" marR="0" lvl="0" indent="-171450" algn="l" rtl="0">
              <a:spcBef>
                <a:spcPts val="0"/>
              </a:spcBef>
              <a:buClr>
                <a:srgbClr val="000000"/>
              </a:buClr>
              <a:buSzPct val="100000"/>
              <a:buFont typeface="Noto Sans Symbols"/>
              <a:buChar char="▪"/>
            </a:pPr>
            <a:r>
              <a:rPr lang="en-US" sz="1000" b="0" i="0" u="none" strike="noStrike" dirty="0">
                <a:solidFill>
                  <a:srgbClr val="000000"/>
                </a:solidFill>
                <a:latin typeface="Quattrocento Sans"/>
                <a:ea typeface="Quattrocento Sans"/>
                <a:cs typeface="Quattrocento Sans"/>
                <a:sym typeface="Quattrocento Sans"/>
              </a:rPr>
              <a:t>Scorekeeping/</a:t>
            </a:r>
            <a:r>
              <a:rPr lang="en-US" sz="1000" b="0" i="0" u="none" strike="noStrike" dirty="0" err="1">
                <a:solidFill>
                  <a:srgbClr val="000000"/>
                </a:solidFill>
                <a:latin typeface="Quattrocento Sans"/>
                <a:ea typeface="Quattrocento Sans"/>
                <a:cs typeface="Quattrocento Sans"/>
                <a:sym typeface="Quattrocento Sans"/>
              </a:rPr>
              <a:t>libero</a:t>
            </a:r>
            <a:r>
              <a:rPr lang="en-US" sz="1000" b="0" i="0" u="none" strike="noStrike" dirty="0">
                <a:solidFill>
                  <a:srgbClr val="000000"/>
                </a:solidFill>
                <a:latin typeface="Quattrocento Sans"/>
                <a:ea typeface="Quattrocento Sans"/>
                <a:cs typeface="Quattrocento Sans"/>
                <a:sym typeface="Quattrocento Sans"/>
              </a:rPr>
              <a:t> tracking input is simplified, so you can keep your attention on the court. </a:t>
            </a:r>
          </a:p>
          <a:p>
            <a:pPr marL="171450" marR="0" lvl="0" indent="-171450" algn="l" rtl="0">
              <a:spcBef>
                <a:spcPts val="0"/>
              </a:spcBef>
              <a:buClr>
                <a:srgbClr val="000000"/>
              </a:buClr>
              <a:buSzPct val="100000"/>
              <a:buFont typeface="Noto Sans Symbols"/>
              <a:buChar char="▪"/>
            </a:pPr>
            <a:r>
              <a:rPr lang="en-US" sz="1000" b="0" i="0" u="none" strike="noStrike" dirty="0">
                <a:solidFill>
                  <a:srgbClr val="000000"/>
                </a:solidFill>
                <a:latin typeface="Quattrocento Sans"/>
                <a:ea typeface="Quattrocento Sans"/>
                <a:cs typeface="Quattrocento Sans"/>
                <a:sym typeface="Quattrocento Sans"/>
              </a:rPr>
              <a:t>The rules are built in, and illegal actions are noticed right away. </a:t>
            </a:r>
          </a:p>
          <a:p>
            <a:pPr marL="171450" marR="0" lvl="0" indent="-171450" algn="l" rtl="0">
              <a:spcBef>
                <a:spcPts val="0"/>
              </a:spcBef>
              <a:buClr>
                <a:srgbClr val="000000"/>
              </a:buClr>
              <a:buSzPct val="100000"/>
              <a:buFont typeface="Noto Sans Symbols"/>
              <a:buChar char="▪"/>
            </a:pPr>
            <a:r>
              <a:rPr lang="en-US" sz="1000" b="0" i="0" u="none" strike="noStrike" dirty="0">
                <a:solidFill>
                  <a:srgbClr val="000000"/>
                </a:solidFill>
                <a:latin typeface="Quattrocento Sans"/>
                <a:ea typeface="Quattrocento Sans"/>
                <a:cs typeface="Quattrocento Sans"/>
                <a:sym typeface="Quattrocento Sans"/>
              </a:rPr>
              <a:t>You don’t have to know scoring notation. </a:t>
            </a:r>
          </a:p>
          <a:p>
            <a:pPr marL="171450" marR="0" lvl="0" indent="-171450" algn="l" rtl="0">
              <a:spcBef>
                <a:spcPts val="0"/>
              </a:spcBef>
              <a:buClr>
                <a:srgbClr val="000000"/>
              </a:buClr>
              <a:buSzPct val="100000"/>
              <a:buFont typeface="Noto Sans Symbols"/>
              <a:buChar char="▪"/>
            </a:pPr>
            <a:r>
              <a:rPr lang="en-US" sz="1000" b="0" i="0" u="none" strike="noStrike" dirty="0" err="1">
                <a:solidFill>
                  <a:srgbClr val="000000"/>
                </a:solidFill>
                <a:latin typeface="Quattrocento Sans"/>
                <a:ea typeface="Quattrocento Sans"/>
                <a:cs typeface="Quattrocento Sans"/>
                <a:sym typeface="Quattrocento Sans"/>
              </a:rPr>
              <a:t>VolleyWrite</a:t>
            </a:r>
            <a:r>
              <a:rPr lang="en-US" sz="1000" b="0" i="0" u="none" strike="noStrike" dirty="0">
                <a:solidFill>
                  <a:srgbClr val="000000"/>
                </a:solidFill>
                <a:latin typeface="Quattrocento Sans"/>
                <a:ea typeface="Quattrocento Sans"/>
                <a:cs typeface="Quattrocento Sans"/>
                <a:sym typeface="Quattrocento Sans"/>
              </a:rPr>
              <a:t> can e-mail match results automatically. </a:t>
            </a:r>
          </a:p>
          <a:p>
            <a:pPr marL="171450" marR="0" lvl="0" indent="-171450" algn="l" rtl="0">
              <a:spcBef>
                <a:spcPts val="0"/>
              </a:spcBef>
              <a:buClr>
                <a:srgbClr val="000000"/>
              </a:buClr>
              <a:buSzPct val="110000"/>
              <a:buFont typeface="Noto Sans Symbols"/>
              <a:buChar char="▪"/>
            </a:pPr>
            <a:r>
              <a:rPr lang="en-US" sz="1000" b="0" i="0" u="none" strike="noStrike" dirty="0">
                <a:solidFill>
                  <a:srgbClr val="000000"/>
                </a:solidFill>
                <a:latin typeface="Quattrocento Sans"/>
                <a:ea typeface="Quattrocento Sans"/>
                <a:cs typeface="Quattrocento Sans"/>
                <a:sym typeface="Quattrocento Sans"/>
              </a:rPr>
              <a:t>Volunteers will actually </a:t>
            </a:r>
            <a:r>
              <a:rPr lang="en-US" sz="1000" b="0" i="1" u="none" strike="noStrike" dirty="0">
                <a:solidFill>
                  <a:srgbClr val="000000"/>
                </a:solidFill>
                <a:latin typeface="Quattrocento Sans"/>
                <a:ea typeface="Quattrocento Sans"/>
                <a:cs typeface="Quattrocento Sans"/>
                <a:sym typeface="Quattrocento Sans"/>
              </a:rPr>
              <a:t>want </a:t>
            </a:r>
            <a:r>
              <a:rPr lang="en-US" sz="1000" b="0" i="0" u="none" strike="noStrike" dirty="0">
                <a:solidFill>
                  <a:srgbClr val="000000"/>
                </a:solidFill>
                <a:latin typeface="Quattrocento Sans"/>
                <a:ea typeface="Quattrocento Sans"/>
                <a:cs typeface="Quattrocento Sans"/>
                <a:sym typeface="Quattrocento Sans"/>
              </a:rPr>
              <a:t>to keep score</a:t>
            </a:r>
            <a:r>
              <a:rPr lang="en-US" sz="1100" b="0" i="0" u="none" strike="noStrike" dirty="0">
                <a:solidFill>
                  <a:srgbClr val="000000"/>
                </a:solidFill>
                <a:latin typeface="Quattrocento Sans"/>
                <a:ea typeface="Quattrocento Sans"/>
                <a:cs typeface="Quattrocento Sans"/>
                <a:sym typeface="Quattrocento Sans"/>
              </a:rPr>
              <a:t>. </a:t>
            </a:r>
          </a:p>
          <a:p>
            <a:pPr marL="0" marR="0" lvl="0" indent="0" algn="l" rtl="0">
              <a:spcBef>
                <a:spcPts val="0"/>
              </a:spcBef>
              <a:buNone/>
            </a:pPr>
            <a:endParaRPr sz="1100" b="0"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SzPct val="25000"/>
              <a:buNone/>
            </a:pPr>
            <a:r>
              <a:rPr lang="en-US" sz="1100" b="1" i="0" u="none" strike="noStrike" dirty="0">
                <a:solidFill>
                  <a:srgbClr val="000000"/>
                </a:solidFill>
                <a:latin typeface="Quattrocento Sans"/>
                <a:ea typeface="Quattrocento Sans"/>
                <a:cs typeface="Quattrocento Sans"/>
                <a:sym typeface="Quattrocento Sans"/>
              </a:rPr>
              <a:t>How to get more information: </a:t>
            </a:r>
          </a:p>
          <a:p>
            <a:pPr marL="171450" marR="0" lvl="0" indent="-171450" algn="l" rtl="0">
              <a:spcBef>
                <a:spcPts val="0"/>
              </a:spcBef>
              <a:buClr>
                <a:srgbClr val="000000"/>
              </a:buClr>
              <a:buSzPct val="100000"/>
              <a:buFont typeface="Noto Sans Symbols"/>
              <a:buChar char="▪"/>
            </a:pPr>
            <a:r>
              <a:rPr lang="en-US" sz="1000" b="0" i="0" u="none" strike="noStrike" dirty="0">
                <a:solidFill>
                  <a:srgbClr val="000000"/>
                </a:solidFill>
                <a:latin typeface="Quattrocento Sans"/>
                <a:ea typeface="Quattrocento Sans"/>
                <a:cs typeface="Quattrocento Sans"/>
                <a:sym typeface="Quattrocento Sans"/>
              </a:rPr>
              <a:t>Visit their website at www.VolleyWrite.com. </a:t>
            </a:r>
          </a:p>
          <a:p>
            <a:pPr marL="171450" marR="0" lvl="0" indent="-171450" algn="l" rtl="0">
              <a:spcBef>
                <a:spcPts val="0"/>
              </a:spcBef>
              <a:buClr>
                <a:srgbClr val="000000"/>
              </a:buClr>
              <a:buSzPct val="100000"/>
              <a:buFont typeface="Noto Sans Symbols"/>
              <a:buChar char="▪"/>
            </a:pPr>
            <a:r>
              <a:rPr lang="en-US" sz="1000" b="0" i="0" u="none" strike="noStrike" dirty="0">
                <a:solidFill>
                  <a:srgbClr val="000000"/>
                </a:solidFill>
                <a:latin typeface="Quattrocento Sans"/>
                <a:ea typeface="Quattrocento Sans"/>
                <a:cs typeface="Quattrocento Sans"/>
                <a:sym typeface="Quattrocento Sans"/>
              </a:rPr>
              <a:t>The VolleyWrite YouTube channel has instructional videos to show you how to use it. </a:t>
            </a:r>
          </a:p>
          <a:p>
            <a:pPr marL="171450" marR="0" lvl="0" indent="-171450" algn="l" rtl="0">
              <a:spcBef>
                <a:spcPts val="0"/>
              </a:spcBef>
              <a:buClr>
                <a:srgbClr val="000000"/>
              </a:buClr>
              <a:buSzPct val="100000"/>
              <a:buFont typeface="Noto Sans Symbols"/>
              <a:buChar char="▪"/>
            </a:pPr>
            <a:r>
              <a:rPr lang="en-US" sz="1000" b="0" i="0" u="none" strike="noStrike" dirty="0">
                <a:solidFill>
                  <a:srgbClr val="000000"/>
                </a:solidFill>
                <a:latin typeface="Quattrocento Sans"/>
                <a:ea typeface="Quattrocento Sans"/>
                <a:cs typeface="Quattrocento Sans"/>
                <a:sym typeface="Quattrocento Sans"/>
              </a:rPr>
              <a:t>The software includes help files which you can access from inside VolleyWrite using the round question mark button in the top right corner of each tab. </a:t>
            </a:r>
          </a:p>
          <a:p>
            <a:pPr marL="0" marR="0" lvl="0" indent="0" algn="l" rtl="0">
              <a:spcBef>
                <a:spcPts val="0"/>
              </a:spcBef>
              <a:buNone/>
            </a:pPr>
            <a:endParaRPr sz="1000" b="0"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SzPct val="25000"/>
              <a:buNone/>
            </a:pPr>
            <a:r>
              <a:rPr lang="en-US" sz="1100" b="1" i="0" u="none" strike="noStrike" dirty="0">
                <a:solidFill>
                  <a:srgbClr val="000000"/>
                </a:solidFill>
                <a:latin typeface="Quattrocento Sans"/>
                <a:ea typeface="Quattrocento Sans"/>
                <a:cs typeface="Quattrocento Sans"/>
                <a:sym typeface="Quattrocento Sans"/>
              </a:rPr>
              <a:t>Windows Version:</a:t>
            </a:r>
          </a:p>
          <a:p>
            <a:pPr marL="0" marR="0" lvl="0" indent="0" algn="l" rtl="0">
              <a:spcBef>
                <a:spcPts val="0"/>
              </a:spcBef>
              <a:buSzPct val="25000"/>
              <a:buNone/>
            </a:pPr>
            <a:r>
              <a:rPr lang="en-US" sz="1100" dirty="0">
                <a:latin typeface="Quattrocento Sans"/>
                <a:ea typeface="Quattrocento Sans"/>
                <a:cs typeface="Quattrocento Sans"/>
                <a:sym typeface="Quattrocento Sans"/>
              </a:rPr>
              <a:t>A season license lasts 6 months and costs only $49.99.  Purchase a Windows license at www.VolleyWrite.com.</a:t>
            </a:r>
            <a:endParaRPr lang="en-US" sz="1100"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None/>
            </a:pPr>
            <a:endParaRPr sz="1000" b="0"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SzPct val="25000"/>
              <a:buNone/>
            </a:pPr>
            <a:r>
              <a:rPr lang="en-US" sz="1100" b="1" i="0" u="none" strike="noStrike" dirty="0" err="1">
                <a:solidFill>
                  <a:srgbClr val="000000"/>
                </a:solidFill>
                <a:latin typeface="Quattrocento Sans"/>
                <a:ea typeface="Quattrocento Sans"/>
                <a:cs typeface="Quattrocento Sans"/>
                <a:sym typeface="Quattrocento Sans"/>
              </a:rPr>
              <a:t>iPad</a:t>
            </a:r>
            <a:r>
              <a:rPr lang="en-US" sz="1100" b="1" i="0" u="none" strike="noStrike" dirty="0">
                <a:solidFill>
                  <a:srgbClr val="000000"/>
                </a:solidFill>
                <a:latin typeface="Quattrocento Sans"/>
                <a:ea typeface="Quattrocento Sans"/>
                <a:cs typeface="Quattrocento Sans"/>
                <a:sym typeface="Quattrocento Sans"/>
              </a:rPr>
              <a:t> Version: </a:t>
            </a:r>
          </a:p>
          <a:p>
            <a:pPr marL="0" marR="0" lvl="0" indent="0" algn="l" rtl="0">
              <a:spcBef>
                <a:spcPts val="0"/>
              </a:spcBef>
              <a:buSzPct val="25000"/>
              <a:buNone/>
            </a:pPr>
            <a:r>
              <a:rPr lang="en-US" sz="1000" b="0" i="0" u="none" strike="noStrike" dirty="0">
                <a:solidFill>
                  <a:srgbClr val="000000"/>
                </a:solidFill>
                <a:latin typeface="Quattrocento Sans"/>
                <a:ea typeface="Quattrocento Sans"/>
                <a:cs typeface="Quattrocento Sans"/>
                <a:sym typeface="Quattrocento Sans"/>
              </a:rPr>
              <a:t>VolleyWrite is available for the iPad through the App store.  A one-week initial license is available for $0.99 and a season license is $49.99.</a:t>
            </a:r>
          </a:p>
          <a:p>
            <a:pPr marL="0" marR="0" lvl="0" indent="0" algn="l" rtl="0">
              <a:spcBef>
                <a:spcPts val="0"/>
              </a:spcBef>
              <a:buSzPct val="25000"/>
              <a:buNone/>
            </a:pPr>
            <a:endParaRPr lang="en-US" sz="1000" dirty="0">
              <a:latin typeface="Quattrocento Sans"/>
              <a:ea typeface="Quattrocento Sans"/>
              <a:cs typeface="Quattrocento Sans"/>
              <a:sym typeface="Quattrocento Sans"/>
            </a:endParaRPr>
          </a:p>
          <a:p>
            <a:pPr>
              <a:buSzPct val="25000"/>
            </a:pPr>
            <a:r>
              <a:rPr lang="en-US" sz="1000" b="1" dirty="0">
                <a:latin typeface="Quattrocento Sans"/>
                <a:ea typeface="Quattrocento Sans"/>
                <a:cs typeface="Quattrocento Sans"/>
                <a:sym typeface="Quattrocento Sans"/>
              </a:rPr>
              <a:t>New programs will be able to request a free key via an e-mail message to Info@VolleyWrite.com </a:t>
            </a:r>
          </a:p>
          <a:p>
            <a:pPr marL="0" marR="0" lvl="0" indent="0" algn="l" rtl="0">
              <a:spcBef>
                <a:spcPts val="0"/>
              </a:spcBef>
              <a:buSzPct val="25000"/>
              <a:buNone/>
            </a:pPr>
            <a:endParaRPr lang="en-US" sz="1000" b="0"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None/>
            </a:pPr>
            <a:endParaRPr sz="1100" b="1" i="0" u="none" strike="noStrike" dirty="0">
              <a:solidFill>
                <a:srgbClr val="000000"/>
              </a:solidFill>
              <a:latin typeface="Quattrocento Sans"/>
              <a:ea typeface="Quattrocento Sans"/>
              <a:cs typeface="Quattrocento Sans"/>
              <a:sym typeface="Quattrocento Sans"/>
            </a:endParaRPr>
          </a:p>
          <a:p>
            <a:pPr marL="0" marR="0" lvl="0" indent="0" algn="l" rtl="0">
              <a:spcBef>
                <a:spcPts val="0"/>
              </a:spcBef>
              <a:buNone/>
            </a:pPr>
            <a:endParaRPr sz="1000" dirty="0">
              <a:solidFill>
                <a:srgbClr val="000000"/>
              </a:solidFill>
              <a:latin typeface="Quattrocento Sans"/>
              <a:ea typeface="Quattrocento Sans"/>
              <a:cs typeface="Quattrocento Sans"/>
              <a:sym typeface="Quattrocento Sans"/>
            </a:endParaRPr>
          </a:p>
          <a:p>
            <a:pPr marL="0" marR="0" lvl="0" indent="0" algn="l" rtl="0">
              <a:spcBef>
                <a:spcPts val="0"/>
              </a:spcBef>
              <a:buNone/>
            </a:pPr>
            <a:endParaRPr sz="1000" dirty="0">
              <a:solidFill>
                <a:schemeClr val="dk1"/>
              </a:solidFill>
              <a:latin typeface="Calibri"/>
              <a:ea typeface="Calibri"/>
              <a:cs typeface="Calibri"/>
              <a:sym typeface="Calibri"/>
            </a:endParaRPr>
          </a:p>
          <a:p>
            <a:pPr marL="0" marR="0" lvl="0" indent="0" algn="l" rtl="0">
              <a:spcBef>
                <a:spcPts val="0"/>
              </a:spcBef>
              <a:buSzPct val="25000"/>
              <a:buNone/>
            </a:pPr>
            <a:r>
              <a:rPr lang="en-US" sz="1000" dirty="0">
                <a:solidFill>
                  <a:schemeClr val="dk1"/>
                </a:solidFill>
                <a:latin typeface="Calibri"/>
                <a:ea typeface="Calibri"/>
                <a:cs typeface="Calibri"/>
                <a:sym typeface="Calibri"/>
              </a:rPr>
              <a:t> </a:t>
            </a:r>
            <a:r>
              <a:rPr lang="en-US" sz="1000" u="sng" dirty="0">
                <a:solidFill>
                  <a:schemeClr val="hlink"/>
                </a:solidFill>
                <a:latin typeface="Calibri"/>
                <a:ea typeface="Calibri"/>
                <a:cs typeface="Calibri"/>
                <a:sym typeface="Calibri"/>
                <a:hlinkClick r:id="rId3"/>
              </a:rPr>
              <a:t>www.VolleyWrite.com</a:t>
            </a:r>
            <a:r>
              <a:rPr lang="en-US" sz="1000" dirty="0">
                <a:solidFill>
                  <a:schemeClr val="dk1"/>
                </a:solidFill>
                <a:latin typeface="Calibri"/>
                <a:ea typeface="Calibri"/>
                <a:cs typeface="Calibri"/>
                <a:sym typeface="Calibri"/>
              </a:rPr>
              <a:t>			P.O. Box 11370, Cincinnati, OH 4521		 (513) 400-5937 </a:t>
            </a:r>
          </a:p>
        </p:txBody>
      </p:sp>
      <p:pic>
        <p:nvPicPr>
          <p:cNvPr id="379" name="Shape 379"/>
          <p:cNvPicPr preferRelativeResize="0"/>
          <p:nvPr/>
        </p:nvPicPr>
        <p:blipFill rotWithShape="1">
          <a:blip r:embed="rId4">
            <a:alphaModFix/>
          </a:blip>
          <a:srcRect/>
          <a:stretch/>
        </p:blipFill>
        <p:spPr>
          <a:xfrm>
            <a:off x="4791456" y="226725"/>
            <a:ext cx="2754138" cy="1609499"/>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448235" y="226726"/>
            <a:ext cx="1613647" cy="1485534"/>
          </a:xfrm>
          <a:prstGeom prst="rect">
            <a:avLst/>
          </a:prstGeom>
        </p:spPr>
      </p:pic>
    </p:spTree>
    <p:extLst>
      <p:ext uri="{BB962C8B-B14F-4D97-AF65-F5344CB8AC3E}">
        <p14:creationId xmlns:p14="http://schemas.microsoft.com/office/powerpoint/2010/main" val="157319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p:nvPr/>
        </p:nvSpPr>
        <p:spPr>
          <a:xfrm>
            <a:off x="203018" y="304800"/>
            <a:ext cx="8759846"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3200" b="1" i="0" u="none" strike="noStrike" cap="none" dirty="0" smtClean="0">
                <a:solidFill>
                  <a:schemeClr val="dk1"/>
                </a:solidFill>
                <a:latin typeface="Rokkitt"/>
                <a:ea typeface="Rokkitt"/>
                <a:cs typeface="Rokkitt"/>
                <a:sym typeface="Rokkitt"/>
              </a:rPr>
              <a:t>VolleyWrite Assistance and Contact Information</a:t>
            </a:r>
            <a:endParaRPr lang="en-US" sz="3200" b="1" i="0" u="none" strike="noStrike" cap="none" dirty="0">
              <a:solidFill>
                <a:schemeClr val="dk1"/>
              </a:solidFill>
              <a:latin typeface="Rokkitt"/>
              <a:ea typeface="Rokkitt"/>
              <a:cs typeface="Rokkitt"/>
              <a:sym typeface="Rokkitt"/>
            </a:endParaRPr>
          </a:p>
        </p:txBody>
      </p:sp>
      <p:sp>
        <p:nvSpPr>
          <p:cNvPr id="397" name="Shape 397"/>
          <p:cNvSpPr txBox="1"/>
          <p:nvPr/>
        </p:nvSpPr>
        <p:spPr>
          <a:xfrm>
            <a:off x="203018" y="1552624"/>
            <a:ext cx="8229600" cy="4526100"/>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200" b="0" i="0" u="none" strike="noStrike" cap="none" dirty="0" smtClean="0">
                <a:solidFill>
                  <a:srgbClr val="FFFF00"/>
                </a:solidFill>
                <a:latin typeface="Rokkitt"/>
                <a:ea typeface="Rokkitt"/>
                <a:cs typeface="Rokkitt"/>
                <a:sym typeface="Rokkitt"/>
              </a:rPr>
              <a:t> Contact</a:t>
            </a:r>
            <a:endParaRPr lang="en-US" sz="3200" b="0" i="0" u="none" strike="noStrike" cap="none" dirty="0">
              <a:solidFill>
                <a:srgbClr val="FFFF00"/>
              </a:solidFill>
              <a:latin typeface="Rokkitt"/>
              <a:ea typeface="Rokkitt"/>
              <a:cs typeface="Rokkitt"/>
              <a:sym typeface="Rokkitt"/>
            </a:endParaRPr>
          </a:p>
          <a:p>
            <a:pPr marL="639763" marR="0" lvl="1" indent="-233362" algn="l" rtl="0">
              <a:lnSpc>
                <a:spcPct val="100000"/>
              </a:lnSpc>
              <a:spcBef>
                <a:spcPts val="400"/>
              </a:spcBef>
              <a:spcAft>
                <a:spcPts val="0"/>
              </a:spcAft>
              <a:buClr>
                <a:schemeClr val="accent2"/>
              </a:buClr>
              <a:buSzPct val="90000"/>
              <a:buFont typeface="Rokkitt"/>
              <a:buChar char="•"/>
            </a:pPr>
            <a:r>
              <a:rPr lang="en-US" sz="2600" b="0" i="0" u="none" strike="noStrike" cap="none" dirty="0">
                <a:solidFill>
                  <a:srgbClr val="FFFF00"/>
                </a:solidFill>
                <a:latin typeface="Rokkitt"/>
                <a:ea typeface="Rokkitt"/>
                <a:cs typeface="Rokkitt"/>
                <a:sym typeface="Rokkitt"/>
              </a:rPr>
              <a:t>VolleyWrite.com</a:t>
            </a:r>
          </a:p>
          <a:p>
            <a:pPr marL="639763" marR="0" lvl="1" indent="-233362" algn="l" rtl="0">
              <a:lnSpc>
                <a:spcPct val="100000"/>
              </a:lnSpc>
              <a:spcBef>
                <a:spcPts val="400"/>
              </a:spcBef>
              <a:spcAft>
                <a:spcPts val="0"/>
              </a:spcAft>
              <a:buClr>
                <a:schemeClr val="accent2"/>
              </a:buClr>
              <a:buSzPct val="90000"/>
              <a:buFont typeface="Rokkitt"/>
              <a:buChar char="•"/>
            </a:pPr>
            <a:r>
              <a:rPr lang="en-US" sz="2600" b="1" i="0" u="none" strike="noStrike" cap="none" dirty="0">
                <a:solidFill>
                  <a:srgbClr val="FFFF00"/>
                </a:solidFill>
                <a:latin typeface="Rokkitt"/>
                <a:ea typeface="Rokkitt"/>
                <a:cs typeface="Rokkitt"/>
                <a:sym typeface="Rokkitt"/>
              </a:rPr>
              <a:t>(513) 400</a:t>
            </a:r>
            <a:r>
              <a:rPr lang="en-US" sz="2600" b="1" dirty="0">
                <a:solidFill>
                  <a:srgbClr val="FFFF00"/>
                </a:solidFill>
                <a:latin typeface="Rokkitt"/>
                <a:ea typeface="Rokkitt"/>
                <a:cs typeface="Rokkitt"/>
                <a:sym typeface="Rokkitt"/>
              </a:rPr>
              <a:t>-</a:t>
            </a:r>
            <a:r>
              <a:rPr lang="en-US" sz="2600" b="1" i="0" u="none" strike="noStrike" cap="none" dirty="0">
                <a:solidFill>
                  <a:srgbClr val="FFFF00"/>
                </a:solidFill>
                <a:latin typeface="Rokkitt"/>
                <a:ea typeface="Rokkitt"/>
                <a:cs typeface="Rokkitt"/>
                <a:sym typeface="Rokkitt"/>
              </a:rPr>
              <a:t>5937</a:t>
            </a:r>
          </a:p>
          <a:p>
            <a:pPr marL="292100" marR="0" lvl="0" indent="-292100" algn="l" rtl="0">
              <a:lnSpc>
                <a:spcPct val="100000"/>
              </a:lnSpc>
              <a:spcBef>
                <a:spcPts val="0"/>
              </a:spcBef>
              <a:spcAft>
                <a:spcPts val="0"/>
              </a:spcAft>
              <a:buClr>
                <a:schemeClr val="accent1"/>
              </a:buClr>
              <a:buSzPct val="70000"/>
              <a:buFont typeface="Noto Sans Symbols"/>
              <a:buChar char="⦿"/>
            </a:pPr>
            <a:r>
              <a:rPr lang="en-US" sz="3200" b="0" i="0" u="none" strike="noStrike" cap="none" dirty="0" smtClean="0">
                <a:solidFill>
                  <a:srgbClr val="FFFF00"/>
                </a:solidFill>
                <a:latin typeface="Rokkitt"/>
                <a:ea typeface="Rokkitt"/>
                <a:cs typeface="Rokkitt"/>
                <a:sym typeface="Rokkitt"/>
              </a:rPr>
              <a:t> OHSBVA go-to </a:t>
            </a:r>
            <a:r>
              <a:rPr lang="en-US" sz="3200" b="0" i="0" u="none" strike="noStrike" cap="none" dirty="0">
                <a:solidFill>
                  <a:srgbClr val="FFFF00"/>
                </a:solidFill>
                <a:latin typeface="Rokkitt"/>
                <a:ea typeface="Rokkitt"/>
                <a:cs typeface="Rokkitt"/>
                <a:sym typeface="Rokkitt"/>
              </a:rPr>
              <a:t>person:</a:t>
            </a:r>
          </a:p>
          <a:p>
            <a:pPr marL="639763" marR="0" lvl="1" indent="-233362" algn="l" rtl="0">
              <a:lnSpc>
                <a:spcPct val="100000"/>
              </a:lnSpc>
              <a:spcBef>
                <a:spcPts val="400"/>
              </a:spcBef>
              <a:spcAft>
                <a:spcPts val="0"/>
              </a:spcAft>
              <a:buClr>
                <a:schemeClr val="accent2"/>
              </a:buClr>
              <a:buSzPct val="90000"/>
              <a:buFont typeface="Rokkitt"/>
              <a:buChar char="•"/>
            </a:pPr>
            <a:r>
              <a:rPr lang="en-US" sz="2400" b="0" i="0" u="none" strike="noStrike" cap="none" dirty="0">
                <a:solidFill>
                  <a:srgbClr val="FFFF00"/>
                </a:solidFill>
                <a:latin typeface="Rokkitt"/>
                <a:ea typeface="Rokkitt"/>
                <a:cs typeface="Rokkitt"/>
                <a:sym typeface="Rokkitt"/>
              </a:rPr>
              <a:t>Michael Chandler, </a:t>
            </a:r>
            <a:r>
              <a:rPr lang="en-US" sz="2400" b="0" i="0" u="sng" strike="noStrike" cap="none" dirty="0">
                <a:solidFill>
                  <a:srgbClr val="FFFF00"/>
                </a:solidFill>
                <a:latin typeface="Rokkitt"/>
                <a:ea typeface="Rokkitt"/>
                <a:cs typeface="Rokkitt"/>
                <a:sym typeface="Rokkitt"/>
                <a:hlinkClick r:id="rId3"/>
              </a:rPr>
              <a:t>mchand1895@yahoo.com</a:t>
            </a:r>
          </a:p>
          <a:p>
            <a:pPr marL="639763" marR="0" lvl="1" indent="-233362" algn="l" rtl="0">
              <a:lnSpc>
                <a:spcPct val="100000"/>
              </a:lnSpc>
              <a:spcBef>
                <a:spcPts val="400"/>
              </a:spcBef>
              <a:spcAft>
                <a:spcPts val="0"/>
              </a:spcAft>
              <a:buClr>
                <a:schemeClr val="accent2"/>
              </a:buClr>
              <a:buFont typeface="Rokkitt"/>
              <a:buNone/>
            </a:pPr>
            <a:endParaRPr sz="2600" b="0" i="0" u="none" strike="noStrike" cap="none" dirty="0">
              <a:solidFill>
                <a:schemeClr val="lt1"/>
              </a:solidFill>
              <a:latin typeface="Rokkitt"/>
              <a:ea typeface="Rokkitt"/>
              <a:cs typeface="Rokkitt"/>
              <a:sym typeface="Rokkitt"/>
            </a:endParaRPr>
          </a:p>
          <a:p>
            <a:pPr marL="639763" marR="0" lvl="1" indent="-233362" algn="l" rtl="0">
              <a:lnSpc>
                <a:spcPct val="100000"/>
              </a:lnSpc>
              <a:spcBef>
                <a:spcPts val="400"/>
              </a:spcBef>
              <a:spcAft>
                <a:spcPts val="0"/>
              </a:spcAft>
              <a:buClr>
                <a:schemeClr val="accent2"/>
              </a:buClr>
              <a:buFont typeface="Rokkitt"/>
              <a:buNone/>
            </a:pPr>
            <a:endParaRPr sz="2600" b="0" i="0" u="none" strike="noStrike" cap="none" dirty="0">
              <a:solidFill>
                <a:schemeClr val="lt1"/>
              </a:solidFill>
              <a:latin typeface="Rokkitt"/>
              <a:ea typeface="Rokkitt"/>
              <a:cs typeface="Rokkitt"/>
              <a:sym typeface="Rokkitt"/>
            </a:endParaRPr>
          </a:p>
        </p:txBody>
      </p:sp>
      <p:pic>
        <p:nvPicPr>
          <p:cNvPr id="398" name="Shape 398"/>
          <p:cNvPicPr preferRelativeResize="0"/>
          <p:nvPr/>
        </p:nvPicPr>
        <p:blipFill>
          <a:blip r:embed="rId4">
            <a:extLst>
              <a:ext uri="{28A0092B-C50C-407E-A947-70E740481C1C}">
                <a14:useLocalDpi xmlns:a14="http://schemas.microsoft.com/office/drawing/2010/main" val="0"/>
              </a:ext>
            </a:extLst>
          </a:blip>
          <a:stretch>
            <a:fillRect/>
          </a:stretch>
        </p:blipFill>
        <p:spPr>
          <a:xfrm>
            <a:off x="4800760" y="4038600"/>
            <a:ext cx="4162104" cy="2508248"/>
          </a:xfrm>
          <a:prstGeom prst="rect">
            <a:avLst/>
          </a:prstGeom>
          <a:solidFill>
            <a:srgbClr val="FFFFFF"/>
          </a:solid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27825" y="1939894"/>
            <a:ext cx="8839200" cy="3920879"/>
          </a:xfrm>
          <a:prstGeom prst="rect">
            <a:avLst/>
          </a:prstGeom>
          <a:noFill/>
          <a:ln>
            <a:noFill/>
          </a:ln>
        </p:spPr>
        <p:txBody>
          <a:bodyPr lIns="91425" tIns="45700" rIns="91425" bIns="45700" anchor="t" anchorCtr="0">
            <a:noAutofit/>
          </a:bodyPr>
          <a:lstStyle/>
          <a:p>
            <a:pPr marL="292100" marR="0" lvl="0" indent="-340360" algn="l" rtl="0">
              <a:lnSpc>
                <a:spcPct val="100000"/>
              </a:lnSpc>
              <a:spcBef>
                <a:spcPts val="0"/>
              </a:spcBef>
              <a:spcAft>
                <a:spcPts val="0"/>
              </a:spcAft>
              <a:buClr>
                <a:schemeClr val="accent1"/>
              </a:buClr>
              <a:buSzPct val="100000"/>
              <a:buFont typeface="Noto Sans Symbols"/>
              <a:buChar char="⦿"/>
            </a:pPr>
            <a:r>
              <a:rPr lang="en-US" sz="3000" b="0" i="0" u="none" strike="noStrike" cap="none" dirty="0">
                <a:solidFill>
                  <a:srgbClr val="FFFF00"/>
                </a:solidFill>
                <a:latin typeface="Rokkitt"/>
                <a:ea typeface="Rokkitt"/>
                <a:cs typeface="Rokkitt"/>
                <a:sym typeface="Rokkitt"/>
              </a:rPr>
              <a:t>OHSBVA </a:t>
            </a:r>
            <a:r>
              <a:rPr lang="en-US" sz="3000" b="0" i="0" u="sng" strike="noStrike" cap="none" dirty="0">
                <a:solidFill>
                  <a:srgbClr val="FFFF00"/>
                </a:solidFill>
                <a:latin typeface="Rokkitt"/>
                <a:ea typeface="Rokkitt"/>
                <a:cs typeface="Rokkitt"/>
                <a:sym typeface="Rokkitt"/>
              </a:rPr>
              <a:t>primarily</a:t>
            </a:r>
            <a:r>
              <a:rPr lang="en-US" sz="3000" b="0" i="0" u="none" strike="noStrike" cap="none" dirty="0">
                <a:solidFill>
                  <a:srgbClr val="FFFF00"/>
                </a:solidFill>
                <a:latin typeface="Rokkitt"/>
                <a:ea typeface="Rokkitt"/>
                <a:cs typeface="Rokkitt"/>
                <a:sym typeface="Rokkitt"/>
              </a:rPr>
              <a:t> f</a:t>
            </a:r>
            <a:r>
              <a:rPr lang="en-US" sz="3000" dirty="0">
                <a:solidFill>
                  <a:srgbClr val="FFFF00"/>
                </a:solidFill>
                <a:latin typeface="Rokkitt"/>
                <a:ea typeface="Rokkitt"/>
                <a:cs typeface="Rokkitt"/>
                <a:sym typeface="Rokkitt"/>
              </a:rPr>
              <a:t>ollows </a:t>
            </a:r>
            <a:r>
              <a:rPr lang="en-US" sz="3000" b="0" i="0" u="none" strike="noStrike" cap="none" dirty="0">
                <a:solidFill>
                  <a:srgbClr val="FFFF00"/>
                </a:solidFill>
                <a:latin typeface="Rokkitt"/>
                <a:ea typeface="Rokkitt"/>
                <a:cs typeface="Rokkitt"/>
                <a:sym typeface="Rokkitt"/>
              </a:rPr>
              <a:t>NFHS </a:t>
            </a:r>
            <a:r>
              <a:rPr lang="en-US" sz="3000" b="0" i="0" u="none" strike="noStrike" cap="none" dirty="0" smtClean="0">
                <a:solidFill>
                  <a:srgbClr val="FFFF00"/>
                </a:solidFill>
                <a:latin typeface="Rokkitt"/>
                <a:ea typeface="Rokkitt"/>
                <a:cs typeface="Rokkitt"/>
                <a:sym typeface="Rokkitt"/>
              </a:rPr>
              <a:t>rules </a:t>
            </a:r>
            <a:r>
              <a:rPr lang="en-US" sz="3000" b="0" i="0" u="none" strike="noStrike" cap="none" dirty="0">
                <a:solidFill>
                  <a:srgbClr val="FFFF00"/>
                </a:solidFill>
                <a:latin typeface="Rokkitt"/>
                <a:ea typeface="Rokkitt"/>
                <a:cs typeface="Rokkitt"/>
                <a:sym typeface="Rokkitt"/>
              </a:rPr>
              <a:t>but </a:t>
            </a:r>
            <a:r>
              <a:rPr lang="en-US" sz="3000" b="0" i="0" u="none" strike="noStrike" cap="none" dirty="0" smtClean="0">
                <a:solidFill>
                  <a:srgbClr val="FFFF00"/>
                </a:solidFill>
                <a:latin typeface="Rokkitt"/>
                <a:ea typeface="Rokkitt"/>
                <a:cs typeface="Rokkitt"/>
                <a:sym typeface="Rokkitt"/>
              </a:rPr>
              <a:t>some rule </a:t>
            </a:r>
            <a:r>
              <a:rPr lang="en-US" sz="3000" b="0" i="0" u="none" strike="noStrike" cap="none" dirty="0">
                <a:solidFill>
                  <a:srgbClr val="FFFF00"/>
                </a:solidFill>
                <a:latin typeface="Rokkitt"/>
                <a:ea typeface="Rokkitt"/>
                <a:cs typeface="Rokkitt"/>
                <a:sym typeface="Rokkitt"/>
              </a:rPr>
              <a:t>differences </a:t>
            </a:r>
            <a:r>
              <a:rPr lang="en-US" sz="3000" b="0" i="0" u="none" strike="noStrike" cap="none" dirty="0" smtClean="0">
                <a:solidFill>
                  <a:srgbClr val="FFFF00"/>
                </a:solidFill>
                <a:latin typeface="Rokkitt"/>
                <a:ea typeface="Rokkitt"/>
                <a:cs typeface="Rokkitt"/>
                <a:sym typeface="Rokkitt"/>
              </a:rPr>
              <a:t>and mechanics differences </a:t>
            </a:r>
          </a:p>
          <a:p>
            <a:pPr marR="0" lvl="0" algn="l" rtl="0">
              <a:lnSpc>
                <a:spcPct val="100000"/>
              </a:lnSpc>
              <a:spcBef>
                <a:spcPts val="0"/>
              </a:spcBef>
              <a:spcAft>
                <a:spcPts val="0"/>
              </a:spcAft>
              <a:buClr>
                <a:schemeClr val="accent1"/>
              </a:buClr>
              <a:buSzPct val="100000"/>
            </a:pPr>
            <a:endParaRPr lang="en-US" sz="3000" b="0" i="0" u="none" strike="noStrike" cap="none" dirty="0" smtClean="0">
              <a:solidFill>
                <a:srgbClr val="FFFF00"/>
              </a:solidFill>
              <a:latin typeface="Rokkitt"/>
              <a:ea typeface="Rokkitt"/>
              <a:cs typeface="Rokkitt"/>
              <a:sym typeface="Rokkitt"/>
            </a:endParaRPr>
          </a:p>
          <a:p>
            <a:pPr marL="292100" marR="0" lvl="0" indent="-340360" algn="l" rtl="0">
              <a:lnSpc>
                <a:spcPct val="100000"/>
              </a:lnSpc>
              <a:spcBef>
                <a:spcPts val="0"/>
              </a:spcBef>
              <a:spcAft>
                <a:spcPts val="0"/>
              </a:spcAft>
              <a:buClr>
                <a:schemeClr val="accent1"/>
              </a:buClr>
              <a:buSzPct val="100000"/>
              <a:buFont typeface="Noto Sans Symbols"/>
              <a:buChar char="⦿"/>
            </a:pPr>
            <a:r>
              <a:rPr lang="en-US" sz="3000" b="0" i="0" u="none" strike="noStrike" cap="none" dirty="0" smtClean="0">
                <a:solidFill>
                  <a:srgbClr val="FFFF00"/>
                </a:solidFill>
                <a:latin typeface="Rokkitt"/>
                <a:ea typeface="Rokkitt"/>
                <a:cs typeface="Rokkitt"/>
                <a:sym typeface="Rokkitt"/>
              </a:rPr>
              <a:t>OHSBVA </a:t>
            </a:r>
            <a:r>
              <a:rPr lang="en-US" sz="3000" b="0" i="0" u="none" strike="noStrike" cap="none" dirty="0">
                <a:solidFill>
                  <a:srgbClr val="FFFF00"/>
                </a:solidFill>
                <a:latin typeface="Rokkitt"/>
                <a:ea typeface="Rokkitt"/>
                <a:cs typeface="Rokkitt"/>
                <a:sym typeface="Rokkitt"/>
              </a:rPr>
              <a:t>allows some different techniques that are considered “best practices” in </a:t>
            </a:r>
            <a:r>
              <a:rPr lang="en-US" sz="3000" b="0" i="0" u="none" strike="noStrike" cap="none" dirty="0" smtClean="0">
                <a:solidFill>
                  <a:srgbClr val="FFFF00"/>
                </a:solidFill>
                <a:latin typeface="Rokkitt"/>
                <a:ea typeface="Rokkitt"/>
                <a:cs typeface="Rokkitt"/>
                <a:sym typeface="Rokkitt"/>
              </a:rPr>
              <a:t>officiating</a:t>
            </a:r>
          </a:p>
          <a:p>
            <a:pPr marR="0" lvl="0" algn="l" rtl="0">
              <a:lnSpc>
                <a:spcPct val="100000"/>
              </a:lnSpc>
              <a:spcBef>
                <a:spcPts val="0"/>
              </a:spcBef>
              <a:spcAft>
                <a:spcPts val="0"/>
              </a:spcAft>
              <a:buClr>
                <a:schemeClr val="accent1"/>
              </a:buClr>
              <a:buSzPct val="100000"/>
            </a:pPr>
            <a:endParaRPr lang="en-US" sz="3000" b="0" i="0" u="none" strike="noStrike" cap="none" dirty="0">
              <a:solidFill>
                <a:srgbClr val="FFFF00"/>
              </a:solidFill>
              <a:latin typeface="Rokkitt"/>
              <a:ea typeface="Rokkitt"/>
              <a:cs typeface="Rokkitt"/>
              <a:sym typeface="Rokkitt"/>
            </a:endParaRPr>
          </a:p>
          <a:p>
            <a:pPr marL="292100" indent="-340360" algn="l">
              <a:spcBef>
                <a:spcPts val="0"/>
              </a:spcBef>
              <a:buSzPct val="100000"/>
              <a:buFont typeface="Noto Sans Symbols"/>
              <a:buChar char="⦿"/>
            </a:pPr>
            <a:r>
              <a:rPr lang="en-US" sz="3000" dirty="0">
                <a:solidFill>
                  <a:srgbClr val="FFFF00"/>
                </a:solidFill>
                <a:latin typeface="Rokkitt"/>
                <a:ea typeface="Rokkitt"/>
                <a:cs typeface="Rokkitt"/>
                <a:sym typeface="Rokkitt"/>
              </a:rPr>
              <a:t>Annual refresher on rule </a:t>
            </a:r>
            <a:r>
              <a:rPr lang="en-US" sz="3000" dirty="0" smtClean="0">
                <a:solidFill>
                  <a:srgbClr val="FFFF00"/>
                </a:solidFill>
                <a:latin typeface="Rokkitt"/>
                <a:ea typeface="Rokkitt"/>
                <a:cs typeface="Rokkitt"/>
                <a:sym typeface="Rokkitt"/>
              </a:rPr>
              <a:t>differences </a:t>
            </a:r>
            <a:r>
              <a:rPr lang="en-US" sz="3000" b="0" i="0" u="none" strike="noStrike" cap="none" dirty="0" smtClean="0">
                <a:solidFill>
                  <a:srgbClr val="FFFF00"/>
                </a:solidFill>
                <a:latin typeface="Rokkitt"/>
                <a:ea typeface="Rokkitt"/>
                <a:cs typeface="Rokkitt"/>
                <a:sym typeface="Rokkitt"/>
              </a:rPr>
              <a:t>betwee</a:t>
            </a:r>
            <a:r>
              <a:rPr lang="en-US" sz="3000" dirty="0" smtClean="0">
                <a:solidFill>
                  <a:srgbClr val="FFFF00"/>
                </a:solidFill>
                <a:latin typeface="Rokkitt"/>
                <a:ea typeface="Rokkitt"/>
                <a:cs typeface="Rokkitt"/>
                <a:sym typeface="Rokkitt"/>
              </a:rPr>
              <a:t>n </a:t>
            </a:r>
            <a:r>
              <a:rPr lang="en-US" sz="3000" b="0" i="0" u="none" strike="noStrike" cap="none" dirty="0">
                <a:solidFill>
                  <a:srgbClr val="FFFF00"/>
                </a:solidFill>
                <a:latin typeface="Rokkitt"/>
                <a:ea typeface="Rokkitt"/>
                <a:cs typeface="Rokkitt"/>
                <a:sym typeface="Rokkitt"/>
              </a:rPr>
              <a:t>boys’ </a:t>
            </a:r>
            <a:r>
              <a:rPr lang="en-US" sz="3000" b="0" i="0" u="none" strike="noStrike" cap="none" dirty="0" smtClean="0">
                <a:solidFill>
                  <a:srgbClr val="FFFF00"/>
                </a:solidFill>
                <a:latin typeface="Rokkitt"/>
                <a:ea typeface="Rokkitt"/>
                <a:cs typeface="Rokkitt"/>
                <a:sym typeface="Rokkitt"/>
              </a:rPr>
              <a:t>and girls’ </a:t>
            </a:r>
            <a:r>
              <a:rPr lang="en-US" sz="3000" dirty="0" smtClean="0">
                <a:solidFill>
                  <a:srgbClr val="FFFF00"/>
                </a:solidFill>
                <a:latin typeface="Rokkitt"/>
                <a:ea typeface="Rokkitt"/>
                <a:cs typeface="Rokkitt"/>
                <a:sym typeface="Rokkitt"/>
              </a:rPr>
              <a:t>high school</a:t>
            </a:r>
            <a:r>
              <a:rPr lang="en-US" sz="3000" b="0" i="0" u="none" strike="noStrike" cap="none" dirty="0" smtClean="0">
                <a:solidFill>
                  <a:srgbClr val="FFFF00"/>
                </a:solidFill>
                <a:latin typeface="Rokkitt"/>
                <a:ea typeface="Rokkitt"/>
                <a:cs typeface="Rokkitt"/>
                <a:sym typeface="Rokkitt"/>
              </a:rPr>
              <a:t> </a:t>
            </a:r>
            <a:r>
              <a:rPr lang="en-US" sz="3000" b="0" i="0" u="none" strike="noStrike" cap="none" dirty="0">
                <a:solidFill>
                  <a:srgbClr val="FFFF00"/>
                </a:solidFill>
                <a:latin typeface="Rokkitt"/>
                <a:ea typeface="Rokkitt"/>
                <a:cs typeface="Rokkitt"/>
                <a:sym typeface="Rokkitt"/>
              </a:rPr>
              <a:t>volleyball </a:t>
            </a:r>
            <a:r>
              <a:rPr lang="en-US" sz="3000" b="0" i="0" u="none" strike="noStrike" cap="none" dirty="0" smtClean="0">
                <a:solidFill>
                  <a:srgbClr val="FFFF00"/>
                </a:solidFill>
                <a:latin typeface="Rokkitt"/>
                <a:ea typeface="Rokkitt"/>
                <a:cs typeface="Rokkitt"/>
                <a:sym typeface="Rokkitt"/>
              </a:rPr>
              <a:t>rules </a:t>
            </a:r>
            <a:r>
              <a:rPr lang="en-US" sz="3000" dirty="0" smtClean="0">
                <a:solidFill>
                  <a:srgbClr val="FFFF00"/>
                </a:solidFill>
                <a:latin typeface="Rokkitt"/>
                <a:ea typeface="Rokkitt"/>
                <a:cs typeface="Rokkitt"/>
                <a:sym typeface="Rokkitt"/>
              </a:rPr>
              <a:t>is important</a:t>
            </a:r>
            <a:endParaRPr lang="en-US" sz="3000" b="0" i="0" u="none" strike="noStrike" cap="none" dirty="0">
              <a:solidFill>
                <a:srgbClr val="FFFF00"/>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latin typeface="Rokkitt"/>
              <a:ea typeface="Rokkitt"/>
              <a:cs typeface="Rokkitt"/>
              <a:sym typeface="Rokkitt"/>
            </a:endParaRPr>
          </a:p>
        </p:txBody>
      </p:sp>
      <p:sp>
        <p:nvSpPr>
          <p:cNvPr id="268" name="Shape 268"/>
          <p:cNvSpPr txBox="1"/>
          <p:nvPr/>
        </p:nvSpPr>
        <p:spPr>
          <a:xfrm>
            <a:off x="1676400" y="304800"/>
            <a:ext cx="57149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NFHS Volleyball Rules</a:t>
            </a:r>
            <a:endParaRPr lang="en-US" sz="2800" b="0" i="0" u="none" strike="noStrike" cap="none" dirty="0">
              <a:solidFill>
                <a:schemeClr val="dk1"/>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676400" y="304800"/>
            <a:ext cx="57149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OHSBVA </a:t>
            </a:r>
            <a:r>
              <a:rPr lang="en-US" sz="2800" b="0" i="0" u="none" strike="noStrike" cap="none" dirty="0">
                <a:solidFill>
                  <a:schemeClr val="dk1"/>
                </a:solidFill>
                <a:latin typeface="Rokkitt"/>
                <a:ea typeface="Rokkitt"/>
                <a:cs typeface="Rokkitt"/>
                <a:sym typeface="Rokkitt"/>
              </a:rPr>
              <a:t>Rule Differences</a:t>
            </a:r>
          </a:p>
        </p:txBody>
      </p:sp>
      <p:sp>
        <p:nvSpPr>
          <p:cNvPr id="275" name="Shape 275"/>
          <p:cNvSpPr txBox="1"/>
          <p:nvPr/>
        </p:nvSpPr>
        <p:spPr>
          <a:xfrm>
            <a:off x="316090" y="1611983"/>
            <a:ext cx="8413440" cy="49228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Rokkitt"/>
              <a:buNone/>
            </a:pPr>
            <a:endParaRPr lang="en-US" sz="3000" u="sng" dirty="0" smtClean="0">
              <a:solidFill>
                <a:srgbClr val="FFFF00"/>
              </a:solidFill>
              <a:latin typeface="Rokkitt"/>
              <a:ea typeface="Rokkitt"/>
              <a:cs typeface="Rokkitt"/>
              <a:sym typeface="Rokkitt"/>
            </a:endParaRPr>
          </a:p>
          <a:p>
            <a:pPr marL="0" marR="0" lvl="0" indent="0" algn="ctr" rtl="0">
              <a:lnSpc>
                <a:spcPct val="100000"/>
              </a:lnSpc>
              <a:spcBef>
                <a:spcPts val="0"/>
              </a:spcBef>
              <a:spcAft>
                <a:spcPts val="0"/>
              </a:spcAft>
              <a:buClr>
                <a:schemeClr val="accent1"/>
              </a:buClr>
              <a:buSzPct val="25000"/>
              <a:buFont typeface="Rokkitt"/>
              <a:buNone/>
            </a:pPr>
            <a:endParaRPr lang="en-US" sz="3000" dirty="0">
              <a:solidFill>
                <a:srgbClr val="FFFF00"/>
              </a:solidFill>
              <a:latin typeface="Rokkitt"/>
              <a:ea typeface="Rokkitt"/>
              <a:cs typeface="Rokkitt"/>
              <a:sym typeface="Rokkitt"/>
            </a:endParaRPr>
          </a:p>
          <a:p>
            <a:pPr marL="292100" indent="-327660" algn="ctr">
              <a:buClr>
                <a:schemeClr val="accent1"/>
              </a:buClr>
              <a:buSzPct val="100000"/>
              <a:buFont typeface="Rokkitt"/>
              <a:buChar char="⦿"/>
            </a:pPr>
            <a:r>
              <a:rPr lang="en-US" sz="3600" dirty="0" smtClean="0">
                <a:solidFill>
                  <a:srgbClr val="FFFF00"/>
                </a:solidFill>
                <a:latin typeface="Rokkitt"/>
                <a:ea typeface="Rokkitt"/>
                <a:cs typeface="Rokkitt"/>
                <a:sym typeface="Rokkitt"/>
              </a:rPr>
              <a:t>What </a:t>
            </a:r>
            <a:r>
              <a:rPr lang="en-US" sz="3600" dirty="0">
                <a:solidFill>
                  <a:srgbClr val="FFFF00"/>
                </a:solidFill>
                <a:latin typeface="Rokkitt"/>
                <a:ea typeface="Rokkitt"/>
                <a:cs typeface="Rokkitt"/>
                <a:sym typeface="Rokkitt"/>
              </a:rPr>
              <a:t>is </a:t>
            </a:r>
            <a:r>
              <a:rPr lang="en-US" sz="3600" dirty="0" smtClean="0">
                <a:solidFill>
                  <a:srgbClr val="FFFF00"/>
                </a:solidFill>
                <a:latin typeface="Rokkitt"/>
                <a:ea typeface="Rokkitt"/>
                <a:cs typeface="Rokkitt"/>
                <a:sym typeface="Rokkitt"/>
              </a:rPr>
              <a:t>considered a </a:t>
            </a:r>
            <a:r>
              <a:rPr lang="en-US" sz="3600" dirty="0">
                <a:solidFill>
                  <a:srgbClr val="FFFF00"/>
                </a:solidFill>
                <a:latin typeface="Rokkitt"/>
                <a:ea typeface="Rokkitt"/>
                <a:cs typeface="Rokkitt"/>
                <a:sym typeface="Rokkitt"/>
              </a:rPr>
              <a:t>center line fault</a:t>
            </a:r>
            <a:r>
              <a:rPr lang="en-US" sz="3600" dirty="0" smtClean="0">
                <a:solidFill>
                  <a:srgbClr val="FFFF00"/>
                </a:solidFill>
                <a:latin typeface="Rokkitt"/>
                <a:ea typeface="Rokkitt"/>
                <a:cs typeface="Rokkitt"/>
                <a:sym typeface="Rokkitt"/>
              </a:rPr>
              <a:t>?</a:t>
            </a:r>
          </a:p>
          <a:p>
            <a:pPr algn="ctr">
              <a:buClr>
                <a:schemeClr val="accent1"/>
              </a:buClr>
              <a:buSzPct val="100000"/>
            </a:pPr>
            <a:endParaRPr lang="en-US" sz="3600" dirty="0">
              <a:solidFill>
                <a:srgbClr val="FFFF00"/>
              </a:solidFill>
              <a:latin typeface="Rokkitt"/>
              <a:ea typeface="Rokkitt"/>
              <a:cs typeface="Rokkitt"/>
              <a:sym typeface="Rokkitt"/>
            </a:endParaRPr>
          </a:p>
          <a:p>
            <a:pPr algn="ctr">
              <a:buClr>
                <a:schemeClr val="accent1"/>
              </a:buClr>
              <a:buSzPct val="100000"/>
            </a:pPr>
            <a:endParaRPr lang="en-US" sz="3600" dirty="0">
              <a:solidFill>
                <a:srgbClr val="FFFF00"/>
              </a:solidFill>
              <a:latin typeface="Rokkitt"/>
              <a:ea typeface="Rokkitt"/>
              <a:cs typeface="Rokkitt"/>
              <a:sym typeface="Rokkitt"/>
            </a:endParaRPr>
          </a:p>
          <a:p>
            <a:pPr marL="292100" lvl="0" indent="-327660" algn="ctr">
              <a:buClr>
                <a:schemeClr val="accent1"/>
              </a:buClr>
              <a:buSzPct val="100000"/>
              <a:buFont typeface="Rokkitt"/>
              <a:buChar char="⦿"/>
            </a:pPr>
            <a:r>
              <a:rPr lang="en-US" sz="3600" dirty="0" smtClean="0">
                <a:solidFill>
                  <a:srgbClr val="FFFF00"/>
                </a:solidFill>
                <a:latin typeface="Rokkitt"/>
                <a:ea typeface="Rokkitt"/>
                <a:cs typeface="Rokkitt"/>
                <a:sym typeface="Rokkitt"/>
              </a:rPr>
              <a:t>What is considered </a:t>
            </a:r>
            <a:r>
              <a:rPr lang="en-US" sz="3600" dirty="0">
                <a:solidFill>
                  <a:srgbClr val="FFFF00"/>
                </a:solidFill>
                <a:latin typeface="Rokkitt"/>
                <a:ea typeface="Rokkitt"/>
                <a:cs typeface="Rokkitt"/>
                <a:sym typeface="Rokkitt"/>
              </a:rPr>
              <a:t>a net fault?</a:t>
            </a:r>
          </a:p>
          <a:p>
            <a:pPr marL="0" marR="0" lvl="0" indent="0" algn="ctr" rtl="0">
              <a:lnSpc>
                <a:spcPct val="100000"/>
              </a:lnSpc>
              <a:spcBef>
                <a:spcPts val="0"/>
              </a:spcBef>
              <a:spcAft>
                <a:spcPts val="0"/>
              </a:spcAft>
              <a:buClr>
                <a:schemeClr val="accent1"/>
              </a:buClr>
              <a:buSzPct val="25000"/>
              <a:buFont typeface="Rokkitt"/>
              <a:buNone/>
            </a:pPr>
            <a:endParaRPr lang="en-US" sz="3000" dirty="0" smtClean="0">
              <a:solidFill>
                <a:srgbClr val="FFFF00"/>
              </a:solidFill>
              <a:latin typeface="Rokkitt"/>
              <a:ea typeface="Rokkitt"/>
              <a:cs typeface="Rokkitt"/>
              <a:sym typeface="Rokkitt"/>
            </a:endParaRPr>
          </a:p>
          <a:p>
            <a:pPr marL="0" marR="0" lvl="0" indent="0" algn="ctr" rtl="0">
              <a:lnSpc>
                <a:spcPct val="100000"/>
              </a:lnSpc>
              <a:spcBef>
                <a:spcPts val="0"/>
              </a:spcBef>
              <a:spcAft>
                <a:spcPts val="0"/>
              </a:spcAft>
              <a:buClr>
                <a:schemeClr val="accent1"/>
              </a:buClr>
              <a:buSzPct val="25000"/>
              <a:buFont typeface="Rokkitt"/>
              <a:buNone/>
            </a:pPr>
            <a:endParaRPr lang="en-US" sz="3000" dirty="0" smtClean="0">
              <a:solidFill>
                <a:srgbClr val="FFFF00"/>
              </a:solidFill>
              <a:latin typeface="Rokkitt"/>
              <a:ea typeface="Rokkitt"/>
              <a:cs typeface="Rokkitt"/>
              <a:sym typeface="Rokkitt"/>
            </a:endParaRPr>
          </a:p>
          <a:p>
            <a:pPr marL="0" marR="0" lvl="0" indent="0" algn="ctr" rtl="0">
              <a:lnSpc>
                <a:spcPct val="100000"/>
              </a:lnSpc>
              <a:spcBef>
                <a:spcPts val="0"/>
              </a:spcBef>
              <a:spcAft>
                <a:spcPts val="0"/>
              </a:spcAft>
              <a:buClr>
                <a:schemeClr val="accent1"/>
              </a:buClr>
              <a:buSzPct val="25000"/>
              <a:buFont typeface="Rokkitt"/>
              <a:buNone/>
            </a:pPr>
            <a:endParaRPr lang="en-US" sz="3000" dirty="0">
              <a:solidFill>
                <a:srgbClr val="FFFF00"/>
              </a:solidFill>
              <a:latin typeface="Rokkitt"/>
              <a:ea typeface="Rokkitt"/>
              <a:cs typeface="Rokkitt"/>
              <a:sym typeface="Rokkitt"/>
            </a:endParaRPr>
          </a:p>
          <a:p>
            <a:pPr marL="0" marR="0" lvl="0" indent="0" algn="l" rtl="0">
              <a:lnSpc>
                <a:spcPct val="100000"/>
              </a:lnSpc>
              <a:spcBef>
                <a:spcPts val="0"/>
              </a:spcBef>
              <a:spcAft>
                <a:spcPts val="0"/>
              </a:spcAft>
              <a:buClr>
                <a:schemeClr val="accent1"/>
              </a:buClr>
              <a:buFont typeface="Rokkitt"/>
              <a:buNone/>
            </a:pPr>
            <a:endParaRPr dirty="0">
              <a:solidFill>
                <a:srgbClr val="FFFF00"/>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405054" y="304800"/>
            <a:ext cx="6467707"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OHSBVA Administrative Modifications</a:t>
            </a:r>
            <a:endParaRPr lang="en-US" sz="2800" b="0" i="0" u="none" strike="noStrike" cap="none" dirty="0">
              <a:solidFill>
                <a:schemeClr val="dk1"/>
              </a:solidFill>
              <a:latin typeface="Rokkitt"/>
              <a:ea typeface="Rokkitt"/>
              <a:cs typeface="Rokkitt"/>
              <a:sym typeface="Rokkitt"/>
            </a:endParaRPr>
          </a:p>
        </p:txBody>
      </p:sp>
      <p:sp>
        <p:nvSpPr>
          <p:cNvPr id="275" name="Shape 275"/>
          <p:cNvSpPr txBox="1"/>
          <p:nvPr/>
        </p:nvSpPr>
        <p:spPr>
          <a:xfrm>
            <a:off x="245328" y="1611983"/>
            <a:ext cx="8731404" cy="49228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Rokkitt"/>
              <a:buNone/>
            </a:pPr>
            <a:endParaRPr lang="en-US" sz="3000" u="sng" dirty="0" smtClean="0">
              <a:solidFill>
                <a:srgbClr val="FFFF00"/>
              </a:solidFill>
              <a:latin typeface="Rokkitt"/>
              <a:ea typeface="Rokkitt"/>
              <a:cs typeface="Rokkitt"/>
              <a:sym typeface="Rokkitt"/>
            </a:endParaRPr>
          </a:p>
          <a:p>
            <a:pPr marL="292100" indent="-327660" algn="ctr">
              <a:buClr>
                <a:schemeClr val="accent1"/>
              </a:buClr>
              <a:buSzPct val="100000"/>
              <a:buFont typeface="Rokkitt"/>
              <a:buChar char="⦿"/>
            </a:pPr>
            <a:r>
              <a:rPr lang="en-US" sz="3600" dirty="0" smtClean="0">
                <a:solidFill>
                  <a:srgbClr val="FFFF00"/>
                </a:solidFill>
                <a:latin typeface="Rokkitt"/>
                <a:ea typeface="Rokkitt"/>
                <a:cs typeface="Rokkitt"/>
                <a:sym typeface="Rokkitt"/>
              </a:rPr>
              <a:t>Which coaching staff may stand, where and when may they stand?</a:t>
            </a:r>
          </a:p>
          <a:p>
            <a:pPr algn="ctr">
              <a:buClr>
                <a:schemeClr val="accent1"/>
              </a:buClr>
              <a:buSzPct val="100000"/>
            </a:pPr>
            <a:endParaRPr lang="en-US" sz="3600" dirty="0">
              <a:solidFill>
                <a:srgbClr val="FFFF00"/>
              </a:solidFill>
              <a:latin typeface="Rokkitt"/>
              <a:ea typeface="Rokkitt"/>
              <a:cs typeface="Rokkitt"/>
              <a:sym typeface="Rokkitt"/>
            </a:endParaRPr>
          </a:p>
          <a:p>
            <a:pPr marL="292100" lvl="0" indent="-327660" algn="ctr">
              <a:buClr>
                <a:schemeClr val="accent1"/>
              </a:buClr>
              <a:buSzPct val="100000"/>
              <a:buFont typeface="Rokkitt"/>
              <a:buChar char="⦿"/>
            </a:pPr>
            <a:r>
              <a:rPr lang="en-US" sz="3600" dirty="0" smtClean="0">
                <a:solidFill>
                  <a:srgbClr val="FFFF00"/>
                </a:solidFill>
                <a:latin typeface="Rokkitt"/>
                <a:ea typeface="Rokkitt"/>
                <a:cs typeface="Rokkitt"/>
                <a:sym typeface="Rokkitt"/>
              </a:rPr>
              <a:t>After yellow or red card issued to  member of coaching staff/bench personnel, may a coach stand to coach the team?</a:t>
            </a:r>
            <a:endParaRPr lang="en-US" sz="3600" dirty="0">
              <a:solidFill>
                <a:srgbClr val="FFFF00"/>
              </a:solidFill>
              <a:latin typeface="Rokkitt"/>
              <a:ea typeface="Rokkitt"/>
              <a:cs typeface="Rokkitt"/>
              <a:sym typeface="Rokkitt"/>
            </a:endParaRPr>
          </a:p>
          <a:p>
            <a:pPr marL="0" marR="0" lvl="0" indent="0" algn="ctr" rtl="0">
              <a:lnSpc>
                <a:spcPct val="100000"/>
              </a:lnSpc>
              <a:spcBef>
                <a:spcPts val="0"/>
              </a:spcBef>
              <a:spcAft>
                <a:spcPts val="0"/>
              </a:spcAft>
              <a:buClr>
                <a:schemeClr val="accent1"/>
              </a:buClr>
              <a:buSzPct val="25000"/>
              <a:buFont typeface="Rokkitt"/>
              <a:buNone/>
            </a:pPr>
            <a:endParaRPr lang="en-US" sz="3000" dirty="0" smtClean="0">
              <a:solidFill>
                <a:srgbClr val="FFFF00"/>
              </a:solidFill>
              <a:latin typeface="Rokkitt"/>
              <a:ea typeface="Rokkitt"/>
              <a:cs typeface="Rokkitt"/>
              <a:sym typeface="Rokkitt"/>
            </a:endParaRPr>
          </a:p>
          <a:p>
            <a:pPr marL="0" marR="0" lvl="0" indent="0" algn="ctr" rtl="0">
              <a:lnSpc>
                <a:spcPct val="100000"/>
              </a:lnSpc>
              <a:spcBef>
                <a:spcPts val="0"/>
              </a:spcBef>
              <a:spcAft>
                <a:spcPts val="0"/>
              </a:spcAft>
              <a:buClr>
                <a:schemeClr val="accent1"/>
              </a:buClr>
              <a:buSzPct val="25000"/>
              <a:buFont typeface="Rokkitt"/>
              <a:buNone/>
            </a:pPr>
            <a:endParaRPr lang="en-US" sz="3000" dirty="0" smtClean="0">
              <a:solidFill>
                <a:srgbClr val="FFFF00"/>
              </a:solidFill>
              <a:latin typeface="Rokkitt"/>
              <a:ea typeface="Rokkitt"/>
              <a:cs typeface="Rokkitt"/>
              <a:sym typeface="Rokkitt"/>
            </a:endParaRPr>
          </a:p>
          <a:p>
            <a:pPr marL="0" marR="0" lvl="0" indent="0" algn="ctr" rtl="0">
              <a:lnSpc>
                <a:spcPct val="100000"/>
              </a:lnSpc>
              <a:spcBef>
                <a:spcPts val="0"/>
              </a:spcBef>
              <a:spcAft>
                <a:spcPts val="0"/>
              </a:spcAft>
              <a:buClr>
                <a:schemeClr val="accent1"/>
              </a:buClr>
              <a:buSzPct val="25000"/>
              <a:buFont typeface="Rokkitt"/>
              <a:buNone/>
            </a:pPr>
            <a:endParaRPr lang="en-US" sz="3000" dirty="0">
              <a:solidFill>
                <a:srgbClr val="FFFF00"/>
              </a:solidFill>
              <a:latin typeface="Rokkitt"/>
              <a:ea typeface="Rokkitt"/>
              <a:cs typeface="Rokkitt"/>
              <a:sym typeface="Rokkitt"/>
            </a:endParaRPr>
          </a:p>
          <a:p>
            <a:pPr marL="0" marR="0" lvl="0" indent="0" algn="l" rtl="0">
              <a:lnSpc>
                <a:spcPct val="100000"/>
              </a:lnSpc>
              <a:spcBef>
                <a:spcPts val="0"/>
              </a:spcBef>
              <a:spcAft>
                <a:spcPts val="0"/>
              </a:spcAft>
              <a:buClr>
                <a:schemeClr val="accent1"/>
              </a:buClr>
              <a:buFont typeface="Rokkitt"/>
              <a:buNone/>
            </a:pPr>
            <a:endParaRPr dirty="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173784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p:nvPr/>
        </p:nvSpPr>
        <p:spPr>
          <a:xfrm>
            <a:off x="345688" y="304800"/>
            <a:ext cx="8474927"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Administrative Modifications – Continued</a:t>
            </a:r>
            <a:endParaRPr lang="en-US" sz="2800" b="0" i="0" u="none" strike="noStrike" cap="none" dirty="0">
              <a:solidFill>
                <a:schemeClr val="dk1"/>
              </a:solidFill>
              <a:latin typeface="Rokkitt"/>
              <a:ea typeface="Rokkitt"/>
              <a:cs typeface="Rokkitt"/>
              <a:sym typeface="Rokkitt"/>
            </a:endParaRPr>
          </a:p>
        </p:txBody>
      </p:sp>
      <p:sp>
        <p:nvSpPr>
          <p:cNvPr id="303" name="Shape 303"/>
          <p:cNvSpPr txBox="1"/>
          <p:nvPr/>
        </p:nvSpPr>
        <p:spPr>
          <a:xfrm>
            <a:off x="556181" y="2413262"/>
            <a:ext cx="7852528" cy="3977888"/>
          </a:xfrm>
          <a:prstGeom prst="rect">
            <a:avLst/>
          </a:prstGeom>
          <a:noFill/>
          <a:ln>
            <a:noFill/>
          </a:ln>
        </p:spPr>
        <p:txBody>
          <a:bodyPr lIns="91425" tIns="45700" rIns="91425" bIns="45700" anchor="t" anchorCtr="0">
            <a:noAutofit/>
          </a:bodyPr>
          <a:lstStyle/>
          <a:p>
            <a:pPr marL="292100" marR="0" lvl="0" indent="-358140" algn="l" rtl="0">
              <a:lnSpc>
                <a:spcPct val="100000"/>
              </a:lnSpc>
              <a:spcBef>
                <a:spcPts val="0"/>
              </a:spcBef>
              <a:spcAft>
                <a:spcPts val="0"/>
              </a:spcAft>
              <a:buClr>
                <a:schemeClr val="accent1"/>
              </a:buClr>
              <a:buSzPct val="100000"/>
              <a:buFont typeface="Rokkitt"/>
              <a:buChar char="⦿"/>
            </a:pPr>
            <a:r>
              <a:rPr lang="en-US" sz="3000" b="0" i="0" u="none" strike="noStrike" cap="none" dirty="0">
                <a:solidFill>
                  <a:srgbClr val="FFFF00"/>
                </a:solidFill>
                <a:latin typeface="Rokkitt"/>
                <a:ea typeface="Rokkitt"/>
                <a:cs typeface="Rokkitt"/>
                <a:sym typeface="Rokkitt"/>
              </a:rPr>
              <a:t>The red/white/blue Model V5M5000 Molten </a:t>
            </a:r>
            <a:r>
              <a:rPr lang="en-US" sz="3000" dirty="0">
                <a:solidFill>
                  <a:srgbClr val="FFFF00"/>
                </a:solidFill>
                <a:latin typeface="Rokkitt"/>
                <a:ea typeface="Rokkitt"/>
                <a:cs typeface="Rokkitt"/>
                <a:sym typeface="Rokkitt"/>
              </a:rPr>
              <a:t>Flistatec</a:t>
            </a:r>
            <a:r>
              <a:rPr lang="en-US" sz="3000" b="0" i="0" u="none" strike="noStrike" cap="none" dirty="0">
                <a:solidFill>
                  <a:srgbClr val="FFFF00"/>
                </a:solidFill>
                <a:latin typeface="Rokkitt"/>
                <a:ea typeface="Rokkitt"/>
                <a:cs typeface="Rokkitt"/>
                <a:sym typeface="Rokkitt"/>
              </a:rPr>
              <a:t> </a:t>
            </a:r>
            <a:r>
              <a:rPr lang="en-US" sz="3000" dirty="0">
                <a:solidFill>
                  <a:srgbClr val="FFFF00"/>
                </a:solidFill>
                <a:latin typeface="Rokkitt"/>
                <a:ea typeface="Rokkitt"/>
                <a:cs typeface="Rokkitt"/>
                <a:sym typeface="Rokkitt"/>
              </a:rPr>
              <a:t>V</a:t>
            </a:r>
            <a:r>
              <a:rPr lang="en-US" sz="3000" b="0" i="0" u="none" strike="noStrike" cap="none" dirty="0">
                <a:solidFill>
                  <a:srgbClr val="FFFF00"/>
                </a:solidFill>
                <a:latin typeface="Rokkitt"/>
                <a:ea typeface="Rokkitt"/>
                <a:cs typeface="Rokkitt"/>
                <a:sym typeface="Rokkitt"/>
              </a:rPr>
              <a:t>olleyball </a:t>
            </a:r>
            <a:r>
              <a:rPr lang="en-US" sz="3000" b="0" i="0" u="none" strike="noStrike" cap="none" dirty="0" smtClean="0">
                <a:solidFill>
                  <a:srgbClr val="FFFF00"/>
                </a:solidFill>
                <a:latin typeface="Rokkitt"/>
                <a:ea typeface="Rokkitt"/>
                <a:cs typeface="Rokkitt"/>
                <a:sym typeface="Rokkitt"/>
              </a:rPr>
              <a:t>is to </a:t>
            </a:r>
            <a:r>
              <a:rPr lang="en-US" sz="3000" b="0" i="0" u="none" strike="noStrike" cap="none" dirty="0">
                <a:solidFill>
                  <a:srgbClr val="FFFF00"/>
                </a:solidFill>
                <a:latin typeface="Rokkitt"/>
                <a:ea typeface="Rokkitt"/>
                <a:cs typeface="Rokkitt"/>
                <a:sym typeface="Rokkitt"/>
              </a:rPr>
              <a:t>be used for all OHSBVA </a:t>
            </a:r>
            <a:r>
              <a:rPr lang="en-US" sz="3000" b="0" i="0" u="sng" strike="noStrike" cap="none" dirty="0">
                <a:solidFill>
                  <a:srgbClr val="FFFF00"/>
                </a:solidFill>
                <a:latin typeface="Rokkitt"/>
                <a:ea typeface="Rokkitt"/>
                <a:cs typeface="Rokkitt"/>
                <a:sym typeface="Rokkitt"/>
              </a:rPr>
              <a:t>tournament</a:t>
            </a:r>
            <a:r>
              <a:rPr lang="en-US" sz="3000" b="0" i="0" u="none" strike="noStrike" cap="none" dirty="0">
                <a:solidFill>
                  <a:srgbClr val="FFFF00"/>
                </a:solidFill>
                <a:latin typeface="Rokkitt"/>
                <a:ea typeface="Rokkitt"/>
                <a:cs typeface="Rokkitt"/>
                <a:sym typeface="Rokkitt"/>
              </a:rPr>
              <a:t> </a:t>
            </a:r>
            <a:r>
              <a:rPr lang="en-US" sz="3000" b="0" i="0" u="none" strike="noStrike" cap="none" dirty="0" smtClean="0">
                <a:solidFill>
                  <a:srgbClr val="FFFF00"/>
                </a:solidFill>
                <a:latin typeface="Rokkitt"/>
                <a:ea typeface="Rokkitt"/>
                <a:cs typeface="Rokkitt"/>
                <a:sym typeface="Rokkitt"/>
              </a:rPr>
              <a:t>matches</a:t>
            </a:r>
          </a:p>
          <a:p>
            <a:pPr marR="0" lvl="0" algn="l" rtl="0">
              <a:lnSpc>
                <a:spcPct val="100000"/>
              </a:lnSpc>
              <a:spcBef>
                <a:spcPts val="0"/>
              </a:spcBef>
              <a:spcAft>
                <a:spcPts val="0"/>
              </a:spcAft>
              <a:buClr>
                <a:schemeClr val="accent1"/>
              </a:buClr>
              <a:buSzPct val="100000"/>
            </a:pPr>
            <a:endParaRPr lang="en-US" sz="3000" b="0" i="0" u="none" strike="noStrike" cap="none" dirty="0">
              <a:solidFill>
                <a:srgbClr val="FFFF00"/>
              </a:solidFill>
              <a:latin typeface="Rokkitt"/>
              <a:ea typeface="Rokkitt"/>
              <a:cs typeface="Rokkitt"/>
              <a:sym typeface="Rokkitt"/>
            </a:endParaRPr>
          </a:p>
          <a:p>
            <a:pPr marL="292100" marR="0" lvl="0" indent="-340360" algn="l" rtl="0">
              <a:lnSpc>
                <a:spcPct val="100000"/>
              </a:lnSpc>
              <a:spcBef>
                <a:spcPts val="0"/>
              </a:spcBef>
              <a:spcAft>
                <a:spcPts val="0"/>
              </a:spcAft>
              <a:buClr>
                <a:schemeClr val="accent1"/>
              </a:buClr>
              <a:buSzPct val="100000"/>
              <a:buFont typeface="Rokkitt"/>
              <a:buChar char="⦿"/>
            </a:pPr>
            <a:r>
              <a:rPr lang="en-US" sz="3000" b="0" i="0" u="none" strike="noStrike" cap="none" dirty="0">
                <a:solidFill>
                  <a:srgbClr val="FFFF00"/>
                </a:solidFill>
                <a:latin typeface="Rokkitt"/>
                <a:ea typeface="Rokkitt"/>
                <a:cs typeface="Rokkitt"/>
                <a:sym typeface="Rokkitt"/>
              </a:rPr>
              <a:t>Players may participate in no more than six (6) sets against a common opponent (same school) on a given play-date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12775" y="7938"/>
            <a:ext cx="8197940" cy="855187"/>
          </a:xfrm>
          <a:prstGeom prst="rect">
            <a:avLst/>
          </a:prstGeom>
          <a:noFill/>
          <a:ln>
            <a:noFill/>
          </a:ln>
        </p:spPr>
        <p:txBody>
          <a:bodyPr lIns="91425" tIns="45700" rIns="91425" bIns="45700" anchor="b" anchorCtr="0">
            <a:noAutofit/>
          </a:bodyPr>
          <a:lstStyle/>
          <a:p>
            <a:pPr marL="54864" marR="0" lvl="0" indent="-4064" algn="ctr" rtl="0">
              <a:spcBef>
                <a:spcPts val="0"/>
              </a:spcBef>
              <a:buClr>
                <a:srgbClr val="E7E9C9"/>
              </a:buClr>
              <a:buSzPct val="25000"/>
              <a:buFont typeface="Rokkitt"/>
              <a:buNone/>
            </a:pPr>
            <a:r>
              <a:rPr lang="en-US" sz="5400" b="0" i="0" u="none" strike="noStrike" cap="none" dirty="0" smtClean="0">
                <a:solidFill>
                  <a:srgbClr val="E7E9C9"/>
                </a:solidFill>
                <a:latin typeface="Rokkitt"/>
                <a:ea typeface="Rokkitt"/>
                <a:cs typeface="Rokkitt"/>
                <a:sym typeface="Rokkitt"/>
              </a:rPr>
              <a:t/>
            </a:r>
            <a:br>
              <a:rPr lang="en-US" sz="5400" b="0" i="0" u="none" strike="noStrike" cap="none" dirty="0" smtClean="0">
                <a:solidFill>
                  <a:srgbClr val="E7E9C9"/>
                </a:solidFill>
                <a:latin typeface="Rokkitt"/>
                <a:ea typeface="Rokkitt"/>
                <a:cs typeface="Rokkitt"/>
                <a:sym typeface="Rokkitt"/>
              </a:rPr>
            </a:br>
            <a:r>
              <a:rPr lang="en-US" sz="5400" b="0" dirty="0">
                <a:solidFill>
                  <a:srgbClr val="E7E9C9"/>
                </a:solidFill>
                <a:latin typeface="Rokkitt"/>
                <a:ea typeface="Rokkitt"/>
                <a:cs typeface="Rokkitt"/>
                <a:sym typeface="Rokkitt"/>
              </a:rPr>
              <a:t/>
            </a:r>
            <a:br>
              <a:rPr lang="en-US" sz="5400" b="0" dirty="0">
                <a:solidFill>
                  <a:srgbClr val="E7E9C9"/>
                </a:solidFill>
                <a:latin typeface="Rokkitt"/>
                <a:ea typeface="Rokkitt"/>
                <a:cs typeface="Rokkitt"/>
                <a:sym typeface="Rokkitt"/>
              </a:rPr>
            </a:br>
            <a:r>
              <a:rPr lang="en-US" sz="4400" dirty="0" smtClean="0">
                <a:solidFill>
                  <a:srgbClr val="FFFF00"/>
                </a:solidFill>
                <a:latin typeface="Rokkitt"/>
                <a:ea typeface="Rokkitt"/>
                <a:cs typeface="Rokkitt"/>
                <a:sym typeface="Rokkitt"/>
              </a:rPr>
              <a:t>State Tournament Crew – 2019</a:t>
            </a:r>
            <a:endParaRPr lang="en-US" sz="4400" i="0" u="none" strike="noStrike" cap="none" dirty="0">
              <a:solidFill>
                <a:srgbClr val="FFFF00"/>
              </a:solidFill>
              <a:latin typeface="Rokkitt"/>
              <a:ea typeface="Rokkitt"/>
              <a:cs typeface="Rokkitt"/>
              <a:sym typeface="Rokkitt"/>
            </a:endParaRPr>
          </a:p>
        </p:txBody>
      </p:sp>
      <p:sp>
        <p:nvSpPr>
          <p:cNvPr id="175" name="Shape 175" descr="Displaying OHSBVA Boys Volleyball.jp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6" name="Shape 176" descr="Displaying OHSBVA Boys Volleyball.jp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descr="Displaying OHSBVA Boys Volleyball.jpg"/>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descr="Displaying OHSBVA Boys Volleyball.jpg"/>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65" y="4771094"/>
            <a:ext cx="1598851" cy="1739102"/>
          </a:xfrm>
          <a:prstGeom prst="rect">
            <a:avLst/>
          </a:prstGeom>
        </p:spPr>
      </p:pic>
      <p:sp>
        <p:nvSpPr>
          <p:cNvPr id="2" name="TextBox 1"/>
          <p:cNvSpPr txBox="1"/>
          <p:nvPr/>
        </p:nvSpPr>
        <p:spPr>
          <a:xfrm>
            <a:off x="68367" y="1982624"/>
            <a:ext cx="2354322" cy="2677656"/>
          </a:xfrm>
          <a:prstGeom prst="rect">
            <a:avLst/>
          </a:prstGeom>
          <a:noFill/>
        </p:spPr>
        <p:txBody>
          <a:bodyPr wrap="square" rtlCol="0">
            <a:spAutoFit/>
          </a:bodyPr>
          <a:lstStyle/>
          <a:p>
            <a:r>
              <a:rPr lang="en-US" sz="1200" dirty="0" smtClean="0">
                <a:solidFill>
                  <a:srgbClr val="FFFF00"/>
                </a:solidFill>
                <a:latin typeface="Rokkitt" panose="020B0604020202020204" charset="0"/>
              </a:rPr>
              <a:t>Left to Right: </a:t>
            </a:r>
          </a:p>
          <a:p>
            <a:r>
              <a:rPr lang="en-US" sz="1200" dirty="0" smtClean="0">
                <a:solidFill>
                  <a:srgbClr val="FFFF00"/>
                </a:solidFill>
                <a:latin typeface="Rokkitt" panose="020B0604020202020204" charset="0"/>
              </a:rPr>
              <a:t>Lucas </a:t>
            </a:r>
            <a:r>
              <a:rPr lang="en-US" sz="1200" dirty="0">
                <a:solidFill>
                  <a:srgbClr val="FFFF00"/>
                </a:solidFill>
                <a:latin typeface="Rokkitt" panose="020B0604020202020204" charset="0"/>
              </a:rPr>
              <a:t>Tuggle (Head Referee</a:t>
            </a:r>
            <a:r>
              <a:rPr lang="en-US" sz="1200" dirty="0" smtClean="0">
                <a:solidFill>
                  <a:srgbClr val="FFFF00"/>
                </a:solidFill>
                <a:latin typeface="Rokkitt" panose="020B0604020202020204" charset="0"/>
              </a:rPr>
              <a:t>),</a:t>
            </a:r>
          </a:p>
          <a:p>
            <a:r>
              <a:rPr lang="en-US" sz="1200" dirty="0" smtClean="0">
                <a:solidFill>
                  <a:srgbClr val="FFFF00"/>
                </a:solidFill>
                <a:latin typeface="Rokkitt" panose="020B0604020202020204" charset="0"/>
              </a:rPr>
              <a:t>Dan </a:t>
            </a:r>
            <a:r>
              <a:rPr lang="en-US" sz="1200" dirty="0">
                <a:solidFill>
                  <a:srgbClr val="FFFF00"/>
                </a:solidFill>
                <a:latin typeface="Rokkitt" panose="020B0604020202020204" charset="0"/>
              </a:rPr>
              <a:t>Litteral (Referee</a:t>
            </a:r>
            <a:r>
              <a:rPr lang="en-US" sz="1200" dirty="0" smtClean="0">
                <a:solidFill>
                  <a:srgbClr val="FFFF00"/>
                </a:solidFill>
                <a:latin typeface="Rokkitt" panose="020B0604020202020204" charset="0"/>
              </a:rPr>
              <a:t>),</a:t>
            </a:r>
          </a:p>
          <a:p>
            <a:r>
              <a:rPr lang="en-US" sz="1200" dirty="0" smtClean="0">
                <a:solidFill>
                  <a:srgbClr val="FFFF00"/>
                </a:solidFill>
                <a:latin typeface="Rokkitt" panose="020B0604020202020204" charset="0"/>
              </a:rPr>
              <a:t>Dave </a:t>
            </a:r>
            <a:r>
              <a:rPr lang="en-US" sz="1200" dirty="0">
                <a:solidFill>
                  <a:srgbClr val="FFFF00"/>
                </a:solidFill>
                <a:latin typeface="Rokkitt" panose="020B0604020202020204" charset="0"/>
              </a:rPr>
              <a:t>McCray (Line Judge</a:t>
            </a:r>
            <a:r>
              <a:rPr lang="en-US" sz="1200" dirty="0" smtClean="0">
                <a:solidFill>
                  <a:srgbClr val="FFFF00"/>
                </a:solidFill>
                <a:latin typeface="Rokkitt" panose="020B0604020202020204" charset="0"/>
              </a:rPr>
              <a:t>) </a:t>
            </a:r>
          </a:p>
          <a:p>
            <a:r>
              <a:rPr lang="en-US" sz="1200" dirty="0" smtClean="0">
                <a:solidFill>
                  <a:srgbClr val="FFFF00"/>
                </a:solidFill>
                <a:latin typeface="Rokkitt" panose="020B0604020202020204" charset="0"/>
              </a:rPr>
              <a:t>Mary </a:t>
            </a:r>
            <a:r>
              <a:rPr lang="en-US" sz="1200" dirty="0">
                <a:solidFill>
                  <a:srgbClr val="FFFF00"/>
                </a:solidFill>
                <a:latin typeface="Rokkitt" panose="020B0604020202020204" charset="0"/>
              </a:rPr>
              <a:t>Black (Referee</a:t>
            </a:r>
            <a:r>
              <a:rPr lang="en-US" sz="1200" dirty="0" smtClean="0">
                <a:solidFill>
                  <a:srgbClr val="FFFF00"/>
                </a:solidFill>
                <a:latin typeface="Rokkitt" panose="020B0604020202020204" charset="0"/>
              </a:rPr>
              <a:t>) </a:t>
            </a:r>
            <a:endParaRPr lang="en-US" sz="1200" dirty="0">
              <a:solidFill>
                <a:srgbClr val="FFFF00"/>
              </a:solidFill>
              <a:latin typeface="Rokkitt" panose="020B0604020202020204" charset="0"/>
            </a:endParaRPr>
          </a:p>
          <a:p>
            <a:r>
              <a:rPr lang="en-US" sz="1200" dirty="0">
                <a:solidFill>
                  <a:srgbClr val="FFFF00"/>
                </a:solidFill>
                <a:latin typeface="Rokkitt" panose="020B0604020202020204" charset="0"/>
              </a:rPr>
              <a:t>Gerald Price (Line Judge</a:t>
            </a:r>
            <a:r>
              <a:rPr lang="en-US" sz="1200" dirty="0" smtClean="0">
                <a:solidFill>
                  <a:srgbClr val="FFFF00"/>
                </a:solidFill>
                <a:latin typeface="Rokkitt" panose="020B0604020202020204" charset="0"/>
              </a:rPr>
              <a:t>)</a:t>
            </a:r>
            <a:endParaRPr lang="en-US" sz="1200" dirty="0">
              <a:solidFill>
                <a:srgbClr val="FFFF00"/>
              </a:solidFill>
              <a:latin typeface="Rokkitt" panose="020B0604020202020204" charset="0"/>
            </a:endParaRPr>
          </a:p>
          <a:p>
            <a:r>
              <a:rPr lang="en-US" sz="1200" dirty="0" smtClean="0">
                <a:solidFill>
                  <a:srgbClr val="FFFF00"/>
                </a:solidFill>
                <a:latin typeface="Rokkitt" panose="020B0604020202020204" charset="0"/>
              </a:rPr>
              <a:t>Michael Chandler (Scorer) </a:t>
            </a:r>
          </a:p>
          <a:p>
            <a:r>
              <a:rPr lang="en-US" sz="1200" dirty="0" smtClean="0">
                <a:solidFill>
                  <a:srgbClr val="FFFF00"/>
                </a:solidFill>
                <a:latin typeface="Rokkitt" panose="020B0604020202020204" charset="0"/>
              </a:rPr>
              <a:t>Jeff Kline (Line Judge/Referee) </a:t>
            </a:r>
          </a:p>
          <a:p>
            <a:r>
              <a:rPr lang="en-US" sz="1200" dirty="0" smtClean="0">
                <a:solidFill>
                  <a:srgbClr val="FFFF00"/>
                </a:solidFill>
                <a:latin typeface="Rokkitt" panose="020B0604020202020204" charset="0"/>
              </a:rPr>
              <a:t>Brien Rife (Referee)</a:t>
            </a:r>
          </a:p>
          <a:p>
            <a:r>
              <a:rPr lang="en-US" sz="1200" dirty="0" smtClean="0">
                <a:solidFill>
                  <a:srgbClr val="FFFF00"/>
                </a:solidFill>
                <a:latin typeface="Rokkitt" panose="020B0604020202020204" charset="0"/>
              </a:rPr>
              <a:t>Shane White (Referee) </a:t>
            </a:r>
          </a:p>
          <a:p>
            <a:r>
              <a:rPr lang="en-US" sz="1200" dirty="0" smtClean="0">
                <a:solidFill>
                  <a:srgbClr val="FFFF00"/>
                </a:solidFill>
                <a:latin typeface="Rokkitt" panose="020B0604020202020204" charset="0"/>
              </a:rPr>
              <a:t>Drew Puckrin (Line Judge) </a:t>
            </a:r>
          </a:p>
          <a:p>
            <a:r>
              <a:rPr lang="en-US" sz="1200" dirty="0" smtClean="0">
                <a:solidFill>
                  <a:srgbClr val="FFFF00"/>
                </a:solidFill>
                <a:latin typeface="Rokkitt" panose="020B0604020202020204" charset="0"/>
              </a:rPr>
              <a:t>Steve DiBacco (Timer/Scoreboard Operator)</a:t>
            </a:r>
            <a:endParaRPr lang="en-US" sz="1200" dirty="0">
              <a:solidFill>
                <a:srgbClr val="FFFF00"/>
              </a:solidFill>
              <a:latin typeface="Rokkitt" panose="020B0604020202020204" charset="0"/>
            </a:endParaRPr>
          </a:p>
          <a:p>
            <a:endParaRPr lang="en-US" sz="1200" dirty="0" smtClean="0">
              <a:solidFill>
                <a:srgbClr val="FFFF00"/>
              </a:solidFill>
              <a:latin typeface="Rokkitt" panose="020B060402020202020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688" y="1348032"/>
            <a:ext cx="6721311" cy="55099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289932" y="304800"/>
            <a:ext cx="850838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Administrative </a:t>
            </a:r>
            <a:r>
              <a:rPr lang="en-US" sz="2800" dirty="0">
                <a:solidFill>
                  <a:schemeClr val="dk1"/>
                </a:solidFill>
                <a:latin typeface="Rokkitt"/>
                <a:ea typeface="Rokkitt"/>
                <a:cs typeface="Rokkitt"/>
                <a:sym typeface="Rokkitt"/>
              </a:rPr>
              <a:t>Modifications – </a:t>
            </a:r>
            <a:r>
              <a:rPr lang="en-US" sz="2800" dirty="0" smtClean="0">
                <a:solidFill>
                  <a:schemeClr val="dk1"/>
                </a:solidFill>
                <a:latin typeface="Rokkitt"/>
                <a:ea typeface="Rokkitt"/>
                <a:cs typeface="Rokkitt"/>
                <a:sym typeface="Rokkitt"/>
              </a:rPr>
              <a:t>Continued</a:t>
            </a:r>
            <a:endParaRPr lang="en-US" sz="2800" dirty="0">
              <a:solidFill>
                <a:schemeClr val="dk1"/>
              </a:solidFill>
              <a:latin typeface="Rokkitt"/>
              <a:ea typeface="Rokkitt"/>
              <a:cs typeface="Rokkitt"/>
              <a:sym typeface="Rokkitt"/>
            </a:endParaRPr>
          </a:p>
        </p:txBody>
      </p:sp>
      <p:sp>
        <p:nvSpPr>
          <p:cNvPr id="310" name="Shape 310"/>
          <p:cNvSpPr txBox="1"/>
          <p:nvPr/>
        </p:nvSpPr>
        <p:spPr>
          <a:xfrm>
            <a:off x="457200" y="2064470"/>
            <a:ext cx="8111765" cy="4244589"/>
          </a:xfrm>
          <a:prstGeom prst="rect">
            <a:avLst/>
          </a:prstGeom>
          <a:noFill/>
          <a:ln>
            <a:noFill/>
          </a:ln>
        </p:spPr>
        <p:txBody>
          <a:bodyPr lIns="91425" tIns="45700" rIns="91425" bIns="45700" anchor="t" anchorCtr="0">
            <a:noAutofit/>
          </a:bodyPr>
          <a:lstStyle/>
          <a:p>
            <a:pPr marL="292100" indent="-327660">
              <a:buClr>
                <a:schemeClr val="accent1"/>
              </a:buClr>
              <a:buSzPct val="100000"/>
              <a:buFont typeface="Rokkitt"/>
              <a:buChar char="⦿"/>
            </a:pPr>
            <a:r>
              <a:rPr lang="en-US" sz="2800" dirty="0">
                <a:solidFill>
                  <a:srgbClr val="FFFF00"/>
                </a:solidFill>
                <a:latin typeface="Rokkitt"/>
                <a:ea typeface="Rokkitt"/>
                <a:cs typeface="Rokkitt"/>
                <a:sym typeface="Rokkitt"/>
              </a:rPr>
              <a:t>Players may change shirts without leaving </a:t>
            </a:r>
            <a:r>
              <a:rPr lang="en-US" sz="2800" dirty="0" smtClean="0">
                <a:solidFill>
                  <a:srgbClr val="FFFF00"/>
                </a:solidFill>
                <a:latin typeface="Rokkitt"/>
                <a:ea typeface="Rokkitt"/>
                <a:cs typeface="Rokkitt"/>
                <a:sym typeface="Rokkitt"/>
              </a:rPr>
              <a:t>court area</a:t>
            </a:r>
          </a:p>
          <a:p>
            <a:pPr>
              <a:buClr>
                <a:schemeClr val="accent1"/>
              </a:buClr>
              <a:buSzPct val="100000"/>
            </a:pPr>
            <a:endParaRPr lang="en-US" sz="2800" dirty="0">
              <a:solidFill>
                <a:srgbClr val="FFFF00"/>
              </a:solidFill>
              <a:latin typeface="Rokkitt"/>
              <a:ea typeface="Rokkitt"/>
              <a:cs typeface="Rokkitt"/>
              <a:sym typeface="Rokkitt"/>
            </a:endParaRPr>
          </a:p>
          <a:p>
            <a:pPr marL="292100" indent="-327660">
              <a:buClr>
                <a:schemeClr val="accent1"/>
              </a:buClr>
              <a:buSzPct val="100000"/>
              <a:buFont typeface="Rokkitt"/>
              <a:buChar char="⦿"/>
            </a:pPr>
            <a:r>
              <a:rPr lang="en-US" sz="2800" dirty="0">
                <a:solidFill>
                  <a:srgbClr val="FFFF00"/>
                </a:solidFill>
                <a:latin typeface="Rokkitt"/>
                <a:ea typeface="Rokkitt"/>
                <a:cs typeface="Rokkitt"/>
                <a:sym typeface="Rokkitt"/>
              </a:rPr>
              <a:t>Substitutes do not have to sit on the bench but may not stand in front of </a:t>
            </a:r>
            <a:r>
              <a:rPr lang="en-US" sz="2800" dirty="0" smtClean="0">
                <a:solidFill>
                  <a:srgbClr val="FFFF00"/>
                </a:solidFill>
                <a:latin typeface="Rokkitt"/>
                <a:ea typeface="Rokkitt"/>
                <a:cs typeface="Rokkitt"/>
                <a:sym typeface="Rokkitt"/>
              </a:rPr>
              <a:t>it</a:t>
            </a:r>
          </a:p>
          <a:p>
            <a:pPr>
              <a:buClr>
                <a:schemeClr val="accent1"/>
              </a:buClr>
              <a:buSzPct val="100000"/>
            </a:pPr>
            <a:endParaRPr lang="en-US" sz="2800" dirty="0">
              <a:solidFill>
                <a:srgbClr val="FFFF00"/>
              </a:solidFill>
              <a:latin typeface="Rokkitt"/>
              <a:ea typeface="Rokkitt"/>
              <a:cs typeface="Rokkitt"/>
              <a:sym typeface="Rokkitt"/>
            </a:endParaRPr>
          </a:p>
          <a:p>
            <a:pPr marL="292100" marR="0" lvl="0" indent="-327660" algn="l" rtl="0">
              <a:lnSpc>
                <a:spcPct val="100000"/>
              </a:lnSpc>
              <a:spcBef>
                <a:spcPts val="0"/>
              </a:spcBef>
              <a:spcAft>
                <a:spcPts val="0"/>
              </a:spcAft>
              <a:buClr>
                <a:schemeClr val="accent1"/>
              </a:buClr>
              <a:buSzPct val="100000"/>
              <a:buFont typeface="Rokkitt"/>
              <a:buChar char="⦿"/>
            </a:pPr>
            <a:r>
              <a:rPr lang="en-US" sz="2800" b="0" i="0" u="none" strike="noStrike" cap="none" dirty="0" smtClean="0">
                <a:solidFill>
                  <a:srgbClr val="FFFF00"/>
                </a:solidFill>
                <a:latin typeface="Rokkitt"/>
                <a:ea typeface="Rokkitt"/>
                <a:cs typeface="Rokkitt"/>
                <a:sym typeface="Rokkitt"/>
              </a:rPr>
              <a:t>Substitutes </a:t>
            </a:r>
            <a:r>
              <a:rPr lang="en-US" sz="2800" b="0" i="0" u="none" strike="noStrike" cap="none" dirty="0">
                <a:solidFill>
                  <a:srgbClr val="FFFF00"/>
                </a:solidFill>
                <a:latin typeface="Rokkitt"/>
                <a:ea typeface="Rokkitt"/>
                <a:cs typeface="Rokkitt"/>
                <a:sym typeface="Rokkitt"/>
              </a:rPr>
              <a:t>and </a:t>
            </a:r>
            <a:r>
              <a:rPr lang="en-US" sz="2800" dirty="0" smtClean="0">
                <a:solidFill>
                  <a:srgbClr val="FFFF00"/>
                </a:solidFill>
                <a:latin typeface="Rokkitt"/>
                <a:ea typeface="Rokkitt"/>
                <a:cs typeface="Rokkitt"/>
                <a:sym typeface="Rokkitt"/>
              </a:rPr>
              <a:t>team’s</a:t>
            </a:r>
            <a:r>
              <a:rPr lang="en-US" sz="2800" b="0" i="0" u="none" strike="noStrike" cap="none" dirty="0" smtClean="0">
                <a:solidFill>
                  <a:srgbClr val="FFFF00"/>
                </a:solidFill>
                <a:latin typeface="Rokkitt"/>
                <a:ea typeface="Rokkitt"/>
                <a:cs typeface="Rokkitt"/>
                <a:sym typeface="Rokkitt"/>
              </a:rPr>
              <a:t> </a:t>
            </a:r>
            <a:r>
              <a:rPr lang="en-US" sz="2800" b="0" i="0" u="none" strike="noStrike" cap="none" dirty="0">
                <a:solidFill>
                  <a:srgbClr val="FFFF00"/>
                </a:solidFill>
                <a:latin typeface="Rokkitt"/>
                <a:ea typeface="Rokkitt"/>
                <a:cs typeface="Rokkitt"/>
                <a:sym typeface="Rokkitt"/>
              </a:rPr>
              <a:t>coaching staff may stand outside </a:t>
            </a:r>
            <a:r>
              <a:rPr lang="en-US" sz="2800" b="0" i="0" u="none" strike="noStrike" cap="none" dirty="0" smtClean="0">
                <a:solidFill>
                  <a:srgbClr val="FFFF00"/>
                </a:solidFill>
                <a:latin typeface="Rokkitt"/>
                <a:ea typeface="Rokkitt"/>
                <a:cs typeface="Rokkitt"/>
                <a:sym typeface="Rokkitt"/>
              </a:rPr>
              <a:t>team </a:t>
            </a:r>
            <a:r>
              <a:rPr lang="en-US" sz="2800" b="0" i="0" u="none" strike="noStrike" cap="none" dirty="0">
                <a:solidFill>
                  <a:srgbClr val="FFFF00"/>
                </a:solidFill>
                <a:latin typeface="Rokkitt"/>
                <a:ea typeface="Rokkitt"/>
                <a:cs typeface="Rokkitt"/>
                <a:sym typeface="Rokkitt"/>
              </a:rPr>
              <a:t>benches </a:t>
            </a:r>
            <a:r>
              <a:rPr lang="en-US" sz="2800" b="0" i="0" u="sng" strike="noStrike" cap="none" dirty="0">
                <a:solidFill>
                  <a:srgbClr val="FFFF00"/>
                </a:solidFill>
                <a:latin typeface="Rokkitt"/>
                <a:ea typeface="Rokkitt"/>
                <a:cs typeface="Rokkitt"/>
                <a:sym typeface="Rokkitt"/>
              </a:rPr>
              <a:t>in line </a:t>
            </a:r>
            <a:r>
              <a:rPr lang="en-US" sz="2800" b="0" i="0" u="sng" strike="noStrike" cap="none" dirty="0" smtClean="0">
                <a:solidFill>
                  <a:srgbClr val="FFFF00"/>
                </a:solidFill>
                <a:latin typeface="Rokkitt"/>
                <a:ea typeface="Rokkitt"/>
                <a:cs typeface="Rokkitt"/>
                <a:sym typeface="Rokkitt"/>
              </a:rPr>
              <a:t>with </a:t>
            </a:r>
            <a:r>
              <a:rPr lang="en-US" sz="2800" b="0" i="0" u="sng" strike="noStrike" cap="none" dirty="0">
                <a:solidFill>
                  <a:srgbClr val="FFFF00"/>
                </a:solidFill>
                <a:latin typeface="Rokkitt"/>
                <a:ea typeface="Rokkitt"/>
                <a:cs typeface="Rokkitt"/>
                <a:sym typeface="Rokkitt"/>
              </a:rPr>
              <a:t>benches/chairs </a:t>
            </a:r>
            <a:r>
              <a:rPr lang="en-US" sz="2800" b="0" i="0" u="none" strike="noStrike" cap="none" dirty="0">
                <a:solidFill>
                  <a:srgbClr val="FFFF00"/>
                </a:solidFill>
                <a:latin typeface="Rokkitt"/>
                <a:ea typeface="Rokkitt"/>
                <a:cs typeface="Rokkitt"/>
                <a:sym typeface="Rokkitt"/>
              </a:rPr>
              <a:t>without being disruptive or interfering with </a:t>
            </a:r>
            <a:r>
              <a:rPr lang="en-US" sz="2800" b="0" i="0" u="none" strike="noStrike" cap="none" dirty="0" smtClean="0">
                <a:solidFill>
                  <a:srgbClr val="FFFF00"/>
                </a:solidFill>
                <a:latin typeface="Rokkitt"/>
                <a:ea typeface="Rokkitt"/>
                <a:cs typeface="Rokkitt"/>
                <a:sym typeface="Rokkitt"/>
              </a:rPr>
              <a:t>play</a:t>
            </a:r>
          </a:p>
          <a:p>
            <a:pPr marR="0" lvl="0" algn="l" rtl="0">
              <a:lnSpc>
                <a:spcPct val="100000"/>
              </a:lnSpc>
              <a:spcBef>
                <a:spcPts val="0"/>
              </a:spcBef>
              <a:spcAft>
                <a:spcPts val="0"/>
              </a:spcAft>
              <a:buClr>
                <a:schemeClr val="accent1"/>
              </a:buClr>
              <a:buSzPct val="100000"/>
            </a:pPr>
            <a:endParaRPr lang="en-US" sz="2800" b="0" i="0" u="none" strike="noStrike" cap="none" dirty="0" smtClean="0">
              <a:solidFill>
                <a:srgbClr val="FFFF00"/>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358219" y="304800"/>
            <a:ext cx="8323868"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en-US" sz="2800" b="0" i="0" u="none" strike="noStrike" cap="none" dirty="0" smtClean="0">
                <a:solidFill>
                  <a:schemeClr val="dk1"/>
                </a:solidFill>
                <a:latin typeface="Rokkitt"/>
                <a:ea typeface="Rokkitt"/>
                <a:cs typeface="Rokkitt"/>
                <a:sym typeface="Rokkitt"/>
              </a:rPr>
              <a:t>OHSBVA Administrative </a:t>
            </a:r>
            <a:r>
              <a:rPr lang="en-US" sz="2800" dirty="0">
                <a:solidFill>
                  <a:schemeClr val="dk1"/>
                </a:solidFill>
                <a:latin typeface="Rokkitt"/>
                <a:ea typeface="Rokkitt"/>
                <a:cs typeface="Rokkitt"/>
                <a:sym typeface="Rokkitt"/>
              </a:rPr>
              <a:t>Clarification – </a:t>
            </a:r>
            <a:r>
              <a:rPr lang="en-US" sz="2800" dirty="0" smtClean="0">
                <a:solidFill>
                  <a:schemeClr val="dk1"/>
                </a:solidFill>
                <a:latin typeface="Rokkitt"/>
                <a:ea typeface="Rokkitt"/>
                <a:cs typeface="Rokkitt"/>
                <a:sym typeface="Rokkitt"/>
              </a:rPr>
              <a:t>Continued</a:t>
            </a:r>
            <a:endParaRPr lang="en-US" sz="2800" dirty="0">
              <a:solidFill>
                <a:schemeClr val="dk1"/>
              </a:solidFill>
              <a:latin typeface="Rokkitt"/>
              <a:ea typeface="Rokkitt"/>
              <a:cs typeface="Rokkitt"/>
              <a:sym typeface="Rokkitt"/>
            </a:endParaRPr>
          </a:p>
        </p:txBody>
      </p:sp>
      <p:sp>
        <p:nvSpPr>
          <p:cNvPr id="310" name="Shape 310"/>
          <p:cNvSpPr txBox="1"/>
          <p:nvPr/>
        </p:nvSpPr>
        <p:spPr>
          <a:xfrm>
            <a:off x="358219" y="2281286"/>
            <a:ext cx="8323868" cy="4510725"/>
          </a:xfrm>
          <a:prstGeom prst="rect">
            <a:avLst/>
          </a:prstGeom>
          <a:noFill/>
          <a:ln>
            <a:noFill/>
          </a:ln>
        </p:spPr>
        <p:txBody>
          <a:bodyPr lIns="91425" tIns="45700" rIns="91425" bIns="45700" anchor="t" anchorCtr="0">
            <a:noAutofit/>
          </a:bodyPr>
          <a:lstStyle/>
          <a:p>
            <a:pPr marL="292100" lvl="0" indent="-340360" algn="ctr">
              <a:buClr>
                <a:schemeClr val="accent1"/>
              </a:buClr>
              <a:buSzPct val="100000"/>
              <a:buFont typeface="Noto Sans Symbols"/>
              <a:buChar char="⦿"/>
            </a:pPr>
            <a:r>
              <a:rPr lang="en-US" sz="2800" dirty="0" smtClean="0">
                <a:solidFill>
                  <a:srgbClr val="FFFF00"/>
                </a:solidFill>
                <a:latin typeface="Rokkitt"/>
                <a:ea typeface="Rokkitt"/>
                <a:cs typeface="Rokkitt"/>
                <a:sym typeface="Rokkitt"/>
              </a:rPr>
              <a:t> </a:t>
            </a:r>
            <a:r>
              <a:rPr lang="en-US" sz="3000" dirty="0">
                <a:solidFill>
                  <a:srgbClr val="FFFF00"/>
                </a:solidFill>
                <a:latin typeface="Rokkitt"/>
                <a:ea typeface="Rokkitt"/>
                <a:cs typeface="Rokkitt"/>
                <a:sym typeface="Rokkitt"/>
              </a:rPr>
              <a:t>How many volleyball matches may be played by a school </a:t>
            </a:r>
            <a:r>
              <a:rPr lang="en-US" sz="3000" dirty="0" smtClean="0">
                <a:solidFill>
                  <a:srgbClr val="FFFF00"/>
                </a:solidFill>
                <a:latin typeface="Rokkitt"/>
                <a:ea typeface="Rokkitt"/>
                <a:cs typeface="Rokkitt"/>
                <a:sym typeface="Rokkitt"/>
              </a:rPr>
              <a:t>on </a:t>
            </a:r>
            <a:r>
              <a:rPr lang="en-US" sz="3000" dirty="0">
                <a:solidFill>
                  <a:srgbClr val="FFFF00"/>
                </a:solidFill>
                <a:latin typeface="Rokkitt"/>
                <a:ea typeface="Rokkitt"/>
                <a:cs typeface="Rokkitt"/>
                <a:sym typeface="Rokkitt"/>
              </a:rPr>
              <a:t>a single date of </a:t>
            </a:r>
            <a:r>
              <a:rPr lang="en-US" sz="3000" dirty="0" smtClean="0">
                <a:solidFill>
                  <a:srgbClr val="FFFF00"/>
                </a:solidFill>
                <a:latin typeface="Rokkitt"/>
                <a:ea typeface="Rokkitt"/>
                <a:cs typeface="Rokkitt"/>
                <a:sym typeface="Rokkitt"/>
              </a:rPr>
              <a:t>play?</a:t>
            </a:r>
            <a:endParaRPr lang="en-US" sz="3000" dirty="0">
              <a:solidFill>
                <a:srgbClr val="FFFF00"/>
              </a:solidFill>
              <a:latin typeface="Rokkitt"/>
              <a:ea typeface="Rokkitt"/>
              <a:cs typeface="Rokkitt"/>
              <a:sym typeface="Rokkitt"/>
            </a:endParaRPr>
          </a:p>
          <a:p>
            <a:pPr marL="639762" lvl="1" indent="-262572">
              <a:spcBef>
                <a:spcPts val="400"/>
              </a:spcBef>
              <a:buClr>
                <a:schemeClr val="accent2"/>
              </a:buClr>
              <a:buSzPct val="100000"/>
              <a:buFont typeface="Rokkitt"/>
              <a:buChar char="•"/>
            </a:pPr>
            <a:endParaRPr lang="en-US" sz="2800" dirty="0" smtClean="0">
              <a:solidFill>
                <a:srgbClr val="FFFF00"/>
              </a:solidFill>
              <a:latin typeface="Rokkitt"/>
              <a:ea typeface="Rokkitt"/>
              <a:cs typeface="Rokkitt"/>
              <a:sym typeface="Rokkitt"/>
            </a:endParaRPr>
          </a:p>
          <a:p>
            <a:pPr marL="639762" lvl="1" indent="-262572">
              <a:spcBef>
                <a:spcPts val="400"/>
              </a:spcBef>
              <a:buClr>
                <a:schemeClr val="accent2"/>
              </a:buClr>
              <a:buSzPct val="100000"/>
              <a:buFont typeface="Rokkitt"/>
              <a:buChar char="•"/>
            </a:pPr>
            <a:r>
              <a:rPr lang="en-US" sz="2800" dirty="0" smtClean="0">
                <a:solidFill>
                  <a:srgbClr val="FFFF00"/>
                </a:solidFill>
                <a:latin typeface="Rokkitt"/>
                <a:ea typeface="Rokkitt"/>
                <a:cs typeface="Rokkitt"/>
                <a:sym typeface="Rokkitt"/>
              </a:rPr>
              <a:t>The </a:t>
            </a:r>
            <a:r>
              <a:rPr lang="en-US" sz="2800" dirty="0">
                <a:solidFill>
                  <a:srgbClr val="FFFF00"/>
                </a:solidFill>
                <a:latin typeface="Rokkitt"/>
                <a:ea typeface="Rokkitt"/>
                <a:cs typeface="Rokkitt"/>
                <a:sym typeface="Rokkitt"/>
              </a:rPr>
              <a:t>OHSBVA follows the OHSAA’s rule that limits schools (by level of play) to THREE (3) matches on a single play-date </a:t>
            </a:r>
            <a:endParaRPr lang="en-US" sz="3000" u="sng" dirty="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904410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1213504" y="304800"/>
            <a:ext cx="6614444"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Review of Major 2019 Rule Change</a:t>
            </a:r>
            <a:endParaRPr lang="en-US" sz="2800" b="0" i="0" u="none" strike="noStrike" cap="none" dirty="0">
              <a:solidFill>
                <a:schemeClr val="dk1"/>
              </a:solidFill>
              <a:latin typeface="Rokkitt"/>
              <a:ea typeface="Rokkitt"/>
              <a:cs typeface="Rokkitt"/>
              <a:sym typeface="Rokkitt"/>
            </a:endParaRPr>
          </a:p>
        </p:txBody>
      </p:sp>
      <p:sp>
        <p:nvSpPr>
          <p:cNvPr id="310" name="Shape 310"/>
          <p:cNvSpPr txBox="1"/>
          <p:nvPr/>
        </p:nvSpPr>
        <p:spPr>
          <a:xfrm>
            <a:off x="457200" y="1904214"/>
            <a:ext cx="8229600" cy="4404846"/>
          </a:xfrm>
          <a:prstGeom prst="rect">
            <a:avLst/>
          </a:prstGeom>
          <a:noFill/>
          <a:ln>
            <a:noFill/>
          </a:ln>
        </p:spPr>
        <p:txBody>
          <a:bodyPr lIns="91425" tIns="45700" rIns="91425" bIns="45700" anchor="t" anchorCtr="0">
            <a:noAutofit/>
          </a:bodyPr>
          <a:lstStyle/>
          <a:p>
            <a:pPr marL="292100" indent="-327660">
              <a:buClr>
                <a:schemeClr val="accent1"/>
              </a:buClr>
              <a:buSzPct val="100000"/>
              <a:buFont typeface="Rokkitt"/>
              <a:buChar char="⦿"/>
            </a:pPr>
            <a:r>
              <a:rPr lang="en-US" sz="2800" dirty="0" smtClean="0">
                <a:solidFill>
                  <a:srgbClr val="FFFF00"/>
                </a:solidFill>
                <a:latin typeface="Rokkitt"/>
                <a:ea typeface="Rokkitt"/>
                <a:cs typeface="Rokkitt"/>
                <a:sym typeface="Rokkitt"/>
              </a:rPr>
              <a:t> </a:t>
            </a:r>
            <a:r>
              <a:rPr lang="en-US" sz="2800" dirty="0">
                <a:solidFill>
                  <a:srgbClr val="FFFF00"/>
                </a:solidFill>
                <a:latin typeface="Rokkitt"/>
                <a:ea typeface="Rokkitt"/>
                <a:cs typeface="Rokkitt"/>
                <a:sym typeface="Rokkitt"/>
              </a:rPr>
              <a:t>L</a:t>
            </a:r>
            <a:r>
              <a:rPr lang="en-US" sz="2800" b="0" i="0" u="none" strike="noStrike" cap="none" dirty="0" smtClean="0">
                <a:solidFill>
                  <a:srgbClr val="FFFF00"/>
                </a:solidFill>
                <a:latin typeface="Rokkitt"/>
                <a:ea typeface="Rokkitt"/>
                <a:cs typeface="Rokkitt"/>
                <a:sym typeface="Rokkitt"/>
              </a:rPr>
              <a:t>ibero jersey must meet standard of being “clearly contrasting from all angles”   </a:t>
            </a:r>
          </a:p>
          <a:p>
            <a:pPr marL="292100" marR="0" lvl="0" indent="-327660" algn="l" rtl="0">
              <a:lnSpc>
                <a:spcPct val="100000"/>
              </a:lnSpc>
              <a:spcBef>
                <a:spcPts val="0"/>
              </a:spcBef>
              <a:spcAft>
                <a:spcPts val="0"/>
              </a:spcAft>
              <a:buClr>
                <a:schemeClr val="accent1"/>
              </a:buClr>
              <a:buSzPct val="100000"/>
              <a:buFont typeface="Rokkitt"/>
              <a:buChar char="⦿"/>
            </a:pPr>
            <a:r>
              <a:rPr lang="en-US" sz="2800" dirty="0" smtClean="0">
                <a:solidFill>
                  <a:srgbClr val="FFFF00"/>
                </a:solidFill>
                <a:latin typeface="Rokkitt"/>
                <a:ea typeface="Rokkitt"/>
                <a:cs typeface="Rokkitt"/>
                <a:sym typeface="Rokkitt"/>
              </a:rPr>
              <a:t> When jersey contrast marginal in terms of legality, referees ask coach to produce a compliant jersey</a:t>
            </a:r>
          </a:p>
          <a:p>
            <a:pPr marL="292100" indent="-327660">
              <a:buClr>
                <a:schemeClr val="accent1"/>
              </a:buClr>
              <a:buSzPct val="100000"/>
              <a:buFont typeface="Rokkitt"/>
              <a:buChar char="⦿"/>
            </a:pPr>
            <a:r>
              <a:rPr lang="en-US" sz="2800" dirty="0" smtClean="0">
                <a:solidFill>
                  <a:srgbClr val="FFFF00"/>
                </a:solidFill>
                <a:latin typeface="Rokkitt"/>
                <a:ea typeface="Rokkitt"/>
                <a:cs typeface="Rokkitt"/>
                <a:sym typeface="Rokkitt"/>
              </a:rPr>
              <a:t> If </a:t>
            </a:r>
            <a:r>
              <a:rPr lang="en-US" sz="2800" dirty="0">
                <a:solidFill>
                  <a:srgbClr val="FFFF00"/>
                </a:solidFill>
                <a:latin typeface="Rokkitt"/>
                <a:ea typeface="Rokkitt"/>
                <a:cs typeface="Rokkitt"/>
                <a:sym typeface="Rokkitt"/>
              </a:rPr>
              <a:t>coach does not have a more clearly contrasting jersey but the referees can live with </a:t>
            </a:r>
            <a:r>
              <a:rPr lang="en-US" sz="2800" dirty="0" smtClean="0">
                <a:solidFill>
                  <a:srgbClr val="FFFF00"/>
                </a:solidFill>
                <a:latin typeface="Rokkitt"/>
                <a:ea typeface="Rokkitt"/>
                <a:cs typeface="Rokkitt"/>
                <a:sym typeface="Rokkitt"/>
              </a:rPr>
              <a:t>libero jersey for this match, they should “play </a:t>
            </a:r>
            <a:r>
              <a:rPr lang="en-US" sz="2800" dirty="0">
                <a:solidFill>
                  <a:srgbClr val="FFFF00"/>
                </a:solidFill>
                <a:latin typeface="Rokkitt"/>
                <a:ea typeface="Rokkitt"/>
                <a:cs typeface="Rokkitt"/>
                <a:sym typeface="Rokkitt"/>
              </a:rPr>
              <a:t>and </a:t>
            </a:r>
            <a:r>
              <a:rPr lang="en-US" sz="2800" dirty="0" smtClean="0">
                <a:solidFill>
                  <a:srgbClr val="FFFF00"/>
                </a:solidFill>
                <a:latin typeface="Rokkitt"/>
                <a:ea typeface="Rokkitt"/>
                <a:cs typeface="Rokkitt"/>
                <a:sym typeface="Rokkitt"/>
              </a:rPr>
              <a:t>report”</a:t>
            </a:r>
            <a:endParaRPr lang="en-US" sz="2800" dirty="0">
              <a:solidFill>
                <a:srgbClr val="FFFF00"/>
              </a:solidFill>
              <a:latin typeface="Rokkitt"/>
              <a:ea typeface="Rokkitt"/>
              <a:cs typeface="Rokkitt"/>
              <a:sym typeface="Rokkitt"/>
            </a:endParaRPr>
          </a:p>
          <a:p>
            <a:pPr marL="292100" lvl="0" indent="-327660">
              <a:buClr>
                <a:schemeClr val="accent1"/>
              </a:buClr>
              <a:buSzPct val="100000"/>
              <a:buFont typeface="Rokkitt"/>
              <a:buChar char="⦿"/>
            </a:pPr>
            <a:r>
              <a:rPr lang="en-US" sz="2800" dirty="0" smtClean="0">
                <a:solidFill>
                  <a:srgbClr val="FFFF00"/>
                </a:solidFill>
                <a:latin typeface="Rokkitt"/>
                <a:ea typeface="Rokkitt"/>
                <a:cs typeface="Rokkitt"/>
                <a:sym typeface="Rokkitt"/>
              </a:rPr>
              <a:t> </a:t>
            </a:r>
            <a:r>
              <a:rPr lang="en-US" sz="2800" dirty="0">
                <a:solidFill>
                  <a:srgbClr val="FFFF00"/>
                </a:solidFill>
                <a:latin typeface="Rokkitt"/>
                <a:ea typeface="Rokkitt"/>
                <a:cs typeface="Rokkitt"/>
                <a:sym typeface="Rokkitt"/>
              </a:rPr>
              <a:t>If coach does not have not another </a:t>
            </a:r>
            <a:r>
              <a:rPr lang="en-US" sz="2800" dirty="0" smtClean="0">
                <a:solidFill>
                  <a:srgbClr val="FFFF00"/>
                </a:solidFill>
                <a:latin typeface="Rokkitt"/>
                <a:ea typeface="Rokkitt"/>
                <a:cs typeface="Rokkitt"/>
                <a:sym typeface="Rokkitt"/>
              </a:rPr>
              <a:t>libero jersey  </a:t>
            </a:r>
            <a:r>
              <a:rPr lang="en-US" sz="2800" dirty="0">
                <a:solidFill>
                  <a:srgbClr val="FFFF00"/>
                </a:solidFill>
                <a:latin typeface="Rokkitt"/>
                <a:ea typeface="Rokkitt"/>
                <a:cs typeface="Rokkitt"/>
                <a:sym typeface="Rokkitt"/>
              </a:rPr>
              <a:t>and jerseys are clearly not contrasting, team </a:t>
            </a:r>
            <a:r>
              <a:rPr lang="en-US" sz="2800" dirty="0" smtClean="0">
                <a:solidFill>
                  <a:srgbClr val="FFFF00"/>
                </a:solidFill>
                <a:latin typeface="Rokkitt"/>
                <a:ea typeface="Rokkitt"/>
                <a:cs typeface="Rokkitt"/>
                <a:sym typeface="Rokkitt"/>
              </a:rPr>
              <a:t>plays </a:t>
            </a:r>
            <a:r>
              <a:rPr lang="en-US" sz="2800" dirty="0">
                <a:solidFill>
                  <a:srgbClr val="FFFF00"/>
                </a:solidFill>
                <a:latin typeface="Rokkitt"/>
                <a:ea typeface="Rokkitt"/>
                <a:cs typeface="Rokkitt"/>
                <a:sym typeface="Rokkitt"/>
              </a:rPr>
              <a:t>with no libero</a:t>
            </a:r>
          </a:p>
          <a:p>
            <a:pPr marL="292100" marR="0" lvl="0" indent="-327660" algn="l" rtl="0">
              <a:lnSpc>
                <a:spcPct val="100000"/>
              </a:lnSpc>
              <a:spcBef>
                <a:spcPts val="0"/>
              </a:spcBef>
              <a:spcAft>
                <a:spcPts val="0"/>
              </a:spcAft>
              <a:buClr>
                <a:schemeClr val="accent1"/>
              </a:buClr>
              <a:buSzPct val="100000"/>
              <a:buFont typeface="Rokkitt"/>
              <a:buChar char="⦿"/>
            </a:pPr>
            <a:endParaRPr lang="en-US" sz="2800" dirty="0">
              <a:solidFill>
                <a:srgbClr val="FFFF00"/>
              </a:solidFill>
              <a:latin typeface="Rokkitt"/>
              <a:ea typeface="Rokkitt"/>
              <a:cs typeface="Rokkitt"/>
              <a:sym typeface="Rokkitt"/>
            </a:endParaRPr>
          </a:p>
          <a:p>
            <a:pPr marR="0" lvl="0" algn="l" rtl="0">
              <a:lnSpc>
                <a:spcPct val="100000"/>
              </a:lnSpc>
              <a:spcBef>
                <a:spcPts val="0"/>
              </a:spcBef>
              <a:spcAft>
                <a:spcPts val="0"/>
              </a:spcAft>
              <a:buClr>
                <a:schemeClr val="accent1"/>
              </a:buClr>
              <a:buSzPct val="100000"/>
            </a:pPr>
            <a:endParaRPr lang="en-US" sz="2800" dirty="0" smtClean="0">
              <a:solidFill>
                <a:srgbClr val="FFFF00"/>
              </a:solidFill>
              <a:latin typeface="Rokkitt"/>
              <a:ea typeface="Rokkitt"/>
              <a:cs typeface="Rokkitt"/>
              <a:sym typeface="Rokkitt"/>
            </a:endParaRPr>
          </a:p>
          <a:p>
            <a:pPr marR="0" lvl="0" algn="l" rtl="0">
              <a:lnSpc>
                <a:spcPct val="100000"/>
              </a:lnSpc>
              <a:spcBef>
                <a:spcPts val="0"/>
              </a:spcBef>
              <a:spcAft>
                <a:spcPts val="0"/>
              </a:spcAft>
              <a:buClr>
                <a:schemeClr val="accent1"/>
              </a:buClr>
              <a:buSzPct val="100000"/>
            </a:pPr>
            <a:endParaRPr lang="en-US" sz="2800" dirty="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1286074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1027522" y="304800"/>
            <a:ext cx="710781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Rules and Mechanics Changes for 2020</a:t>
            </a:r>
            <a:endParaRPr lang="en-US" sz="2800" b="0" i="0" u="none" strike="noStrike" cap="none" dirty="0">
              <a:solidFill>
                <a:schemeClr val="dk1"/>
              </a:solidFill>
              <a:latin typeface="Rokkitt"/>
              <a:ea typeface="Rokkitt"/>
              <a:cs typeface="Rokkitt"/>
              <a:sym typeface="Rokkitt"/>
            </a:endParaRPr>
          </a:p>
        </p:txBody>
      </p:sp>
      <p:sp>
        <p:nvSpPr>
          <p:cNvPr id="310" name="Shape 310"/>
          <p:cNvSpPr txBox="1"/>
          <p:nvPr/>
        </p:nvSpPr>
        <p:spPr>
          <a:xfrm>
            <a:off x="358219" y="1377244"/>
            <a:ext cx="8323868" cy="5329925"/>
          </a:xfrm>
          <a:prstGeom prst="rect">
            <a:avLst/>
          </a:prstGeom>
          <a:noFill/>
          <a:ln>
            <a:noFill/>
          </a:ln>
        </p:spPr>
        <p:txBody>
          <a:bodyPr lIns="91425" tIns="45700" rIns="91425" bIns="45700" anchor="t" anchorCtr="0">
            <a:noAutofit/>
          </a:bodyPr>
          <a:lstStyle/>
          <a:p>
            <a:pPr marL="292100" lvl="0" indent="-340360">
              <a:buClr>
                <a:schemeClr val="accent1"/>
              </a:buClr>
              <a:buSzPct val="100000"/>
              <a:buFont typeface="Noto Sans Symbols"/>
              <a:buChar char="⦿"/>
            </a:pPr>
            <a:endParaRPr lang="en-US" sz="2800" dirty="0" smtClean="0">
              <a:solidFill>
                <a:srgbClr val="FFFF00"/>
              </a:solidFill>
              <a:latin typeface="Rokkitt"/>
              <a:ea typeface="Rokkitt"/>
              <a:cs typeface="Rokkitt"/>
              <a:sym typeface="Rokkitt"/>
            </a:endParaRPr>
          </a:p>
          <a:p>
            <a:pPr marL="292100" lvl="0" indent="-340360">
              <a:buClr>
                <a:schemeClr val="accent1"/>
              </a:buClr>
              <a:buSzPct val="100000"/>
              <a:buFont typeface="Noto Sans Symbols"/>
              <a:buChar char="⦿"/>
            </a:pPr>
            <a:endParaRPr lang="en-US" sz="2800" dirty="0">
              <a:solidFill>
                <a:srgbClr val="FFFF00"/>
              </a:solidFill>
              <a:latin typeface="Rokkitt"/>
              <a:ea typeface="Rokkitt"/>
              <a:cs typeface="Rokkitt"/>
              <a:sym typeface="Rokkitt"/>
            </a:endParaRPr>
          </a:p>
          <a:p>
            <a:pPr marL="292100" lvl="0" indent="-340360">
              <a:buClr>
                <a:schemeClr val="accent1"/>
              </a:buClr>
              <a:buSzPct val="100000"/>
              <a:buFont typeface="Noto Sans Symbols"/>
              <a:buChar char="⦿"/>
            </a:pPr>
            <a:r>
              <a:rPr lang="en-US" sz="2800" dirty="0" smtClean="0">
                <a:solidFill>
                  <a:srgbClr val="FFFF00"/>
                </a:solidFill>
                <a:latin typeface="Rokkitt"/>
                <a:ea typeface="Rokkitt"/>
                <a:cs typeface="Rokkitt"/>
                <a:sym typeface="Rokkitt"/>
              </a:rPr>
              <a:t> The OHSBVA typically adopts NFHS rule and mechanics changes after a careful review of information published initially in early February</a:t>
            </a:r>
          </a:p>
          <a:p>
            <a:pPr lvl="0">
              <a:buClr>
                <a:schemeClr val="accent1"/>
              </a:buClr>
              <a:buSzPct val="100000"/>
            </a:pPr>
            <a:endParaRPr lang="en-US" sz="2800" dirty="0" smtClean="0">
              <a:solidFill>
                <a:srgbClr val="FFFF00"/>
              </a:solidFill>
              <a:latin typeface="Rokkitt"/>
              <a:ea typeface="Rokkitt"/>
              <a:cs typeface="Rokkitt"/>
              <a:sym typeface="Rokkitt"/>
            </a:endParaRPr>
          </a:p>
          <a:p>
            <a:pPr lvl="0">
              <a:buClr>
                <a:schemeClr val="accent1"/>
              </a:buClr>
              <a:buSzPct val="100000"/>
            </a:pPr>
            <a:endParaRPr lang="en-US" sz="2800" dirty="0" smtClean="0">
              <a:solidFill>
                <a:srgbClr val="FFFF00"/>
              </a:solidFill>
              <a:latin typeface="Rokkitt"/>
              <a:ea typeface="Rokkitt"/>
              <a:cs typeface="Rokkitt"/>
              <a:sym typeface="Rokkitt"/>
            </a:endParaRPr>
          </a:p>
          <a:p>
            <a:pPr marL="292100" lvl="0" indent="-340360">
              <a:buClr>
                <a:schemeClr val="accent1"/>
              </a:buClr>
              <a:buSzPct val="100000"/>
              <a:buFont typeface="Noto Sans Symbols"/>
              <a:buChar char="⦿"/>
            </a:pPr>
            <a:r>
              <a:rPr lang="en-US" sz="2800" dirty="0" smtClean="0">
                <a:solidFill>
                  <a:srgbClr val="FFFF00"/>
                </a:solidFill>
                <a:latin typeface="Rokkitt"/>
                <a:ea typeface="Rokkitt"/>
                <a:cs typeface="Rokkitt"/>
                <a:sym typeface="Rokkitt"/>
              </a:rPr>
              <a:t> This review allows the OHSBVA to implement some changes that are viewed as beneficial to the boys’ game while waiting for additional clarification of other changes from the NFHS</a:t>
            </a:r>
          </a:p>
          <a:p>
            <a:pPr lvl="0">
              <a:buClr>
                <a:schemeClr val="accent1"/>
              </a:buClr>
              <a:buSzPct val="100000"/>
            </a:pPr>
            <a:endParaRPr lang="en-US" sz="2800" dirty="0" smtClean="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3888924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r>
              <a:rPr lang="en-US" sz="4800" b="0" i="0" u="sng" strike="noStrike" cap="none" dirty="0" smtClean="0">
                <a:solidFill>
                  <a:srgbClr val="FFFF00"/>
                </a:solidFill>
                <a:latin typeface="Rokkitt" panose="020B0604020202020204" charset="0"/>
                <a:sym typeface="Garamond"/>
              </a:rPr>
              <a:t>Clearly Contrasting Libero Jersey </a:t>
            </a:r>
            <a:r>
              <a:rPr lang="en-US" sz="4800" b="0" i="0" u="none" strike="noStrike" cap="none" dirty="0" smtClean="0">
                <a:solidFill>
                  <a:srgbClr val="FFFF00"/>
                </a:solidFill>
                <a:latin typeface="Rokkitt" panose="020B0604020202020204" charset="0"/>
                <a:sym typeface="Garamond"/>
              </a:rPr>
              <a:t>Predominant Colors</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614519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r>
              <a:rPr lang="en-US" sz="4800" b="0" i="0" u="sng" strike="noStrike" cap="none" dirty="0" smtClean="0">
                <a:solidFill>
                  <a:srgbClr val="FFFF00"/>
                </a:solidFill>
                <a:latin typeface="Rokkitt" panose="020B0604020202020204" charset="0"/>
                <a:sym typeface="Garamond"/>
              </a:rPr>
              <a:t>Clearly Contrasting Libero Jersey </a:t>
            </a:r>
            <a:r>
              <a:rPr lang="en-US" sz="4800" b="0" i="1" u="none" strike="noStrike" cap="none" dirty="0" smtClean="0">
                <a:solidFill>
                  <a:srgbClr val="FFFF00"/>
                </a:solidFill>
                <a:latin typeface="Rokkitt" panose="020B0604020202020204" charset="0"/>
                <a:sym typeface="Garamond"/>
              </a:rPr>
              <a:t>Single</a:t>
            </a:r>
            <a:r>
              <a:rPr lang="en-US" sz="4800" b="0" i="0" u="none" strike="noStrike" cap="none" dirty="0" smtClean="0">
                <a:solidFill>
                  <a:srgbClr val="FFFF00"/>
                </a:solidFill>
                <a:latin typeface="Rokkitt" panose="020B0604020202020204" charset="0"/>
                <a:sym typeface="Garamond"/>
              </a:rPr>
              <a:t> Predominant Color</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64996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r>
              <a:rPr lang="en-US" sz="4800" b="0" i="0" u="sng" strike="noStrike" cap="none" dirty="0" smtClean="0">
                <a:solidFill>
                  <a:srgbClr val="FFFF00"/>
                </a:solidFill>
                <a:latin typeface="Rokkitt" panose="020B0604020202020204" charset="0"/>
                <a:sym typeface="Garamond"/>
              </a:rPr>
              <a:t>Clearly Contrasting Libero Jersey </a:t>
            </a:r>
            <a:r>
              <a:rPr lang="en-US" sz="4800" i="1" dirty="0" smtClean="0">
                <a:solidFill>
                  <a:srgbClr val="FFFF00"/>
                </a:solidFill>
                <a:latin typeface="Rokkitt" panose="020B0604020202020204" charset="0"/>
              </a:rPr>
              <a:t>Multiple</a:t>
            </a:r>
            <a:r>
              <a:rPr lang="en-US" sz="4800" b="0" i="0" u="none" strike="noStrike" cap="none" dirty="0" smtClean="0">
                <a:solidFill>
                  <a:srgbClr val="FFFF00"/>
                </a:solidFill>
                <a:latin typeface="Rokkitt" panose="020B0604020202020204" charset="0"/>
                <a:sym typeface="Garamond"/>
              </a:rPr>
              <a:t> Predominant Colors</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379960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Side-Folding Retractable </a:t>
            </a:r>
          </a:p>
          <a:p>
            <a:pPr marL="0" marR="0" lvl="0" indent="0" algn="ctr" rtl="0">
              <a:lnSpc>
                <a:spcPct val="100000"/>
              </a:lnSpc>
              <a:spcBef>
                <a:spcPts val="0"/>
              </a:spcBef>
              <a:spcAft>
                <a:spcPts val="0"/>
              </a:spcAft>
              <a:buClr>
                <a:schemeClr val="accent1"/>
              </a:buClr>
              <a:buSzPct val="25000"/>
              <a:buFont typeface="Garamond"/>
              <a:buNone/>
            </a:pPr>
            <a:r>
              <a:rPr lang="en-US" sz="4800" b="0" i="0" u="sng" strike="noStrike" cap="none" dirty="0" smtClean="0">
                <a:solidFill>
                  <a:srgbClr val="FFFF00"/>
                </a:solidFill>
                <a:latin typeface="Rokkitt" panose="020B0604020202020204" charset="0"/>
                <a:sym typeface="Garamond"/>
              </a:rPr>
              <a:t>Backboard over Playable Area</a:t>
            </a:r>
            <a:endParaRPr lang="en-US" sz="4400" b="0" i="0" u="none" strike="noStrike" cap="none" dirty="0" smtClean="0">
              <a:solidFill>
                <a:srgbClr val="FFFF00"/>
              </a:solidFill>
              <a:latin typeface="Rokkitt" panose="020B0604020202020204" charset="0"/>
              <a:sym typeface="Garamond"/>
            </a:endParaRP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855887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Roster Procedural Changes </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964532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New Informal Signals for</a:t>
            </a:r>
          </a:p>
          <a:p>
            <a:pPr lvl="0">
              <a:spcBef>
                <a:spcPts val="0"/>
              </a:spcBef>
              <a:buSzPct val="25000"/>
            </a:pPr>
            <a:r>
              <a:rPr lang="en-US" sz="4800" u="sng" dirty="0" smtClean="0">
                <a:solidFill>
                  <a:srgbClr val="FFFF00"/>
                </a:solidFill>
                <a:latin typeface="Rokkitt" panose="020B0604020202020204" charset="0"/>
              </a:rPr>
              <a:t>Legal Back-Row Attacks </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58111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914400" y="2686756"/>
            <a:ext cx="7772400" cy="3738593"/>
          </a:xfrm>
          <a:prstGeom prst="rect">
            <a:avLst/>
          </a:prstGeom>
          <a:noFill/>
          <a:ln>
            <a:noFill/>
          </a:ln>
        </p:spPr>
        <p:txBody>
          <a:bodyPr lIns="91425" tIns="45700" rIns="91425" bIns="45700" anchor="t" anchorCtr="0">
            <a:noAutofit/>
          </a:bodyPr>
          <a:lstStyle/>
          <a:p>
            <a:pPr marL="292100" lvl="0" indent="-292100" algn="l">
              <a:spcBef>
                <a:spcPts val="0"/>
              </a:spcBef>
              <a:buSzPct val="70000"/>
              <a:buFont typeface="Noto Sans Symbols"/>
              <a:buChar char="⦿"/>
            </a:pPr>
            <a:r>
              <a:rPr lang="en-US" sz="5400" u="sng" dirty="0">
                <a:solidFill>
                  <a:srgbClr val="FFFF00"/>
                </a:solidFill>
                <a:latin typeface="Rokkitt"/>
                <a:ea typeface="Rokkitt"/>
                <a:cs typeface="Rokkitt"/>
                <a:sym typeface="Rokkitt"/>
              </a:rPr>
              <a:t>Executive Director:</a:t>
            </a:r>
          </a:p>
          <a:p>
            <a:pPr marL="639762" lvl="1" indent="-233362" algn="l">
              <a:spcBef>
                <a:spcPts val="400"/>
              </a:spcBef>
              <a:buClr>
                <a:schemeClr val="accent2"/>
              </a:buClr>
              <a:buSzPct val="90000"/>
              <a:buFont typeface="Rokkitt"/>
              <a:buChar char="•"/>
            </a:pPr>
            <a:r>
              <a:rPr lang="en-US" sz="5400" dirty="0">
                <a:solidFill>
                  <a:srgbClr val="FFFF00"/>
                </a:solidFill>
                <a:latin typeface="Rokkitt"/>
                <a:ea typeface="Rokkitt"/>
                <a:cs typeface="Rokkitt"/>
                <a:sym typeface="Rokkitt"/>
              </a:rPr>
              <a:t>Gary Hajek</a:t>
            </a:r>
          </a:p>
          <a:p>
            <a:pPr marL="639762" lvl="1" indent="-233362" algn="l">
              <a:spcBef>
                <a:spcPts val="400"/>
              </a:spcBef>
              <a:buClr>
                <a:schemeClr val="accent2"/>
              </a:buClr>
              <a:buSzPct val="90000"/>
              <a:buFont typeface="Rokkitt"/>
              <a:buChar char="•"/>
            </a:pPr>
            <a:r>
              <a:rPr lang="en-US" sz="5400" u="sng" dirty="0" smtClean="0">
                <a:solidFill>
                  <a:srgbClr val="FFFF00"/>
                </a:solidFill>
                <a:latin typeface="Rokkitt"/>
                <a:ea typeface="Rokkitt"/>
                <a:cs typeface="Rokkitt"/>
                <a:sym typeface="Rokkitt"/>
                <a:hlinkClick r:id="rId3"/>
              </a:rPr>
              <a:t>garymhajek@gmail.com</a:t>
            </a:r>
          </a:p>
        </p:txBody>
      </p:sp>
      <p:sp>
        <p:nvSpPr>
          <p:cNvPr id="199" name="Shape 199"/>
          <p:cNvSpPr txBox="1">
            <a:spLocks noGrp="1"/>
          </p:cNvSpPr>
          <p:nvPr>
            <p:ph type="title"/>
          </p:nvPr>
        </p:nvSpPr>
        <p:spPr>
          <a:xfrm>
            <a:off x="2362200" y="228600"/>
            <a:ext cx="411480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Leadership</a:t>
            </a:r>
          </a:p>
        </p:txBody>
      </p:sp>
    </p:spTree>
    <p:extLst>
      <p:ext uri="{BB962C8B-B14F-4D97-AF65-F5344CB8AC3E}">
        <p14:creationId xmlns:p14="http://schemas.microsoft.com/office/powerpoint/2010/main" val="736750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How/When to Signal a</a:t>
            </a:r>
          </a:p>
          <a:p>
            <a:pPr lvl="0">
              <a:spcBef>
                <a:spcPts val="0"/>
              </a:spcBef>
              <a:buSzPct val="25000"/>
            </a:pPr>
            <a:r>
              <a:rPr lang="en-US" sz="4800" u="sng" dirty="0" smtClean="0">
                <a:solidFill>
                  <a:srgbClr val="FFFF00"/>
                </a:solidFill>
                <a:latin typeface="Rokkitt" panose="020B0604020202020204" charset="0"/>
              </a:rPr>
              <a:t>Legal Back-Row Attack </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079651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Ball Handling:</a:t>
            </a:r>
          </a:p>
          <a:p>
            <a:pPr lvl="0">
              <a:spcBef>
                <a:spcPts val="0"/>
              </a:spcBef>
              <a:buSzPct val="25000"/>
            </a:pPr>
            <a:r>
              <a:rPr lang="en-US" sz="4800" u="sng" dirty="0" smtClean="0">
                <a:solidFill>
                  <a:srgbClr val="FFFF00"/>
                </a:solidFill>
                <a:latin typeface="Rokkitt" panose="020B0604020202020204" charset="0"/>
              </a:rPr>
              <a:t>Change of Philosophy</a:t>
            </a:r>
          </a:p>
          <a:p>
            <a:pPr lvl="0">
              <a:spcBef>
                <a:spcPts val="0"/>
              </a:spcBef>
              <a:buSzPct val="25000"/>
            </a:pPr>
            <a:endParaRPr lang="en-US" sz="3200" dirty="0" smtClean="0">
              <a:solidFill>
                <a:srgbClr val="FFFF00"/>
              </a:solidFill>
              <a:latin typeface="Rokkitt" panose="020B0604020202020204" charset="0"/>
            </a:endParaRP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683921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Ball Handling:</a:t>
            </a:r>
          </a:p>
          <a:p>
            <a:pPr lvl="0">
              <a:spcBef>
                <a:spcPts val="0"/>
              </a:spcBef>
              <a:buSzPct val="25000"/>
            </a:pPr>
            <a:r>
              <a:rPr lang="en-US" sz="4800" u="sng" dirty="0" smtClean="0">
                <a:solidFill>
                  <a:srgbClr val="FFFF00"/>
                </a:solidFill>
                <a:latin typeface="Rokkitt" panose="020B0604020202020204" charset="0"/>
              </a:rPr>
              <a:t>Points of Emphasis </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399536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Ball Handling: Summary</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964180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2032000"/>
            <a:ext cx="8835248" cy="4826124"/>
          </a:xfrm>
          <a:prstGeom prst="rect">
            <a:avLst/>
          </a:prstGeom>
          <a:noFill/>
          <a:ln>
            <a:noFill/>
          </a:ln>
        </p:spPr>
        <p:txBody>
          <a:bodyPr lIns="91425" tIns="45700" rIns="91425" bIns="45700" anchor="t" anchorCtr="0">
            <a:noAutofit/>
          </a:bodyPr>
          <a:lstStyle/>
          <a:p>
            <a:pPr lvl="0">
              <a:spcBef>
                <a:spcPts val="0"/>
              </a:spcBef>
              <a:buSzPct val="25000"/>
            </a:pPr>
            <a:endParaRPr lang="en-US" sz="4800" u="sng" dirty="0" smtClean="0">
              <a:solidFill>
                <a:srgbClr val="FFFF00"/>
              </a:solidFill>
              <a:latin typeface="Rokkitt" panose="020B0604020202020204" charset="0"/>
            </a:endParaRPr>
          </a:p>
          <a:p>
            <a:pPr lvl="0">
              <a:spcBef>
                <a:spcPts val="0"/>
              </a:spcBef>
              <a:buSzPct val="25000"/>
            </a:pPr>
            <a:r>
              <a:rPr lang="en-US" sz="4800" u="sng" dirty="0" smtClean="0">
                <a:solidFill>
                  <a:srgbClr val="FFFF00"/>
                </a:solidFill>
                <a:latin typeface="Rokkitt" panose="020B0604020202020204" charset="0"/>
              </a:rPr>
              <a:t>Rules/Mechanics Minor Changes:</a:t>
            </a:r>
          </a:p>
          <a:p>
            <a:pPr marL="685800" indent="-685800">
              <a:spcBef>
                <a:spcPts val="0"/>
              </a:spcBef>
              <a:buSzPct val="25000"/>
              <a:buFont typeface="Wingdings" panose="05000000000000000000" pitchFamily="2" charset="2"/>
              <a:buChar char="v"/>
            </a:pPr>
            <a:r>
              <a:rPr lang="en-US" sz="4000" dirty="0">
                <a:solidFill>
                  <a:srgbClr val="FFFF00"/>
                </a:solidFill>
                <a:latin typeface="Rokkitt" panose="020B0604020202020204" charset="0"/>
              </a:rPr>
              <a:t>Signaling a Substitution</a:t>
            </a:r>
          </a:p>
          <a:p>
            <a:pPr marL="685800" indent="-685800">
              <a:spcBef>
                <a:spcPts val="0"/>
              </a:spcBef>
              <a:buSzPct val="25000"/>
              <a:buFont typeface="Wingdings" panose="05000000000000000000" pitchFamily="2" charset="2"/>
              <a:buChar char="v"/>
            </a:pPr>
            <a:r>
              <a:rPr lang="en-US" sz="4000" dirty="0">
                <a:solidFill>
                  <a:srgbClr val="FFFF00"/>
                </a:solidFill>
                <a:latin typeface="Rokkitt" panose="020B0604020202020204" charset="0"/>
              </a:rPr>
              <a:t>Correcting </a:t>
            </a:r>
            <a:r>
              <a:rPr lang="en-US" sz="4000" dirty="0" smtClean="0">
                <a:solidFill>
                  <a:srgbClr val="FFFF00"/>
                </a:solidFill>
                <a:latin typeface="Rokkitt" panose="020B0604020202020204" charset="0"/>
              </a:rPr>
              <a:t>Submitted </a:t>
            </a:r>
            <a:r>
              <a:rPr lang="en-US" sz="4000" dirty="0">
                <a:solidFill>
                  <a:srgbClr val="FFFF00"/>
                </a:solidFill>
                <a:latin typeface="Rokkitt" panose="020B0604020202020204" charset="0"/>
              </a:rPr>
              <a:t>Lineup</a:t>
            </a:r>
          </a:p>
          <a:p>
            <a:pPr marL="685800" lvl="0" indent="-685800">
              <a:spcBef>
                <a:spcPts val="0"/>
              </a:spcBef>
              <a:buSzPct val="25000"/>
              <a:buFont typeface="Wingdings" panose="05000000000000000000" pitchFamily="2" charset="2"/>
              <a:buChar char="v"/>
            </a:pPr>
            <a:r>
              <a:rPr lang="en-US" sz="4000" dirty="0" smtClean="0">
                <a:solidFill>
                  <a:srgbClr val="FFFF00"/>
                </a:solidFill>
                <a:latin typeface="Rokkitt" panose="020B0604020202020204" charset="0"/>
              </a:rPr>
              <a:t>Protective face mask guidelines</a:t>
            </a:r>
            <a:endParaRPr lang="en-US" sz="4000" dirty="0">
              <a:solidFill>
                <a:srgbClr val="FFFF00"/>
              </a:solidFill>
              <a:latin typeface="Rokkitt" panose="020B0604020202020204" charset="0"/>
            </a:endParaRPr>
          </a:p>
          <a:p>
            <a:pPr lvl="0">
              <a:spcBef>
                <a:spcPts val="0"/>
              </a:spcBef>
              <a:buSzPct val="25000"/>
            </a:pPr>
            <a:endParaRPr lang="en-US" sz="4800" u="sng" dirty="0" smtClean="0">
              <a:solidFill>
                <a:srgbClr val="FFFF00"/>
              </a:solidFill>
              <a:latin typeface="Rokkitt" panose="020B0604020202020204" charset="0"/>
            </a:endParaRP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72087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OHSBVA Warm-up Protocol</a:t>
            </a:r>
          </a:p>
          <a:p>
            <a:pPr lvl="0">
              <a:spcBef>
                <a:spcPts val="0"/>
              </a:spcBef>
              <a:buSzPct val="25000"/>
            </a:pPr>
            <a:r>
              <a:rPr lang="en-US" sz="4800" u="sng" dirty="0" smtClean="0">
                <a:solidFill>
                  <a:srgbClr val="FFFF00"/>
                </a:solidFill>
                <a:latin typeface="Rokkitt" panose="020B0604020202020204" charset="0"/>
              </a:rPr>
              <a:t>Post-Season Matches</a:t>
            </a:r>
          </a:p>
          <a:p>
            <a:pPr lvl="0">
              <a:spcBef>
                <a:spcPts val="0"/>
              </a:spcBef>
              <a:buSzPct val="25000"/>
            </a:pPr>
            <a:endParaRPr lang="en-US" sz="4800" u="sng" dirty="0" smtClean="0">
              <a:solidFill>
                <a:srgbClr val="FFFF00"/>
              </a:solidFill>
              <a:latin typeface="Rokkitt" panose="020B0604020202020204" charset="0"/>
            </a:endParaRP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607159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Line Judge Positioning Change</a:t>
            </a:r>
          </a:p>
          <a:p>
            <a:pPr lvl="0">
              <a:spcBef>
                <a:spcPts val="0"/>
              </a:spcBef>
              <a:buSzPct val="25000"/>
            </a:pPr>
            <a:r>
              <a:rPr lang="en-US" sz="4400" u="sng" dirty="0" smtClean="0">
                <a:solidFill>
                  <a:srgbClr val="FFFF00"/>
                </a:solidFill>
                <a:latin typeface="Rokkitt" panose="020B0604020202020204" charset="0"/>
              </a:rPr>
              <a:t>Server Close to Left Sideline</a:t>
            </a:r>
          </a:p>
          <a:p>
            <a:pPr lvl="0">
              <a:spcBef>
                <a:spcPts val="0"/>
              </a:spcBef>
              <a:buSzPct val="25000"/>
            </a:pPr>
            <a:endParaRPr lang="en-US" sz="4800" u="sng" dirty="0" smtClean="0">
              <a:solidFill>
                <a:srgbClr val="FFFF00"/>
              </a:solidFill>
              <a:latin typeface="Rokkitt" panose="020B0604020202020204" charset="0"/>
            </a:endParaRP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22583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Deciding Set: </a:t>
            </a:r>
          </a:p>
          <a:p>
            <a:pPr lvl="0">
              <a:spcBef>
                <a:spcPts val="0"/>
              </a:spcBef>
              <a:buSzPct val="25000"/>
            </a:pPr>
            <a:r>
              <a:rPr lang="en-US" sz="4800" u="sng" dirty="0" smtClean="0">
                <a:solidFill>
                  <a:srgbClr val="FFFF00"/>
                </a:solidFill>
                <a:latin typeface="Rokkitt" panose="020B0604020202020204" charset="0"/>
              </a:rPr>
              <a:t>Change in R2 Signal to R1</a:t>
            </a:r>
          </a:p>
          <a:p>
            <a:pPr lvl="0">
              <a:spcBef>
                <a:spcPts val="0"/>
              </a:spcBef>
              <a:buSzPct val="25000"/>
            </a:pPr>
            <a:r>
              <a:rPr lang="en-US" sz="4400" u="sng" dirty="0" smtClean="0">
                <a:solidFill>
                  <a:srgbClr val="FFFF00"/>
                </a:solidFill>
                <a:latin typeface="Rokkitt" panose="020B0604020202020204" charset="0"/>
              </a:rPr>
              <a:t>Which Team Will Serve First</a:t>
            </a:r>
          </a:p>
          <a:p>
            <a:pPr lvl="0">
              <a:spcBef>
                <a:spcPts val="0"/>
              </a:spcBef>
              <a:buSzPct val="25000"/>
            </a:pPr>
            <a:endParaRPr lang="en-US" sz="4800" u="sng" dirty="0" smtClean="0">
              <a:solidFill>
                <a:srgbClr val="FFFF00"/>
              </a:solidFill>
              <a:latin typeface="Rokkitt" panose="020B0604020202020204" charset="0"/>
            </a:endParaRP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Rules and Mechanics Changes for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566493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p:nvPr/>
        </p:nvSpPr>
        <p:spPr>
          <a:xfrm>
            <a:off x="1651932" y="314167"/>
            <a:ext cx="57149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Mechanics</a:t>
            </a:r>
          </a:p>
        </p:txBody>
      </p:sp>
      <p:sp>
        <p:nvSpPr>
          <p:cNvPr id="441" name="Shape 441"/>
          <p:cNvSpPr/>
          <p:nvPr/>
        </p:nvSpPr>
        <p:spPr>
          <a:xfrm>
            <a:off x="549243" y="2485811"/>
            <a:ext cx="8229600" cy="2640650"/>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200" b="0" i="0" u="none" strike="noStrike" cap="none" dirty="0" smtClean="0">
                <a:solidFill>
                  <a:srgbClr val="FFFF00"/>
                </a:solidFill>
                <a:latin typeface="Rokkitt"/>
                <a:ea typeface="Rokkitt"/>
                <a:cs typeface="Rokkitt"/>
                <a:sym typeface="Rokkitt"/>
              </a:rPr>
              <a:t>NFHS </a:t>
            </a:r>
            <a:r>
              <a:rPr lang="en-US" sz="3200" b="0" i="0" u="none" strike="noStrike" cap="none" dirty="0">
                <a:solidFill>
                  <a:srgbClr val="FFFF00"/>
                </a:solidFill>
                <a:latin typeface="Rokkitt"/>
                <a:ea typeface="Rokkitt"/>
                <a:cs typeface="Rokkitt"/>
                <a:sym typeface="Rokkitt"/>
              </a:rPr>
              <a:t>mechanics with some </a:t>
            </a:r>
            <a:r>
              <a:rPr lang="en-US" sz="3200" b="0" i="0" u="none" strike="noStrike" cap="none" dirty="0" smtClean="0">
                <a:solidFill>
                  <a:srgbClr val="FFFF00"/>
                </a:solidFill>
                <a:latin typeface="Rokkitt"/>
                <a:ea typeface="Rokkitt"/>
                <a:cs typeface="Rokkitt"/>
                <a:sym typeface="Rokkitt"/>
              </a:rPr>
              <a:t>exceptions</a:t>
            </a:r>
          </a:p>
          <a:p>
            <a:pPr marR="0" lvl="0" algn="l" rtl="0">
              <a:lnSpc>
                <a:spcPct val="100000"/>
              </a:lnSpc>
              <a:spcBef>
                <a:spcPts val="0"/>
              </a:spcBef>
              <a:spcAft>
                <a:spcPts val="0"/>
              </a:spcAft>
              <a:buClr>
                <a:schemeClr val="accent1"/>
              </a:buClr>
              <a:buSzPct val="70000"/>
            </a:pPr>
            <a:r>
              <a:rPr lang="en-US" sz="3200" b="0" i="0" u="none" strike="noStrike" cap="none" dirty="0" smtClean="0">
                <a:solidFill>
                  <a:srgbClr val="FFFF00"/>
                </a:solidFill>
                <a:latin typeface="Rokkitt"/>
                <a:ea typeface="Rokkitt"/>
                <a:cs typeface="Rokkitt"/>
                <a:sym typeface="Rokkitt"/>
              </a:rPr>
              <a:t> </a:t>
            </a:r>
            <a:endParaRPr lang="en-US" sz="3200" b="0" i="0" u="none" strike="noStrike" cap="none" dirty="0">
              <a:solidFill>
                <a:srgbClr val="FFFF00"/>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70000"/>
              <a:buFont typeface="Noto Sans Symbols"/>
              <a:buChar char="⦿"/>
            </a:pPr>
            <a:r>
              <a:rPr lang="en-US" sz="3200" b="0" i="0" u="none" strike="noStrike" cap="none" dirty="0" smtClean="0">
                <a:solidFill>
                  <a:srgbClr val="FFFF00"/>
                </a:solidFill>
                <a:latin typeface="Rokkitt"/>
                <a:ea typeface="Rokkitt"/>
                <a:cs typeface="Rokkitt"/>
                <a:sym typeface="Rokkitt"/>
              </a:rPr>
              <a:t>Goal is to have everyone on same page with best practice mechanics and consistency</a:t>
            </a:r>
            <a:endParaRPr lang="en-US" sz="3200" b="0" i="0" u="none" strike="noStrike" cap="none" dirty="0">
              <a:solidFill>
                <a:srgbClr val="FFFF00"/>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457200" y="1632246"/>
            <a:ext cx="8229600" cy="4854011"/>
          </a:xfrm>
          <a:prstGeom prst="rect">
            <a:avLst/>
          </a:prstGeom>
          <a:noFill/>
          <a:ln>
            <a:noFill/>
          </a:ln>
        </p:spPr>
        <p:txBody>
          <a:bodyPr lIns="91425" tIns="45700" rIns="91425" bIns="45700" anchor="t" anchorCtr="0">
            <a:noAutofit/>
          </a:bodyPr>
          <a:lstStyle/>
          <a:p>
            <a:pPr marL="292100" indent="-292100" algn="l">
              <a:spcBef>
                <a:spcPts val="0"/>
              </a:spcBef>
              <a:buSzPct val="70000"/>
              <a:buFont typeface="Noto Sans Symbols"/>
              <a:buChar char="⦿"/>
            </a:pPr>
            <a:r>
              <a:rPr lang="en-US" sz="2800" dirty="0">
                <a:solidFill>
                  <a:srgbClr val="FFFF00"/>
                </a:solidFill>
                <a:latin typeface="Rokkitt"/>
                <a:ea typeface="Rokkitt"/>
                <a:cs typeface="Rokkitt"/>
                <a:sym typeface="Rokkitt"/>
              </a:rPr>
              <a:t>Must attend a rules interpretation meeting to be able to referee OHSBVA </a:t>
            </a:r>
            <a:r>
              <a:rPr lang="en-US" sz="2800" dirty="0" smtClean="0">
                <a:solidFill>
                  <a:srgbClr val="FFFF00"/>
                </a:solidFill>
                <a:latin typeface="Rokkitt"/>
                <a:ea typeface="Rokkitt"/>
                <a:cs typeface="Rokkitt"/>
                <a:sym typeface="Rokkitt"/>
              </a:rPr>
              <a:t>matches</a:t>
            </a:r>
          </a:p>
          <a:p>
            <a:pPr algn="l">
              <a:spcBef>
                <a:spcPts val="0"/>
              </a:spcBef>
              <a:buSzPct val="70000"/>
            </a:pPr>
            <a:endParaRPr lang="en-US" dirty="0">
              <a:solidFill>
                <a:srgbClr val="FFFF00"/>
              </a:solidFill>
              <a:latin typeface="Rokkitt"/>
              <a:ea typeface="Rokkitt"/>
              <a:cs typeface="Rokkitt"/>
              <a:sym typeface="Rokkitt"/>
            </a:endParaRPr>
          </a:p>
          <a:p>
            <a:pPr marL="292100" lvl="0" indent="-292100" algn="l">
              <a:spcBef>
                <a:spcPts val="0"/>
              </a:spcBef>
              <a:buSzPct val="70000"/>
              <a:buFont typeface="Noto Sans Symbols"/>
              <a:buChar char="⦿"/>
            </a:pPr>
            <a:r>
              <a:rPr lang="en-US" sz="2800" dirty="0">
                <a:solidFill>
                  <a:srgbClr val="FFFF00"/>
                </a:solidFill>
                <a:latin typeface="Rokkitt"/>
                <a:ea typeface="Rokkitt"/>
                <a:cs typeface="Rokkitt"/>
                <a:sym typeface="Rokkitt"/>
              </a:rPr>
              <a:t>$20 registration fee for all referees – complete online on your OHSBVA </a:t>
            </a:r>
            <a:r>
              <a:rPr lang="en-US" sz="2800" dirty="0" smtClean="0">
                <a:solidFill>
                  <a:srgbClr val="FFFF00"/>
                </a:solidFill>
                <a:latin typeface="Rokkitt"/>
                <a:ea typeface="Rokkitt"/>
                <a:cs typeface="Rokkitt"/>
                <a:sym typeface="Rokkitt"/>
              </a:rPr>
              <a:t>account</a:t>
            </a:r>
          </a:p>
          <a:p>
            <a:pPr lvl="0" algn="l">
              <a:spcBef>
                <a:spcPts val="0"/>
              </a:spcBef>
              <a:buSzPct val="70000"/>
            </a:pPr>
            <a:endParaRPr lang="en-US" dirty="0">
              <a:solidFill>
                <a:srgbClr val="FFFF00"/>
              </a:solidFill>
              <a:latin typeface="Rokkitt"/>
              <a:ea typeface="Rokkitt"/>
              <a:cs typeface="Rokkitt"/>
              <a:sym typeface="Rokkitt"/>
            </a:endParaRPr>
          </a:p>
          <a:p>
            <a:pPr marL="292100" lvl="0" indent="-292100" algn="l">
              <a:spcBef>
                <a:spcPts val="0"/>
              </a:spcBef>
              <a:buSzPct val="70000"/>
              <a:buFont typeface="Noto Sans Symbols"/>
              <a:buChar char="⦿"/>
            </a:pPr>
            <a:r>
              <a:rPr lang="en-US" sz="2800" dirty="0">
                <a:solidFill>
                  <a:srgbClr val="FFFF00"/>
                </a:solidFill>
                <a:latin typeface="Rokkitt"/>
                <a:ea typeface="Rokkitt"/>
                <a:cs typeface="Rokkitt"/>
                <a:sym typeface="Rokkitt"/>
              </a:rPr>
              <a:t>If don’t have account, contact </a:t>
            </a:r>
            <a:r>
              <a:rPr lang="en-US" sz="2800" dirty="0" smtClean="0">
                <a:solidFill>
                  <a:srgbClr val="FFFF00"/>
                </a:solidFill>
                <a:latin typeface="Rokkitt"/>
                <a:ea typeface="Rokkitt"/>
                <a:cs typeface="Rokkitt"/>
                <a:sym typeface="Rokkitt"/>
              </a:rPr>
              <a:t>our Webmaster, Chris </a:t>
            </a:r>
            <a:r>
              <a:rPr lang="en-US" sz="2800" dirty="0" err="1" smtClean="0">
                <a:solidFill>
                  <a:srgbClr val="FFFF00"/>
                </a:solidFill>
                <a:latin typeface="Rokkitt"/>
                <a:ea typeface="Rokkitt"/>
                <a:cs typeface="Rokkitt"/>
                <a:sym typeface="Rokkitt"/>
              </a:rPr>
              <a:t>Bielby</a:t>
            </a:r>
            <a:r>
              <a:rPr lang="en-US" sz="2800" dirty="0" smtClean="0">
                <a:solidFill>
                  <a:srgbClr val="FFFF00"/>
                </a:solidFill>
                <a:latin typeface="Rokkitt"/>
                <a:ea typeface="Rokkitt"/>
                <a:cs typeface="Rokkitt"/>
                <a:sym typeface="Rokkitt"/>
              </a:rPr>
              <a:t> at </a:t>
            </a:r>
            <a:r>
              <a:rPr lang="en-US" sz="2800" dirty="0">
                <a:solidFill>
                  <a:srgbClr val="FFFF00"/>
                </a:solidFill>
                <a:latin typeface="Rokkitt"/>
                <a:ea typeface="Rokkitt"/>
                <a:cs typeface="Rokkitt"/>
                <a:sym typeface="Rokkitt"/>
              </a:rPr>
              <a:t>ohsbva@gmail.com </a:t>
            </a:r>
            <a:endParaRPr lang="en-US" sz="2800" dirty="0" smtClean="0">
              <a:solidFill>
                <a:srgbClr val="FFFF00"/>
              </a:solidFill>
              <a:latin typeface="Rokkitt"/>
              <a:ea typeface="Rokkitt"/>
              <a:cs typeface="Rokkitt"/>
              <a:sym typeface="Rokkitt"/>
            </a:endParaRPr>
          </a:p>
          <a:p>
            <a:pPr lvl="0" algn="l">
              <a:spcBef>
                <a:spcPts val="0"/>
              </a:spcBef>
              <a:buSzPct val="70000"/>
            </a:pPr>
            <a:endParaRPr lang="en-US" dirty="0">
              <a:solidFill>
                <a:srgbClr val="FFFF00"/>
              </a:solidFill>
              <a:latin typeface="Rokkitt"/>
              <a:ea typeface="Rokkitt"/>
              <a:cs typeface="Rokkitt"/>
              <a:sym typeface="Rokkitt"/>
            </a:endParaRPr>
          </a:p>
          <a:p>
            <a:pPr marL="292100" lvl="0" indent="-292100" algn="l">
              <a:spcBef>
                <a:spcPts val="0"/>
              </a:spcBef>
              <a:buSzPct val="70000"/>
              <a:buFont typeface="Noto Sans Symbols"/>
              <a:buChar char="⦿"/>
            </a:pPr>
            <a:r>
              <a:rPr lang="en-US" sz="2800" dirty="0">
                <a:solidFill>
                  <a:srgbClr val="FFFF00"/>
                </a:solidFill>
                <a:latin typeface="Rokkitt"/>
                <a:ea typeface="Rokkitt"/>
                <a:cs typeface="Rokkitt"/>
                <a:sym typeface="Rokkitt"/>
              </a:rPr>
              <a:t>Complete official’s registration form or keep website updated with current information </a:t>
            </a:r>
          </a:p>
          <a:p>
            <a:pPr marL="292100" marR="0" lvl="0" indent="-2921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latin typeface="Rokkitt"/>
              <a:ea typeface="Rokkitt"/>
              <a:cs typeface="Rokkitt"/>
              <a:sym typeface="Rokkitt"/>
            </a:endParaRPr>
          </a:p>
        </p:txBody>
      </p:sp>
      <p:sp>
        <p:nvSpPr>
          <p:cNvPr id="255" name="Shape 255"/>
          <p:cNvSpPr txBox="1"/>
          <p:nvPr/>
        </p:nvSpPr>
        <p:spPr>
          <a:xfrm>
            <a:off x="1676400" y="304800"/>
            <a:ext cx="57149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a:solidFill>
                  <a:schemeClr val="dk1"/>
                </a:solidFill>
                <a:latin typeface="Rokkitt"/>
                <a:ea typeface="Rokkitt"/>
                <a:cs typeface="Rokkitt"/>
                <a:sym typeface="Rokkitt"/>
              </a:rPr>
              <a:t>Referee Requirements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457200" y="1616921"/>
            <a:ext cx="8229600" cy="5131808"/>
          </a:xfrm>
          <a:prstGeom prst="rect">
            <a:avLst/>
          </a:prstGeom>
          <a:noFill/>
          <a:ln>
            <a:noFill/>
          </a:ln>
        </p:spPr>
        <p:txBody>
          <a:bodyPr lIns="91425" tIns="45700" rIns="91425" bIns="45700" anchor="t" anchorCtr="0">
            <a:noAutofit/>
          </a:bodyPr>
          <a:lstStyle/>
          <a:p>
            <a:pPr marL="292100" marR="0" lvl="0" indent="-292100" algn="l" rtl="0">
              <a:lnSpc>
                <a:spcPct val="90000"/>
              </a:lnSpc>
              <a:spcBef>
                <a:spcPts val="0"/>
              </a:spcBef>
              <a:spcAft>
                <a:spcPts val="0"/>
              </a:spcAft>
              <a:buClr>
                <a:schemeClr val="accent1"/>
              </a:buClr>
              <a:buSzPct val="59230"/>
              <a:buFont typeface="Noto Sans Symbols"/>
              <a:buChar char="⦿"/>
            </a:pPr>
            <a:r>
              <a:rPr lang="en-US" sz="4000" b="0" i="0" u="sng" strike="noStrike" cap="none" dirty="0">
                <a:solidFill>
                  <a:srgbClr val="FFFF00"/>
                </a:solidFill>
                <a:latin typeface="Rokkitt"/>
                <a:ea typeface="Rokkitt"/>
                <a:cs typeface="Rokkitt"/>
                <a:sym typeface="Rokkitt"/>
              </a:rPr>
              <a:t>State </a:t>
            </a:r>
            <a:r>
              <a:rPr lang="en-US" sz="4000" b="0" i="0" u="sng" strike="noStrike" cap="none" dirty="0" smtClean="0">
                <a:solidFill>
                  <a:srgbClr val="FFFF00"/>
                </a:solidFill>
                <a:latin typeface="Rokkitt"/>
                <a:ea typeface="Rokkitt"/>
                <a:cs typeface="Rokkitt"/>
                <a:sym typeface="Rokkitt"/>
              </a:rPr>
              <a:t>Officials’ </a:t>
            </a:r>
            <a:r>
              <a:rPr lang="en-US" sz="4000" b="0" i="0" u="sng" strike="noStrike" cap="none" dirty="0">
                <a:solidFill>
                  <a:srgbClr val="FFFF00"/>
                </a:solidFill>
                <a:latin typeface="Rokkitt"/>
                <a:ea typeface="Rokkitt"/>
                <a:cs typeface="Rokkitt"/>
                <a:sym typeface="Rokkitt"/>
              </a:rPr>
              <a:t>Coordinator and State Rules Interpreter</a:t>
            </a:r>
            <a:r>
              <a:rPr lang="en-US" sz="4000" dirty="0">
                <a:solidFill>
                  <a:srgbClr val="FFFF00"/>
                </a:solidFill>
                <a:latin typeface="Rokkitt"/>
                <a:ea typeface="Rokkitt"/>
                <a:cs typeface="Rokkitt"/>
                <a:sym typeface="Rokkitt"/>
              </a:rPr>
              <a:t>:</a:t>
            </a:r>
          </a:p>
          <a:p>
            <a:pPr marL="292100" marR="0" lvl="0" indent="-292100" algn="l" rtl="0">
              <a:lnSpc>
                <a:spcPct val="90000"/>
              </a:lnSpc>
              <a:spcBef>
                <a:spcPts val="0"/>
              </a:spcBef>
              <a:spcAft>
                <a:spcPts val="0"/>
              </a:spcAft>
              <a:buClr>
                <a:schemeClr val="accent1"/>
              </a:buClr>
              <a:buSzPct val="70000"/>
              <a:buFont typeface="Noto Sans Symbols"/>
              <a:buChar char="⦿"/>
            </a:pPr>
            <a:r>
              <a:rPr lang="en-US" sz="4000" b="0" i="0" u="none" strike="noStrike" cap="none" dirty="0">
                <a:solidFill>
                  <a:srgbClr val="FFFF00"/>
                </a:solidFill>
                <a:latin typeface="Rokkitt"/>
                <a:ea typeface="Rokkitt"/>
                <a:cs typeface="Rokkitt"/>
                <a:sym typeface="Rokkitt"/>
              </a:rPr>
              <a:t>Lucas Tuggle</a:t>
            </a:r>
          </a:p>
          <a:p>
            <a:pPr marL="292100" marR="0" lvl="0" indent="-292100" algn="l" rtl="0">
              <a:lnSpc>
                <a:spcPct val="90000"/>
              </a:lnSpc>
              <a:spcBef>
                <a:spcPts val="0"/>
              </a:spcBef>
              <a:spcAft>
                <a:spcPts val="0"/>
              </a:spcAft>
              <a:buClr>
                <a:schemeClr val="accent1"/>
              </a:buClr>
              <a:buSzPct val="70000"/>
              <a:buFont typeface="Noto Sans Symbols"/>
              <a:buChar char="⦿"/>
            </a:pPr>
            <a:r>
              <a:rPr lang="en-US" sz="4000" b="0" i="0" u="sng" strike="noStrike" cap="none" dirty="0">
                <a:solidFill>
                  <a:srgbClr val="FFFF00"/>
                </a:solidFill>
                <a:latin typeface="Rokkitt"/>
                <a:ea typeface="Rokkitt"/>
                <a:cs typeface="Rokkitt"/>
                <a:sym typeface="Rokkitt"/>
                <a:hlinkClick r:id="rId3"/>
              </a:rPr>
              <a:t>lucastug33@gmail.com</a:t>
            </a:r>
          </a:p>
          <a:p>
            <a:pPr marL="292100" marR="0" lvl="0" indent="-292100" algn="l" rtl="0">
              <a:lnSpc>
                <a:spcPct val="90000"/>
              </a:lnSpc>
              <a:spcBef>
                <a:spcPts val="0"/>
              </a:spcBef>
              <a:spcAft>
                <a:spcPts val="0"/>
              </a:spcAft>
              <a:buClr>
                <a:schemeClr val="accent1"/>
              </a:buClr>
              <a:buSzPct val="70000"/>
              <a:buFont typeface="Noto Sans Symbols"/>
              <a:buChar char="⦿"/>
            </a:pPr>
            <a:r>
              <a:rPr lang="en-US" sz="4000" b="0" i="0" u="none" strike="noStrike" cap="none" dirty="0">
                <a:solidFill>
                  <a:srgbClr val="FFFF00"/>
                </a:solidFill>
                <a:latin typeface="Rokkitt"/>
                <a:ea typeface="Rokkitt"/>
                <a:cs typeface="Rokkitt"/>
                <a:sym typeface="Rokkitt"/>
              </a:rPr>
              <a:t>740-815-7708</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dirty="0">
                <a:solidFill>
                  <a:srgbClr val="FFFF00"/>
                </a:solidFill>
                <a:latin typeface="Rokkitt"/>
                <a:ea typeface="Rokkitt"/>
                <a:cs typeface="Rokkitt"/>
                <a:sym typeface="Rokkitt"/>
              </a:rPr>
              <a:t>R</a:t>
            </a:r>
            <a:r>
              <a:rPr lang="en-US" sz="2800" b="0" i="0" u="none" strike="noStrike" cap="none" dirty="0" smtClean="0">
                <a:solidFill>
                  <a:srgbClr val="FFFF00"/>
                </a:solidFill>
                <a:latin typeface="Rokkitt"/>
                <a:ea typeface="Rokkitt"/>
                <a:cs typeface="Rokkitt"/>
                <a:sym typeface="Rokkitt"/>
              </a:rPr>
              <a:t>esponsible </a:t>
            </a:r>
            <a:r>
              <a:rPr lang="en-US" sz="2800" b="0" i="0" u="none" strike="noStrike" cap="none" dirty="0">
                <a:solidFill>
                  <a:srgbClr val="FFFF00"/>
                </a:solidFill>
                <a:latin typeface="Rokkitt"/>
                <a:ea typeface="Rokkitt"/>
                <a:cs typeface="Rokkitt"/>
                <a:sym typeface="Rokkitt"/>
              </a:rPr>
              <a:t>for </a:t>
            </a:r>
            <a:r>
              <a:rPr lang="en-US" sz="2800" b="0" i="0" u="none" strike="noStrike" cap="none" dirty="0" smtClean="0">
                <a:solidFill>
                  <a:srgbClr val="FFFF00"/>
                </a:solidFill>
                <a:latin typeface="Rokkitt"/>
                <a:ea typeface="Rokkitt"/>
                <a:cs typeface="Rokkitt"/>
                <a:sym typeface="Rokkitt"/>
              </a:rPr>
              <a:t>improving </a:t>
            </a:r>
            <a:r>
              <a:rPr lang="en-US" sz="2800" b="0" i="0" u="none" strike="noStrike" cap="none" dirty="0">
                <a:solidFill>
                  <a:srgbClr val="FFFF00"/>
                </a:solidFill>
                <a:latin typeface="Rokkitt"/>
                <a:ea typeface="Rokkitt"/>
                <a:cs typeface="Rokkitt"/>
                <a:sym typeface="Rokkitt"/>
              </a:rPr>
              <a:t>officiating </a:t>
            </a:r>
            <a:r>
              <a:rPr lang="en-US" sz="2800" b="0" i="0" u="none" strike="noStrike" cap="none" dirty="0" smtClean="0">
                <a:solidFill>
                  <a:srgbClr val="FFFF00"/>
                </a:solidFill>
                <a:latin typeface="Rokkitt"/>
                <a:ea typeface="Rokkitt"/>
                <a:cs typeface="Rokkitt"/>
                <a:sym typeface="Rokkitt"/>
              </a:rPr>
              <a:t>statewide</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dirty="0" smtClean="0">
                <a:solidFill>
                  <a:srgbClr val="FFFF00"/>
                </a:solidFill>
                <a:latin typeface="Rokkitt"/>
                <a:ea typeface="Rokkitt"/>
                <a:cs typeface="Rokkitt"/>
                <a:sym typeface="Rokkitt"/>
              </a:rPr>
              <a:t>W</a:t>
            </a:r>
            <a:r>
              <a:rPr lang="en-US" sz="2800" b="0" i="0" u="none" strike="noStrike" cap="none" dirty="0" smtClean="0">
                <a:solidFill>
                  <a:srgbClr val="FFFF00"/>
                </a:solidFill>
                <a:latin typeface="Rokkitt"/>
                <a:ea typeface="Rokkitt"/>
                <a:cs typeface="Rokkitt"/>
                <a:sym typeface="Rokkitt"/>
              </a:rPr>
              <a:t>orks </a:t>
            </a:r>
            <a:r>
              <a:rPr lang="en-US" sz="2800" b="0" i="0" u="none" strike="noStrike" cap="none" dirty="0">
                <a:solidFill>
                  <a:srgbClr val="FFFF00"/>
                </a:solidFill>
                <a:latin typeface="Rokkitt"/>
                <a:ea typeface="Rokkitt"/>
                <a:cs typeface="Rokkitt"/>
                <a:sym typeface="Rokkitt"/>
              </a:rPr>
              <a:t>with </a:t>
            </a:r>
            <a:r>
              <a:rPr lang="en-US" sz="2800" b="0" i="0" u="none" strike="noStrike" cap="none" dirty="0" smtClean="0">
                <a:solidFill>
                  <a:srgbClr val="FFFF00"/>
                </a:solidFill>
                <a:latin typeface="Rokkitt"/>
                <a:ea typeface="Rokkitt"/>
                <a:cs typeface="Rokkitt"/>
                <a:sym typeface="Rokkitt"/>
              </a:rPr>
              <a:t>lead </a:t>
            </a:r>
            <a:r>
              <a:rPr lang="en-US" sz="2800" b="0" i="0" u="none" strike="noStrike" cap="none" dirty="0">
                <a:solidFill>
                  <a:srgbClr val="FFFF00"/>
                </a:solidFill>
                <a:latin typeface="Rokkitt"/>
                <a:ea typeface="Rokkitt"/>
                <a:cs typeface="Rokkitt"/>
                <a:sym typeface="Rokkitt"/>
              </a:rPr>
              <a:t>coaches and </a:t>
            </a:r>
            <a:r>
              <a:rPr lang="en-US" sz="2800" b="0" i="0" u="none" strike="noStrike" cap="none" dirty="0" smtClean="0">
                <a:solidFill>
                  <a:srgbClr val="FFFF00"/>
                </a:solidFill>
                <a:latin typeface="Rokkitt"/>
                <a:ea typeface="Rokkitt"/>
                <a:cs typeface="Rokkitt"/>
                <a:sym typeface="Rokkitt"/>
              </a:rPr>
              <a:t>officials</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b="0" i="0" u="none" strike="noStrike" cap="none" dirty="0" smtClean="0">
                <a:solidFill>
                  <a:srgbClr val="FFFF00"/>
                </a:solidFill>
                <a:latin typeface="Rokkitt"/>
                <a:ea typeface="Rokkitt"/>
                <a:cs typeface="Rokkitt"/>
                <a:sym typeface="Rokkitt"/>
              </a:rPr>
              <a:t>State </a:t>
            </a:r>
            <a:r>
              <a:rPr lang="en-US" sz="2800" b="0" i="0" u="none" strike="noStrike" cap="none" dirty="0">
                <a:solidFill>
                  <a:srgbClr val="FFFF00"/>
                </a:solidFill>
                <a:latin typeface="Rokkitt"/>
                <a:ea typeface="Rokkitt"/>
                <a:cs typeface="Rokkitt"/>
                <a:sym typeface="Rokkitt"/>
              </a:rPr>
              <a:t>Rules </a:t>
            </a:r>
            <a:r>
              <a:rPr lang="en-US" sz="2800" b="0" i="0" u="none" strike="noStrike" cap="none" dirty="0" smtClean="0">
                <a:solidFill>
                  <a:srgbClr val="FFFF00"/>
                </a:solidFill>
                <a:latin typeface="Rokkitt"/>
                <a:ea typeface="Rokkitt"/>
                <a:cs typeface="Rokkitt"/>
                <a:sym typeface="Rokkitt"/>
              </a:rPr>
              <a:t>Interpreter </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b="0" i="0" u="none" strike="noStrike" cap="none" dirty="0" smtClean="0">
                <a:solidFill>
                  <a:srgbClr val="FFFF00"/>
                </a:solidFill>
                <a:latin typeface="Rokkitt"/>
                <a:ea typeface="Rokkitt"/>
                <a:cs typeface="Rokkitt"/>
                <a:sym typeface="Rokkitt"/>
              </a:rPr>
              <a:t>State </a:t>
            </a:r>
            <a:r>
              <a:rPr lang="en-US" sz="2800" b="0" i="0" u="none" strike="noStrike" cap="none" dirty="0">
                <a:solidFill>
                  <a:srgbClr val="FFFF00"/>
                </a:solidFill>
                <a:latin typeface="Rokkitt"/>
                <a:ea typeface="Rokkitt"/>
                <a:cs typeface="Rokkitt"/>
                <a:sym typeface="Rokkitt"/>
              </a:rPr>
              <a:t>Officials' Secretary (data management) </a:t>
            </a:r>
            <a:endParaRPr lang="en-US" sz="2800" b="0" i="0" u="none" strike="noStrike" cap="none" dirty="0" smtClean="0">
              <a:solidFill>
                <a:srgbClr val="FFFF00"/>
              </a:solidFill>
              <a:latin typeface="Rokkitt"/>
              <a:ea typeface="Rokkitt"/>
              <a:cs typeface="Rokkitt"/>
              <a:sym typeface="Rokkitt"/>
            </a:endParaRPr>
          </a:p>
          <a:p>
            <a:pPr marL="292100" marR="0" lvl="0" indent="-292100" algn="l" rtl="0">
              <a:lnSpc>
                <a:spcPct val="90000"/>
              </a:lnSpc>
              <a:spcBef>
                <a:spcPts val="0"/>
              </a:spcBef>
              <a:spcAft>
                <a:spcPts val="0"/>
              </a:spcAft>
              <a:buClr>
                <a:schemeClr val="accent1"/>
              </a:buClr>
              <a:buSzPct val="70000"/>
              <a:buFont typeface="Noto Sans Symbols"/>
              <a:buChar char="⦿"/>
            </a:pPr>
            <a:r>
              <a:rPr lang="en-US" sz="2800" b="0" i="0" u="none" strike="noStrike" cap="none" dirty="0" smtClean="0">
                <a:solidFill>
                  <a:srgbClr val="FFFF00"/>
                </a:solidFill>
                <a:latin typeface="Rokkitt"/>
                <a:ea typeface="Rokkitt"/>
                <a:cs typeface="Rokkitt"/>
                <a:sym typeface="Rokkitt"/>
              </a:rPr>
              <a:t>Head Referee/Evaluator </a:t>
            </a:r>
            <a:r>
              <a:rPr lang="en-US" sz="2800" b="0" i="0" u="none" strike="noStrike" cap="none" dirty="0">
                <a:solidFill>
                  <a:srgbClr val="FFFF00"/>
                </a:solidFill>
                <a:latin typeface="Rokkitt"/>
                <a:ea typeface="Rokkitt"/>
                <a:cs typeface="Rokkitt"/>
                <a:sym typeface="Rokkitt"/>
              </a:rPr>
              <a:t>at the State </a:t>
            </a:r>
            <a:r>
              <a:rPr lang="en-US" sz="2800" b="0" i="0" u="none" strike="noStrike" cap="none" dirty="0" smtClean="0">
                <a:solidFill>
                  <a:srgbClr val="FFFF00"/>
                </a:solidFill>
                <a:latin typeface="Rokkitt"/>
                <a:ea typeface="Rokkitt"/>
                <a:cs typeface="Rokkitt"/>
                <a:sym typeface="Rokkitt"/>
              </a:rPr>
              <a:t>Tournament</a:t>
            </a:r>
            <a:endParaRPr lang="en-US" sz="2800" b="0" i="0" u="none" strike="noStrike" cap="none" dirty="0">
              <a:solidFill>
                <a:srgbClr val="FFFF00"/>
              </a:solidFill>
              <a:latin typeface="Rokkitt"/>
              <a:ea typeface="Rokkitt"/>
              <a:cs typeface="Rokkitt"/>
              <a:sym typeface="Rokkitt"/>
            </a:endParaRPr>
          </a:p>
        </p:txBody>
      </p:sp>
      <p:sp>
        <p:nvSpPr>
          <p:cNvPr id="199" name="Shape 199"/>
          <p:cNvSpPr txBox="1">
            <a:spLocks noGrp="1"/>
          </p:cNvSpPr>
          <p:nvPr>
            <p:ph type="title"/>
          </p:nvPr>
        </p:nvSpPr>
        <p:spPr>
          <a:xfrm>
            <a:off x="2362200" y="228600"/>
            <a:ext cx="411480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Leadership</a:t>
            </a:r>
          </a:p>
        </p:txBody>
      </p:sp>
    </p:spTree>
    <p:extLst>
      <p:ext uri="{BB962C8B-B14F-4D97-AF65-F5344CB8AC3E}">
        <p14:creationId xmlns:p14="http://schemas.microsoft.com/office/powerpoint/2010/main" val="290160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r>
              <a:rPr lang="en-US" sz="4800" b="0" i="0" u="none" strike="noStrike" cap="none" dirty="0">
                <a:solidFill>
                  <a:srgbClr val="FFFF00"/>
                </a:solidFill>
                <a:sym typeface="Garamond"/>
              </a:rPr>
              <a:t>Ohio</a:t>
            </a:r>
            <a:r>
              <a:rPr lang="en-US" sz="4800" dirty="0">
                <a:solidFill>
                  <a:srgbClr val="FFFF00"/>
                </a:solidFill>
              </a:rPr>
              <a:t>B</a:t>
            </a:r>
            <a:r>
              <a:rPr lang="en-US" sz="4800" b="0" i="0" u="none" strike="noStrike" cap="none" dirty="0">
                <a:solidFill>
                  <a:srgbClr val="FFFF00"/>
                </a:solidFill>
                <a:sym typeface="Garamond"/>
              </a:rPr>
              <a:t>oys</a:t>
            </a:r>
            <a:r>
              <a:rPr lang="en-US" sz="4800" dirty="0">
                <a:solidFill>
                  <a:srgbClr val="FFFF00"/>
                </a:solidFill>
              </a:rPr>
              <a:t>V</a:t>
            </a:r>
            <a:r>
              <a:rPr lang="en-US" sz="4800" b="0" i="0" u="none" strike="noStrike" cap="none" dirty="0">
                <a:solidFill>
                  <a:srgbClr val="FFFF00"/>
                </a:solidFill>
                <a:sym typeface="Garamond"/>
              </a:rPr>
              <a:t>olleyball.com</a:t>
            </a:r>
          </a:p>
          <a:p>
            <a:pPr marL="0" marR="0" lvl="0" indent="0" algn="ctr" rtl="0">
              <a:lnSpc>
                <a:spcPct val="100000"/>
              </a:lnSpc>
              <a:spcBef>
                <a:spcPts val="600"/>
              </a:spcBef>
              <a:spcAft>
                <a:spcPts val="0"/>
              </a:spcAft>
              <a:buClr>
                <a:schemeClr val="accent1"/>
              </a:buClr>
              <a:buSzPct val="25000"/>
              <a:buFont typeface="Garamond"/>
              <a:buNone/>
            </a:pPr>
            <a:r>
              <a:rPr lang="en-US" sz="4800" dirty="0" smtClean="0">
                <a:solidFill>
                  <a:srgbClr val="FFFF00"/>
                </a:solidFill>
              </a:rPr>
              <a:t>This Week in Boys’ Volleyball</a:t>
            </a:r>
            <a:endParaRPr lang="en-US" sz="4800" b="0" i="0" u="none" strike="noStrike" cap="none" dirty="0">
              <a:solidFill>
                <a:srgbClr val="FFFF00"/>
              </a:solidFill>
              <a:sym typeface="Garamond"/>
            </a:endParaRPr>
          </a:p>
          <a:p>
            <a:pPr marL="0" marR="0" lvl="0" indent="0" algn="ctr" rtl="0">
              <a:lnSpc>
                <a:spcPct val="100000"/>
              </a:lnSpc>
              <a:spcBef>
                <a:spcPts val="600"/>
              </a:spcBef>
              <a:spcAft>
                <a:spcPts val="0"/>
              </a:spcAft>
              <a:buClr>
                <a:schemeClr val="accent1"/>
              </a:buClr>
              <a:buSzPct val="25000"/>
              <a:buFont typeface="Garamond"/>
              <a:buNone/>
            </a:pPr>
            <a:r>
              <a:rPr lang="en-US" sz="4800" b="0" i="0" u="none" strike="noStrike" cap="none" dirty="0">
                <a:solidFill>
                  <a:srgbClr val="FFFF00"/>
                </a:solidFill>
                <a:sym typeface="Garamond"/>
              </a:rPr>
              <a:t>Rule Interpretations</a:t>
            </a:r>
          </a:p>
          <a:p>
            <a:pPr marL="0" marR="0" lvl="0" indent="0" algn="ctr" rtl="0">
              <a:lnSpc>
                <a:spcPct val="100000"/>
              </a:lnSpc>
              <a:spcBef>
                <a:spcPts val="600"/>
              </a:spcBef>
              <a:spcAft>
                <a:spcPts val="0"/>
              </a:spcAft>
              <a:buClr>
                <a:schemeClr val="accent1"/>
              </a:buClr>
              <a:buSzPct val="25000"/>
              <a:buFont typeface="Garamond"/>
              <a:buNone/>
            </a:pPr>
            <a:r>
              <a:rPr lang="en-US" sz="4800" dirty="0">
                <a:solidFill>
                  <a:srgbClr val="FFFF00"/>
                </a:solidFill>
              </a:rPr>
              <a:t>Important </a:t>
            </a:r>
            <a:r>
              <a:rPr lang="en-US" sz="4800" b="0" i="0" u="none" strike="noStrike" cap="none" dirty="0">
                <a:solidFill>
                  <a:srgbClr val="FFFF00"/>
                </a:solidFill>
                <a:sym typeface="Garamond"/>
              </a:rPr>
              <a:t>Information</a:t>
            </a: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527901" y="247725"/>
            <a:ext cx="8135332"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smtClean="0">
                <a:latin typeface="Rokkitt"/>
                <a:ea typeface="Rokkitt"/>
                <a:cs typeface="Rokkitt"/>
                <a:sym typeface="Rokkitt"/>
              </a:rPr>
              <a:t>“</a:t>
            </a:r>
            <a:r>
              <a:rPr lang="en-US" sz="2800" b="0" i="0" u="none" strike="noStrike" cap="none" dirty="0" smtClean="0">
                <a:solidFill>
                  <a:srgbClr val="3F3F3F"/>
                </a:solidFill>
                <a:latin typeface="Rokkitt"/>
                <a:ea typeface="Rokkitt"/>
                <a:cs typeface="Rokkitt"/>
                <a:sym typeface="Rokkitt"/>
              </a:rPr>
              <a:t>Officiating” and “From the Stand” Webpages</a:t>
            </a:r>
            <a:endParaRPr lang="en-US" sz="2800" b="0" i="0" u="none" strike="noStrike" cap="none" dirty="0">
              <a:solidFill>
                <a:srgbClr val="3F3F3F"/>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1676400" y="304800"/>
            <a:ext cx="57150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Officiating Shirts and Patches</a:t>
            </a:r>
            <a:endParaRPr lang="en-US" sz="2800" b="0" i="0" u="none" strike="noStrike" cap="none" dirty="0">
              <a:solidFill>
                <a:schemeClr val="dk1"/>
              </a:solidFill>
              <a:latin typeface="Rokkitt"/>
              <a:ea typeface="Rokkitt"/>
              <a:cs typeface="Rokkitt"/>
              <a:sym typeface="Rokkitt"/>
            </a:endParaRPr>
          </a:p>
        </p:txBody>
      </p:sp>
      <p:sp>
        <p:nvSpPr>
          <p:cNvPr id="352" name="Shape 352"/>
          <p:cNvSpPr txBox="1"/>
          <p:nvPr/>
        </p:nvSpPr>
        <p:spPr>
          <a:xfrm>
            <a:off x="191300" y="1709159"/>
            <a:ext cx="8495400" cy="4651615"/>
          </a:xfrm>
          <a:prstGeom prst="rect">
            <a:avLst/>
          </a:prstGeom>
          <a:noFill/>
          <a:ln>
            <a:noFill/>
          </a:ln>
        </p:spPr>
        <p:txBody>
          <a:bodyPr lIns="91425" tIns="45700" rIns="91425" bIns="45700" anchor="t" anchorCtr="0">
            <a:noAutofit/>
          </a:bodyPr>
          <a:lstStyle/>
          <a:p>
            <a:pPr marL="639762" lvl="1" indent="-262572" rtl="0">
              <a:spcBef>
                <a:spcPts val="400"/>
              </a:spcBef>
              <a:buClr>
                <a:schemeClr val="lt1"/>
              </a:buClr>
              <a:buSzPct val="100000"/>
              <a:buFont typeface="Rokkitt"/>
              <a:buChar char="•"/>
            </a:pPr>
            <a:r>
              <a:rPr lang="en-US" sz="2800" dirty="0" smtClean="0">
                <a:solidFill>
                  <a:srgbClr val="FFFF00"/>
                </a:solidFill>
                <a:latin typeface="Rokkitt"/>
                <a:ea typeface="Rokkitt"/>
                <a:cs typeface="Rokkitt"/>
                <a:sym typeface="Rokkitt"/>
              </a:rPr>
              <a:t>White color shirt only – not blue or gray!</a:t>
            </a:r>
          </a:p>
          <a:p>
            <a:pPr marL="377190" lvl="1" rtl="0">
              <a:spcBef>
                <a:spcPts val="400"/>
              </a:spcBef>
              <a:buClr>
                <a:schemeClr val="lt1"/>
              </a:buClr>
              <a:buSzPct val="100000"/>
            </a:pPr>
            <a:endParaRPr lang="en-US" sz="2800" dirty="0" smtClean="0">
              <a:solidFill>
                <a:srgbClr val="FFFF00"/>
              </a:solidFill>
              <a:latin typeface="Rokkitt"/>
              <a:ea typeface="Rokkitt"/>
              <a:cs typeface="Rokkitt"/>
              <a:sym typeface="Rokkitt"/>
            </a:endParaRPr>
          </a:p>
          <a:p>
            <a:pPr marL="639762" lvl="1" indent="-262572" rtl="0">
              <a:spcBef>
                <a:spcPts val="400"/>
              </a:spcBef>
              <a:buClr>
                <a:schemeClr val="lt1"/>
              </a:buClr>
              <a:buSzPct val="100000"/>
              <a:buFont typeface="Rokkitt"/>
              <a:buChar char="•"/>
            </a:pPr>
            <a:r>
              <a:rPr lang="en-US" sz="2800" dirty="0" smtClean="0">
                <a:solidFill>
                  <a:srgbClr val="FFFF00"/>
                </a:solidFill>
                <a:latin typeface="Rokkitt"/>
                <a:ea typeface="Rokkitt"/>
                <a:cs typeface="Rokkitt"/>
                <a:sym typeface="Rokkitt"/>
              </a:rPr>
              <a:t>OHSAA shirt, </a:t>
            </a:r>
            <a:r>
              <a:rPr lang="en-US" sz="2800" u="sng" dirty="0" smtClean="0">
                <a:solidFill>
                  <a:srgbClr val="FFFF00"/>
                </a:solidFill>
                <a:latin typeface="Rokkitt"/>
                <a:ea typeface="Rokkitt"/>
                <a:cs typeface="Rokkitt"/>
                <a:sym typeface="Rokkitt"/>
              </a:rPr>
              <a:t>white</a:t>
            </a:r>
            <a:r>
              <a:rPr lang="en-US" sz="2800" dirty="0" smtClean="0">
                <a:solidFill>
                  <a:srgbClr val="FFFF00"/>
                </a:solidFill>
                <a:latin typeface="Rokkitt"/>
                <a:ea typeface="Rokkitt"/>
                <a:cs typeface="Rokkitt"/>
                <a:sym typeface="Rokkitt"/>
              </a:rPr>
              <a:t> Certified </a:t>
            </a:r>
            <a:r>
              <a:rPr lang="en-US" sz="2800" dirty="0">
                <a:solidFill>
                  <a:srgbClr val="FFFF00"/>
                </a:solidFill>
                <a:latin typeface="Rokkitt"/>
                <a:ea typeface="Rokkitt"/>
                <a:cs typeface="Rokkitt"/>
                <a:sym typeface="Rokkitt"/>
              </a:rPr>
              <a:t>Volleyball Official shirt </a:t>
            </a:r>
            <a:r>
              <a:rPr lang="en-US" sz="2800" dirty="0" smtClean="0">
                <a:solidFill>
                  <a:srgbClr val="FFFF00"/>
                </a:solidFill>
                <a:latin typeface="Rokkitt"/>
                <a:ea typeface="Rokkitt"/>
                <a:cs typeface="Rokkitt"/>
                <a:sym typeface="Rokkitt"/>
              </a:rPr>
              <a:t>or a plain white shirt may </a:t>
            </a:r>
            <a:r>
              <a:rPr lang="en-US" sz="2800" dirty="0">
                <a:solidFill>
                  <a:srgbClr val="FFFF00"/>
                </a:solidFill>
                <a:latin typeface="Rokkitt"/>
                <a:ea typeface="Rokkitt"/>
                <a:cs typeface="Rokkitt"/>
                <a:sym typeface="Rokkitt"/>
              </a:rPr>
              <a:t>be worn </a:t>
            </a:r>
            <a:endParaRPr lang="en-US" sz="2800" dirty="0" smtClean="0">
              <a:solidFill>
                <a:srgbClr val="FFFF00"/>
              </a:solidFill>
              <a:latin typeface="Rokkitt"/>
              <a:ea typeface="Rokkitt"/>
              <a:cs typeface="Rokkitt"/>
              <a:sym typeface="Rokkitt"/>
            </a:endParaRPr>
          </a:p>
          <a:p>
            <a:pPr marL="377190" lvl="1" rtl="0">
              <a:spcBef>
                <a:spcPts val="400"/>
              </a:spcBef>
              <a:buClr>
                <a:schemeClr val="lt1"/>
              </a:buClr>
              <a:buSzPct val="100000"/>
            </a:pPr>
            <a:endParaRPr lang="en-US" sz="2800" dirty="0" smtClean="0">
              <a:solidFill>
                <a:srgbClr val="FFFF00"/>
              </a:solidFill>
              <a:latin typeface="Rokkitt"/>
              <a:ea typeface="Rokkitt"/>
              <a:cs typeface="Rokkitt"/>
              <a:sym typeface="Rokkitt"/>
            </a:endParaRPr>
          </a:p>
          <a:p>
            <a:pPr marL="639762" lvl="1" indent="-262572" rtl="0">
              <a:spcBef>
                <a:spcPts val="400"/>
              </a:spcBef>
              <a:buClr>
                <a:schemeClr val="lt1"/>
              </a:buClr>
              <a:buSzPct val="100000"/>
              <a:buFont typeface="Rokkitt"/>
              <a:buChar char="•"/>
            </a:pPr>
            <a:r>
              <a:rPr lang="en-US" sz="2800" dirty="0" smtClean="0">
                <a:solidFill>
                  <a:srgbClr val="FFFF00"/>
                </a:solidFill>
                <a:latin typeface="Rokkitt"/>
                <a:ea typeface="Rokkitt"/>
                <a:cs typeface="Rokkitt"/>
                <a:sym typeface="Rokkitt"/>
              </a:rPr>
              <a:t>OHSBVA </a:t>
            </a:r>
            <a:r>
              <a:rPr lang="en-US" sz="2800" dirty="0">
                <a:solidFill>
                  <a:srgbClr val="FFFF00"/>
                </a:solidFill>
                <a:latin typeface="Rokkitt"/>
                <a:ea typeface="Rokkitt"/>
                <a:cs typeface="Rokkitt"/>
                <a:sym typeface="Rokkitt"/>
              </a:rPr>
              <a:t>patch goes on </a:t>
            </a:r>
            <a:r>
              <a:rPr lang="en-US" sz="2800" dirty="0" smtClean="0">
                <a:solidFill>
                  <a:srgbClr val="FFFF00"/>
                </a:solidFill>
                <a:latin typeface="Rokkitt"/>
                <a:ea typeface="Rokkitt"/>
                <a:cs typeface="Rokkitt"/>
                <a:sym typeface="Rokkitt"/>
              </a:rPr>
              <a:t>right </a:t>
            </a:r>
            <a:r>
              <a:rPr lang="en-US" sz="2800" dirty="0">
                <a:solidFill>
                  <a:srgbClr val="FFFF00"/>
                </a:solidFill>
                <a:latin typeface="Rokkitt"/>
                <a:ea typeface="Rokkitt"/>
                <a:cs typeface="Rokkitt"/>
                <a:sym typeface="Rokkitt"/>
              </a:rPr>
              <a:t>chest area and </a:t>
            </a:r>
            <a:r>
              <a:rPr lang="en-US" sz="2800" dirty="0" smtClean="0">
                <a:solidFill>
                  <a:srgbClr val="FFFF00"/>
                </a:solidFill>
                <a:latin typeface="Rokkitt"/>
                <a:ea typeface="Rokkitt"/>
                <a:cs typeface="Rokkitt"/>
                <a:sym typeface="Rokkitt"/>
              </a:rPr>
              <a:t>covers OHSAA logo if official is wearing OHSAA shirt</a:t>
            </a:r>
          </a:p>
          <a:p>
            <a:pPr marL="639762" lvl="1" indent="-262572" rtl="0">
              <a:spcBef>
                <a:spcPts val="400"/>
              </a:spcBef>
              <a:buClr>
                <a:schemeClr val="lt1"/>
              </a:buClr>
              <a:buSzPct val="100000"/>
              <a:buFont typeface="Rokkitt"/>
              <a:buChar char="•"/>
            </a:pPr>
            <a:endParaRPr lang="en-US" sz="2800" dirty="0">
              <a:solidFill>
                <a:srgbClr val="FFFF00"/>
              </a:solidFill>
              <a:latin typeface="Rokkitt"/>
              <a:ea typeface="Rokkitt"/>
              <a:cs typeface="Rokkitt"/>
              <a:sym typeface="Rokkitt"/>
            </a:endParaRPr>
          </a:p>
          <a:p>
            <a:pPr marL="639762" lvl="1" indent="-262572" rtl="0">
              <a:spcBef>
                <a:spcPts val="400"/>
              </a:spcBef>
              <a:buClr>
                <a:schemeClr val="lt1"/>
              </a:buClr>
              <a:buSzPct val="100000"/>
              <a:buFont typeface="Rokkitt"/>
              <a:buChar char="•"/>
            </a:pPr>
            <a:r>
              <a:rPr lang="en-US" sz="2800" dirty="0" smtClean="0">
                <a:solidFill>
                  <a:srgbClr val="FFFF00"/>
                </a:solidFill>
                <a:latin typeface="Rokkitt"/>
                <a:ea typeface="Rokkitt"/>
                <a:cs typeface="Rokkitt"/>
                <a:sym typeface="Rokkitt"/>
              </a:rPr>
              <a:t>Patch available from Regional Referee Coordinator</a:t>
            </a:r>
            <a:endParaRPr lang="en-US" sz="2800" dirty="0">
              <a:solidFill>
                <a:srgbClr val="FFFF00"/>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p:nvPr/>
        </p:nvSpPr>
        <p:spPr>
          <a:xfrm>
            <a:off x="982767" y="304800"/>
            <a:ext cx="7033188"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Appropriate OHSBVA </a:t>
            </a:r>
            <a:r>
              <a:rPr lang="en-US" sz="2800" b="0" i="0" u="none" strike="noStrike" cap="none" dirty="0">
                <a:solidFill>
                  <a:schemeClr val="dk1"/>
                </a:solidFill>
                <a:latin typeface="Rokkitt"/>
                <a:ea typeface="Rokkitt"/>
                <a:cs typeface="Rokkitt"/>
                <a:sym typeface="Rokkitt"/>
              </a:rPr>
              <a:t>Referee </a:t>
            </a:r>
            <a:r>
              <a:rPr lang="en-US" sz="2800" b="0" i="0" u="none" strike="noStrike" cap="none" dirty="0" smtClean="0">
                <a:solidFill>
                  <a:schemeClr val="dk1"/>
                </a:solidFill>
                <a:latin typeface="Rokkitt"/>
                <a:ea typeface="Rokkitt"/>
                <a:cs typeface="Rokkitt"/>
                <a:sym typeface="Rokkitt"/>
              </a:rPr>
              <a:t>Uniform Items</a:t>
            </a:r>
            <a:endParaRPr lang="en-US" sz="2800" b="0" i="0" u="none" strike="noStrike" cap="none" dirty="0">
              <a:solidFill>
                <a:schemeClr val="dk1"/>
              </a:solidFill>
              <a:latin typeface="Rokkitt"/>
              <a:ea typeface="Rokkitt"/>
              <a:cs typeface="Rokkitt"/>
              <a:sym typeface="Rokkitt"/>
            </a:endParaRPr>
          </a:p>
        </p:txBody>
      </p:sp>
      <p:pic>
        <p:nvPicPr>
          <p:cNvPr id="412" name="Shape 412"/>
          <p:cNvPicPr preferRelativeResize="0"/>
          <p:nvPr/>
        </p:nvPicPr>
        <p:blipFill rotWithShape="1">
          <a:blip r:embed="rId3">
            <a:alphaModFix/>
          </a:blip>
          <a:srcRect/>
          <a:stretch/>
        </p:blipFill>
        <p:spPr>
          <a:xfrm>
            <a:off x="2743200" y="1562887"/>
            <a:ext cx="2155272" cy="2155272"/>
          </a:xfrm>
          <a:prstGeom prst="rect">
            <a:avLst/>
          </a:prstGeom>
          <a:noFill/>
          <a:ln>
            <a:noFill/>
          </a:ln>
        </p:spPr>
      </p:pic>
      <p:pic>
        <p:nvPicPr>
          <p:cNvPr id="413" name="Shape 413"/>
          <p:cNvPicPr preferRelativeResize="0"/>
          <p:nvPr/>
        </p:nvPicPr>
        <p:blipFill>
          <a:blip r:embed="rId4">
            <a:extLst>
              <a:ext uri="{28A0092B-C50C-407E-A947-70E740481C1C}">
                <a14:useLocalDpi xmlns:a14="http://schemas.microsoft.com/office/drawing/2010/main" val="0"/>
              </a:ext>
            </a:extLst>
          </a:blip>
          <a:stretch>
            <a:fillRect/>
          </a:stretch>
        </p:blipFill>
        <p:spPr>
          <a:xfrm>
            <a:off x="5257800" y="1448654"/>
            <a:ext cx="3505200" cy="1808041"/>
          </a:xfrm>
          <a:prstGeom prst="rect">
            <a:avLst/>
          </a:prstGeom>
          <a:solidFill>
            <a:srgbClr val="FFFFFF"/>
          </a:solidFill>
          <a:ln>
            <a:noFill/>
          </a:ln>
        </p:spPr>
      </p:pic>
      <p:pic>
        <p:nvPicPr>
          <p:cNvPr id="414" name="Shape 414"/>
          <p:cNvPicPr preferRelativeResize="0"/>
          <p:nvPr/>
        </p:nvPicPr>
        <p:blipFill rotWithShape="1">
          <a:blip r:embed="rId5">
            <a:alphaModFix/>
          </a:blip>
          <a:srcRect/>
          <a:stretch/>
        </p:blipFill>
        <p:spPr>
          <a:xfrm>
            <a:off x="152400" y="1470870"/>
            <a:ext cx="2057400" cy="2219325"/>
          </a:xfrm>
          <a:prstGeom prst="rect">
            <a:avLst/>
          </a:prstGeom>
          <a:noFill/>
          <a:ln>
            <a:noFill/>
          </a:ln>
        </p:spPr>
      </p:pic>
      <p:pic>
        <p:nvPicPr>
          <p:cNvPr id="415" name="Shape 415"/>
          <p:cNvPicPr preferRelativeResize="0"/>
          <p:nvPr/>
        </p:nvPicPr>
        <p:blipFill>
          <a:blip r:embed="rId6">
            <a:extLst>
              <a:ext uri="{28A0092B-C50C-407E-A947-70E740481C1C}">
                <a14:useLocalDpi xmlns:a14="http://schemas.microsoft.com/office/drawing/2010/main" val="0"/>
              </a:ext>
            </a:extLst>
          </a:blip>
          <a:stretch>
            <a:fillRect/>
          </a:stretch>
        </p:blipFill>
        <p:spPr>
          <a:xfrm>
            <a:off x="6668361" y="3505200"/>
            <a:ext cx="2443479" cy="3052762"/>
          </a:xfrm>
          <a:prstGeom prst="rect">
            <a:avLst/>
          </a:prstGeom>
          <a:solidFill>
            <a:srgbClr val="FFFFFF"/>
          </a:solidFill>
          <a:ln>
            <a:noFill/>
          </a:ln>
        </p:spPr>
      </p:pic>
      <p:pic>
        <p:nvPicPr>
          <p:cNvPr id="416" name="Shape 416"/>
          <p:cNvPicPr preferRelativeResize="0"/>
          <p:nvPr/>
        </p:nvPicPr>
        <p:blipFill rotWithShape="1">
          <a:blip r:embed="rId7">
            <a:alphaModFix/>
          </a:blip>
          <a:srcRect/>
          <a:stretch/>
        </p:blipFill>
        <p:spPr>
          <a:xfrm>
            <a:off x="4124937" y="3926439"/>
            <a:ext cx="2514599" cy="2514599"/>
          </a:xfrm>
          <a:prstGeom prst="rect">
            <a:avLst/>
          </a:prstGeom>
          <a:noFill/>
          <a:ln>
            <a:noFill/>
          </a:ln>
        </p:spPr>
      </p:pic>
      <p:pic>
        <p:nvPicPr>
          <p:cNvPr id="417" name="Shape 417"/>
          <p:cNvPicPr preferRelativeResize="0"/>
          <p:nvPr/>
        </p:nvPicPr>
        <p:blipFill>
          <a:blip r:embed="rId8">
            <a:extLst>
              <a:ext uri="{28A0092B-C50C-407E-A947-70E740481C1C}">
                <a14:useLocalDpi xmlns:a14="http://schemas.microsoft.com/office/drawing/2010/main" val="0"/>
              </a:ext>
            </a:extLst>
          </a:blip>
          <a:stretch>
            <a:fillRect/>
          </a:stretch>
        </p:blipFill>
        <p:spPr>
          <a:xfrm>
            <a:off x="2095500" y="4212189"/>
            <a:ext cx="1943100" cy="1943100"/>
          </a:xfrm>
          <a:prstGeom prst="rect">
            <a:avLst/>
          </a:prstGeom>
          <a:solidFill>
            <a:srgbClr val="FFFFFF"/>
          </a:solidFill>
          <a:ln>
            <a:noFill/>
          </a:ln>
        </p:spPr>
      </p:pic>
      <p:pic>
        <p:nvPicPr>
          <p:cNvPr id="418" name="Shape 418"/>
          <p:cNvPicPr preferRelativeResize="0"/>
          <p:nvPr/>
        </p:nvPicPr>
        <p:blipFill>
          <a:blip r:embed="rId9">
            <a:extLst>
              <a:ext uri="{28A0092B-C50C-407E-A947-70E740481C1C}">
                <a14:useLocalDpi xmlns:a14="http://schemas.microsoft.com/office/drawing/2010/main" val="0"/>
              </a:ext>
            </a:extLst>
          </a:blip>
          <a:stretch>
            <a:fillRect/>
          </a:stretch>
        </p:blipFill>
        <p:spPr>
          <a:xfrm>
            <a:off x="152400" y="4212189"/>
            <a:ext cx="1828800" cy="1828800"/>
          </a:xfrm>
          <a:prstGeom prst="rect">
            <a:avLst/>
          </a:prstGeom>
          <a:solidFill>
            <a:srgbClr val="FFFFFF"/>
          </a:solid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Shape 424"/>
          <p:cNvPicPr preferRelativeResize="0"/>
          <p:nvPr/>
        </p:nvPicPr>
        <p:blipFill rotWithShape="1">
          <a:blip r:embed="rId3">
            <a:alphaModFix/>
          </a:blip>
          <a:srcRect/>
          <a:stretch/>
        </p:blipFill>
        <p:spPr>
          <a:xfrm>
            <a:off x="778777" y="4847689"/>
            <a:ext cx="1524000" cy="1976653"/>
          </a:xfrm>
          <a:prstGeom prst="rect">
            <a:avLst/>
          </a:prstGeom>
          <a:noFill/>
          <a:ln>
            <a:noFill/>
          </a:ln>
        </p:spPr>
      </p:pic>
      <p:pic>
        <p:nvPicPr>
          <p:cNvPr id="425" name="Shape 425" descr="http://www.zappos.com/images/z/2/9/0/8/1/3/2908133-p-4x.jpg"/>
          <p:cNvPicPr preferRelativeResize="0"/>
          <p:nvPr/>
        </p:nvPicPr>
        <p:blipFill rotWithShape="1">
          <a:blip r:embed="rId4">
            <a:alphaModFix/>
          </a:blip>
          <a:srcRect/>
          <a:stretch/>
        </p:blipFill>
        <p:spPr>
          <a:xfrm>
            <a:off x="2590799" y="4724398"/>
            <a:ext cx="2238374" cy="1678094"/>
          </a:xfrm>
          <a:prstGeom prst="rect">
            <a:avLst/>
          </a:prstGeom>
          <a:noFill/>
          <a:ln>
            <a:noFill/>
          </a:ln>
        </p:spPr>
      </p:pic>
      <p:pic>
        <p:nvPicPr>
          <p:cNvPr id="426" name="Shape 426"/>
          <p:cNvPicPr preferRelativeResize="0"/>
          <p:nvPr/>
        </p:nvPicPr>
        <p:blipFill rotWithShape="1">
          <a:blip r:embed="rId5">
            <a:alphaModFix/>
          </a:blip>
          <a:srcRect/>
          <a:stretch/>
        </p:blipFill>
        <p:spPr>
          <a:xfrm>
            <a:off x="2895600" y="2114256"/>
            <a:ext cx="1933574" cy="2209799"/>
          </a:xfrm>
          <a:prstGeom prst="rect">
            <a:avLst/>
          </a:prstGeom>
          <a:noFill/>
          <a:ln>
            <a:noFill/>
          </a:ln>
        </p:spPr>
      </p:pic>
      <p:pic>
        <p:nvPicPr>
          <p:cNvPr id="427" name="Shape 427" descr="http://i01.i.aliimg.com/wsphoto/v0/1567430055_6/Nike-AIR-MAX-2013-Men-s-Running-Shoes-Leather-Athletic-Shoes-All-Black.jpg"/>
          <p:cNvPicPr preferRelativeResize="0"/>
          <p:nvPr/>
        </p:nvPicPr>
        <p:blipFill rotWithShape="1">
          <a:blip r:embed="rId6">
            <a:alphaModFix/>
          </a:blip>
          <a:srcRect/>
          <a:stretch/>
        </p:blipFill>
        <p:spPr>
          <a:xfrm>
            <a:off x="5332714" y="4648200"/>
            <a:ext cx="3124199" cy="2050256"/>
          </a:xfrm>
          <a:prstGeom prst="rect">
            <a:avLst/>
          </a:prstGeom>
          <a:noFill/>
          <a:ln>
            <a:noFill/>
          </a:ln>
        </p:spPr>
      </p:pic>
      <p:pic>
        <p:nvPicPr>
          <p:cNvPr id="428" name="Shape 428"/>
          <p:cNvPicPr preferRelativeResize="0"/>
          <p:nvPr/>
        </p:nvPicPr>
        <p:blipFill>
          <a:blip r:embed="rId7">
            <a:extLst>
              <a:ext uri="{28A0092B-C50C-407E-A947-70E740481C1C}">
                <a14:useLocalDpi xmlns:a14="http://schemas.microsoft.com/office/drawing/2010/main" val="0"/>
              </a:ext>
            </a:extLst>
          </a:blip>
          <a:stretch>
            <a:fillRect/>
          </a:stretch>
        </p:blipFill>
        <p:spPr>
          <a:xfrm>
            <a:off x="4989814" y="1668887"/>
            <a:ext cx="3809999" cy="2663951"/>
          </a:xfrm>
          <a:prstGeom prst="rect">
            <a:avLst/>
          </a:prstGeom>
          <a:solidFill>
            <a:srgbClr val="FFFFFF"/>
          </a:solidFill>
          <a:ln>
            <a:noFill/>
          </a:ln>
        </p:spPr>
      </p:pic>
      <p:pic>
        <p:nvPicPr>
          <p:cNvPr id="429" name="Shape 429"/>
          <p:cNvPicPr preferRelativeResize="0"/>
          <p:nvPr/>
        </p:nvPicPr>
        <p:blipFill>
          <a:blip r:embed="rId8">
            <a:extLst>
              <a:ext uri="{28A0092B-C50C-407E-A947-70E740481C1C}">
                <a14:useLocalDpi xmlns:a14="http://schemas.microsoft.com/office/drawing/2010/main" val="0"/>
              </a:ext>
            </a:extLst>
          </a:blip>
          <a:stretch>
            <a:fillRect/>
          </a:stretch>
        </p:blipFill>
        <p:spPr>
          <a:xfrm>
            <a:off x="228600" y="1981199"/>
            <a:ext cx="2475914" cy="2475914"/>
          </a:xfrm>
          <a:prstGeom prst="rect">
            <a:avLst/>
          </a:prstGeom>
          <a:solidFill>
            <a:srgbClr val="FFFFFF"/>
          </a:solidFill>
          <a:ln>
            <a:noFill/>
          </a:ln>
        </p:spPr>
      </p:pic>
      <p:sp>
        <p:nvSpPr>
          <p:cNvPr id="430" name="Shape 430"/>
          <p:cNvSpPr txBox="1"/>
          <p:nvPr/>
        </p:nvSpPr>
        <p:spPr>
          <a:xfrm>
            <a:off x="1114894" y="305701"/>
            <a:ext cx="6922092"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lvl="0" algn="ctr">
              <a:buClr>
                <a:schemeClr val="dk1"/>
              </a:buClr>
              <a:buSzPct val="25000"/>
            </a:pPr>
            <a:r>
              <a:rPr lang="en-US" sz="2800" dirty="0" smtClean="0">
                <a:solidFill>
                  <a:schemeClr val="dk1"/>
                </a:solidFill>
                <a:latin typeface="Rokkitt"/>
                <a:ea typeface="Rokkitt"/>
                <a:cs typeface="Rokkitt"/>
                <a:sym typeface="Rokkitt"/>
              </a:rPr>
              <a:t>“Inappropriate” Referee </a:t>
            </a:r>
            <a:r>
              <a:rPr lang="en-US" sz="2800" dirty="0">
                <a:solidFill>
                  <a:schemeClr val="dk1"/>
                </a:solidFill>
                <a:latin typeface="Rokkitt"/>
                <a:ea typeface="Rokkitt"/>
                <a:cs typeface="Rokkitt"/>
                <a:sym typeface="Rokkitt"/>
              </a:rPr>
              <a:t>Uniform Items</a:t>
            </a:r>
          </a:p>
        </p:txBody>
      </p:sp>
      <p:pic>
        <p:nvPicPr>
          <p:cNvPr id="431" name="Shape 431" descr="C:\Program Files\Microsoft Office\MEDIA\OFFICE14\Lines\BD21318_.gif"/>
          <p:cNvPicPr preferRelativeResize="0"/>
          <p:nvPr/>
        </p:nvPicPr>
        <p:blipFill/>
        <p:spPr>
          <a:xfrm rot="-9378064" flipH="1">
            <a:off x="-350181" y="3934868"/>
            <a:ext cx="9744394" cy="109486"/>
          </a:xfrm>
          <a:prstGeom prst="rect">
            <a:avLst/>
          </a:prstGeom>
          <a:solidFill>
            <a:srgbClr val="FFFFFF"/>
          </a:solidFill>
          <a:ln>
            <a:noFill/>
          </a:ln>
        </p:spPr>
      </p:pic>
      <p:pic>
        <p:nvPicPr>
          <p:cNvPr id="432" name="Shape 432"/>
          <p:cNvPicPr preferRelativeResize="0"/>
          <p:nvPr/>
        </p:nvPicPr>
        <p:blipFill>
          <a:blip r:embed="rId7">
            <a:extLst>
              <a:ext uri="{28A0092B-C50C-407E-A947-70E740481C1C}">
                <a14:useLocalDpi xmlns:a14="http://schemas.microsoft.com/office/drawing/2010/main" val="0"/>
              </a:ext>
            </a:extLst>
          </a:blip>
          <a:stretch>
            <a:fillRect/>
          </a:stretch>
        </p:blipFill>
        <p:spPr>
          <a:xfrm rot="-1669199" flipH="1">
            <a:off x="4592440" y="3934866"/>
            <a:ext cx="156588" cy="109487"/>
          </a:xfrm>
          <a:prstGeom prst="rect">
            <a:avLst/>
          </a:prstGeom>
          <a:solidFill>
            <a:srgbClr val="FFFFFF"/>
          </a:solidFill>
          <a:ln>
            <a:noFill/>
          </a:ln>
        </p:spPr>
      </p:pic>
      <p:pic>
        <p:nvPicPr>
          <p:cNvPr id="433" name="Shape 433" descr="C:\Program Files\Microsoft Office\MEDIA\OFFICE14\Lines\BD21318_.gif"/>
          <p:cNvPicPr preferRelativeResize="0"/>
          <p:nvPr/>
        </p:nvPicPr>
        <p:blipFill/>
        <p:spPr>
          <a:xfrm rot="5400000">
            <a:off x="1426311" y="4527463"/>
            <a:ext cx="6383450" cy="71723"/>
          </a:xfrm>
          <a:prstGeom prst="rect">
            <a:avLst/>
          </a:prstGeom>
          <a:solidFill>
            <a:srgbClr val="FFFFFF"/>
          </a:solidFill>
          <a:ln>
            <a:noFill/>
          </a:ln>
        </p:spPr>
      </p:pic>
      <p:pic>
        <p:nvPicPr>
          <p:cNvPr id="434" name="Shape 434" descr="C:\Program Files\Microsoft Office\MEDIA\OFFICE14\Lines\BD21318_.gif"/>
          <p:cNvPicPr preferRelativeResize="0"/>
          <p:nvPr/>
        </p:nvPicPr>
        <p:blipFill/>
        <p:spPr>
          <a:xfrm rot="10800000" flipH="1">
            <a:off x="-254159" y="3991655"/>
            <a:ext cx="9744393" cy="109487"/>
          </a:xfrm>
          <a:prstGeom prst="rect">
            <a:avLst/>
          </a:prstGeom>
          <a:solidFill>
            <a:srgbClr val="FFFFFF"/>
          </a:solid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p:nvPr/>
        </p:nvSpPr>
        <p:spPr>
          <a:xfrm>
            <a:off x="760491" y="304800"/>
            <a:ext cx="7514376"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lvl="0" algn="ctr">
              <a:buClr>
                <a:schemeClr val="dk1"/>
              </a:buClr>
              <a:buSzPct val="25000"/>
            </a:pPr>
            <a:r>
              <a:rPr lang="en-US" sz="2800" b="1" dirty="0" smtClean="0">
                <a:solidFill>
                  <a:schemeClr val="dk1"/>
                </a:solidFill>
                <a:latin typeface="Rokkitt"/>
                <a:ea typeface="Rokkitt"/>
                <a:cs typeface="Rokkitt"/>
                <a:sym typeface="Rokkitt"/>
              </a:rPr>
              <a:t>Breakout Sessions</a:t>
            </a:r>
            <a:endParaRPr lang="en-US" sz="2800" b="1" dirty="0">
              <a:solidFill>
                <a:schemeClr val="dk1"/>
              </a:solidFill>
              <a:latin typeface="Rokkitt"/>
              <a:ea typeface="Rokkitt"/>
              <a:cs typeface="Rokkitt"/>
              <a:sym typeface="Rokkitt"/>
            </a:endParaRPr>
          </a:p>
        </p:txBody>
      </p:sp>
      <p:sp>
        <p:nvSpPr>
          <p:cNvPr id="365" name="Shape 365"/>
          <p:cNvSpPr txBox="1"/>
          <p:nvPr/>
        </p:nvSpPr>
        <p:spPr>
          <a:xfrm>
            <a:off x="497840" y="2987040"/>
            <a:ext cx="8188859" cy="3373735"/>
          </a:xfrm>
          <a:prstGeom prst="rect">
            <a:avLst/>
          </a:prstGeom>
          <a:noFill/>
          <a:ln>
            <a:noFill/>
          </a:ln>
        </p:spPr>
        <p:txBody>
          <a:bodyPr lIns="91425" tIns="45700" rIns="91425" bIns="45700" anchor="t" anchorCtr="0">
            <a:noAutofit/>
          </a:bodyPr>
          <a:lstStyle/>
          <a:p>
            <a:pPr marL="292100" lvl="6" indent="-327660">
              <a:buClr>
                <a:schemeClr val="accent1"/>
              </a:buClr>
              <a:buSzPct val="100000"/>
              <a:buFont typeface="Noto Sans Symbols"/>
              <a:buChar char="⦿"/>
            </a:pPr>
            <a:r>
              <a:rPr lang="en-US" sz="3600" dirty="0" smtClean="0">
                <a:solidFill>
                  <a:srgbClr val="FFFF00"/>
                </a:solidFill>
                <a:latin typeface="Rokkitt"/>
                <a:ea typeface="Rokkitt"/>
                <a:cs typeface="Rokkitt"/>
                <a:sym typeface="Rokkitt"/>
              </a:rPr>
              <a:t> Video reviews: challenging plays </a:t>
            </a:r>
          </a:p>
          <a:p>
            <a:pPr marL="292100" lvl="6" indent="-327660">
              <a:buClr>
                <a:schemeClr val="accent1"/>
              </a:buClr>
              <a:buSzPct val="100000"/>
              <a:buFont typeface="Noto Sans Symbols"/>
              <a:buChar char="⦿"/>
            </a:pPr>
            <a:r>
              <a:rPr lang="en-US" sz="3600" dirty="0">
                <a:solidFill>
                  <a:srgbClr val="FFFF00"/>
                </a:solidFill>
                <a:latin typeface="Rokkitt"/>
                <a:ea typeface="Rokkitt"/>
                <a:cs typeface="Rokkitt"/>
                <a:sym typeface="Rokkitt"/>
              </a:rPr>
              <a:t> </a:t>
            </a:r>
            <a:r>
              <a:rPr lang="en-US" sz="3600" dirty="0" smtClean="0">
                <a:solidFill>
                  <a:srgbClr val="FFFF00"/>
                </a:solidFill>
                <a:latin typeface="Rokkitt"/>
                <a:ea typeface="Rokkitt"/>
                <a:cs typeface="Rokkitt"/>
                <a:sym typeface="Rokkitt"/>
              </a:rPr>
              <a:t>Tracking rotations: back-row and overlap awareness</a:t>
            </a:r>
          </a:p>
          <a:p>
            <a:pPr lvl="6">
              <a:buClr>
                <a:schemeClr val="accent1"/>
              </a:buClr>
              <a:buSzPct val="100000"/>
            </a:pPr>
            <a:endParaRPr sz="2800" dirty="0">
              <a:solidFill>
                <a:schemeClr val="lt1"/>
              </a:solidFill>
              <a:latin typeface="Rokkitt"/>
              <a:ea typeface="Rokkitt"/>
              <a:cs typeface="Rokkitt"/>
              <a:sym typeface="Rokkitt"/>
            </a:endParaRPr>
          </a:p>
        </p:txBody>
      </p:sp>
    </p:spTree>
    <p:extLst>
      <p:ext uri="{BB962C8B-B14F-4D97-AF65-F5344CB8AC3E}">
        <p14:creationId xmlns:p14="http://schemas.microsoft.com/office/powerpoint/2010/main" val="1265281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11" y="1977072"/>
            <a:ext cx="8229600" cy="4075199"/>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600" b="0" i="0" u="none" strike="noStrike" cap="none" dirty="0">
                <a:solidFill>
                  <a:srgbClr val="FFFF00"/>
                </a:solidFill>
                <a:latin typeface="Rokkitt"/>
                <a:ea typeface="Rokkitt"/>
                <a:cs typeface="Rokkitt"/>
                <a:sym typeface="Rokkitt"/>
              </a:rPr>
              <a:t>Assistant State </a:t>
            </a:r>
            <a:r>
              <a:rPr lang="en-US" sz="3600" b="0" i="0" u="none" strike="noStrike" cap="none" dirty="0" smtClean="0">
                <a:solidFill>
                  <a:srgbClr val="FFFF00"/>
                </a:solidFill>
                <a:latin typeface="Rokkitt"/>
                <a:ea typeface="Rokkitt"/>
                <a:cs typeface="Rokkitt"/>
                <a:sym typeface="Rokkitt"/>
              </a:rPr>
              <a:t>Coordinator: </a:t>
            </a:r>
            <a:endParaRPr lang="en-US" sz="3600" b="0" i="0" u="none" strike="noStrike" cap="none" dirty="0">
              <a:solidFill>
                <a:srgbClr val="FFFF00"/>
              </a:solidFill>
              <a:latin typeface="Rokkitt"/>
              <a:ea typeface="Rokkitt"/>
              <a:cs typeface="Rokkitt"/>
              <a:sym typeface="Rokkitt"/>
            </a:endParaRPr>
          </a:p>
          <a:p>
            <a:pPr marL="639762" marR="0" lvl="1" indent="-233362" algn="l" rtl="0">
              <a:lnSpc>
                <a:spcPct val="100000"/>
              </a:lnSpc>
              <a:spcBef>
                <a:spcPts val="400"/>
              </a:spcBef>
              <a:spcAft>
                <a:spcPts val="0"/>
              </a:spcAft>
              <a:buClr>
                <a:schemeClr val="accent2"/>
              </a:buClr>
              <a:buSzPct val="90000"/>
              <a:buFont typeface="Rokkitt"/>
              <a:buChar char="•"/>
            </a:pPr>
            <a:r>
              <a:rPr lang="en-US" sz="3600" dirty="0" smtClean="0">
                <a:solidFill>
                  <a:srgbClr val="FFFF00"/>
                </a:solidFill>
                <a:latin typeface="Rokkitt"/>
                <a:ea typeface="Rokkitt"/>
                <a:cs typeface="Rokkitt"/>
                <a:sym typeface="Rokkitt"/>
              </a:rPr>
              <a:t>Michael Chandler</a:t>
            </a:r>
            <a:endParaRPr lang="en-US" sz="3600" b="0" i="0" u="none" strike="noStrike" cap="none" dirty="0">
              <a:solidFill>
                <a:srgbClr val="FFFF00"/>
              </a:solidFill>
              <a:latin typeface="Rokkitt"/>
              <a:ea typeface="Rokkitt"/>
              <a:cs typeface="Rokkitt"/>
              <a:sym typeface="Rokkitt"/>
            </a:endParaRPr>
          </a:p>
          <a:p>
            <a:pPr marL="639762" marR="0" lvl="1" indent="-233362" algn="l" rtl="0">
              <a:lnSpc>
                <a:spcPct val="100000"/>
              </a:lnSpc>
              <a:spcBef>
                <a:spcPts val="400"/>
              </a:spcBef>
              <a:spcAft>
                <a:spcPts val="0"/>
              </a:spcAft>
              <a:buClr>
                <a:schemeClr val="accent2"/>
              </a:buClr>
              <a:buSzPct val="90000"/>
              <a:buFont typeface="Rokkitt"/>
              <a:buChar char="•"/>
            </a:pPr>
            <a:r>
              <a:rPr lang="en-US" sz="3600" u="sng" dirty="0" smtClean="0">
                <a:solidFill>
                  <a:srgbClr val="FFFF00"/>
                </a:solidFill>
                <a:latin typeface="Rokkitt"/>
                <a:ea typeface="Rokkitt"/>
                <a:cs typeface="Rokkitt"/>
                <a:sym typeface="Rokkitt"/>
                <a:hlinkClick r:id="rId3"/>
              </a:rPr>
              <a:t>mchand1895</a:t>
            </a:r>
            <a:r>
              <a:rPr lang="en-US" sz="3600" b="0" i="0" u="sng" strike="noStrike" cap="none" dirty="0" smtClean="0">
                <a:solidFill>
                  <a:srgbClr val="FFFF00"/>
                </a:solidFill>
                <a:latin typeface="Rokkitt"/>
                <a:ea typeface="Rokkitt"/>
                <a:cs typeface="Rokkitt"/>
                <a:sym typeface="Rokkitt"/>
                <a:hlinkClick r:id="rId3"/>
              </a:rPr>
              <a:t>@yahoo.com</a:t>
            </a:r>
            <a:endParaRPr lang="en-US" sz="3600" b="0" i="0" u="sng" strike="noStrike" cap="none" dirty="0">
              <a:solidFill>
                <a:srgbClr val="FFFF00"/>
              </a:solidFill>
              <a:latin typeface="Rokkitt"/>
              <a:ea typeface="Rokkitt"/>
              <a:cs typeface="Rokkitt"/>
              <a:sym typeface="Rokkitt"/>
              <a:hlinkClick r:id="rId3"/>
            </a:endParaRPr>
          </a:p>
          <a:p>
            <a:pPr marL="622300" marR="0" lvl="2" algn="l" rtl="0">
              <a:lnSpc>
                <a:spcPct val="100000"/>
              </a:lnSpc>
              <a:spcBef>
                <a:spcPts val="400"/>
              </a:spcBef>
              <a:spcAft>
                <a:spcPts val="0"/>
              </a:spcAft>
              <a:buClr>
                <a:srgbClr val="A8CDD7"/>
              </a:buClr>
              <a:buSzPct val="100000"/>
            </a:pPr>
            <a:r>
              <a:rPr lang="en-US" sz="3200" b="0" i="0" u="none" strike="noStrike" cap="none" dirty="0" smtClean="0">
                <a:solidFill>
                  <a:srgbClr val="FFFF00"/>
                </a:solidFill>
                <a:latin typeface="Rokkitt"/>
                <a:ea typeface="Rokkitt"/>
                <a:cs typeface="Rokkitt"/>
                <a:sym typeface="Rokkitt"/>
              </a:rPr>
              <a:t>Responsible for: </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Training of officials</a:t>
            </a:r>
            <a:endParaRPr lang="en-US" sz="3200" b="0" i="0" u="none" strike="noStrike" cap="none" dirty="0" smtClean="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Arbiter assigning system</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VolleyWrite Scoring System</a:t>
            </a:r>
            <a:endParaRPr lang="en-US" sz="3200" dirty="0">
              <a:solidFill>
                <a:srgbClr val="FFFF00"/>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2300" b="0" i="0" u="none" strike="noStrike" cap="none" dirty="0">
              <a:solidFill>
                <a:schemeClr val="lt1"/>
              </a:solidFill>
              <a:latin typeface="Rokkitt"/>
              <a:ea typeface="Rokkitt"/>
              <a:cs typeface="Rokkitt"/>
              <a:sym typeface="Rokkitt"/>
            </a:endParaRPr>
          </a:p>
        </p:txBody>
      </p:sp>
      <p:sp>
        <p:nvSpPr>
          <p:cNvPr id="213" name="Shape 213"/>
          <p:cNvSpPr txBox="1">
            <a:spLocks noGrp="1"/>
          </p:cNvSpPr>
          <p:nvPr>
            <p:ph type="title"/>
          </p:nvPr>
        </p:nvSpPr>
        <p:spPr>
          <a:xfrm>
            <a:off x="2057400" y="304800"/>
            <a:ext cx="48767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Officiating Staff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11" y="1977072"/>
            <a:ext cx="8229600" cy="4075199"/>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600" b="0" i="0" u="none" strike="noStrike" cap="none" dirty="0">
                <a:solidFill>
                  <a:srgbClr val="FFFF00"/>
                </a:solidFill>
                <a:latin typeface="Rokkitt"/>
                <a:ea typeface="Rokkitt"/>
                <a:cs typeface="Rokkitt"/>
                <a:sym typeface="Rokkitt"/>
              </a:rPr>
              <a:t>Assistant State Rules Interpreter: </a:t>
            </a:r>
          </a:p>
          <a:p>
            <a:pPr marL="639762" marR="0" lvl="1" indent="-233362" algn="l" rtl="0">
              <a:lnSpc>
                <a:spcPct val="100000"/>
              </a:lnSpc>
              <a:spcBef>
                <a:spcPts val="400"/>
              </a:spcBef>
              <a:spcAft>
                <a:spcPts val="0"/>
              </a:spcAft>
              <a:buClr>
                <a:schemeClr val="accent2"/>
              </a:buClr>
              <a:buSzPct val="90000"/>
              <a:buFont typeface="Rokkitt"/>
              <a:buChar char="•"/>
            </a:pPr>
            <a:r>
              <a:rPr lang="en-US" sz="3600" b="0" i="0" u="none" strike="noStrike" cap="none" dirty="0">
                <a:solidFill>
                  <a:srgbClr val="FFFF00"/>
                </a:solidFill>
                <a:latin typeface="Rokkitt"/>
                <a:ea typeface="Rokkitt"/>
                <a:cs typeface="Rokkitt"/>
                <a:sym typeface="Rokkitt"/>
              </a:rPr>
              <a:t>Rick Brown</a:t>
            </a:r>
          </a:p>
          <a:p>
            <a:pPr marL="639762" marR="0" lvl="1" indent="-233362" algn="l" rtl="0">
              <a:lnSpc>
                <a:spcPct val="100000"/>
              </a:lnSpc>
              <a:spcBef>
                <a:spcPts val="400"/>
              </a:spcBef>
              <a:spcAft>
                <a:spcPts val="0"/>
              </a:spcAft>
              <a:buClr>
                <a:schemeClr val="accent2"/>
              </a:buClr>
              <a:buSzPct val="90000"/>
              <a:buFont typeface="Rokkitt"/>
              <a:buChar char="•"/>
            </a:pPr>
            <a:r>
              <a:rPr lang="en-US" sz="3600" b="0" i="0" u="sng" strike="noStrike" cap="none" dirty="0">
                <a:solidFill>
                  <a:srgbClr val="FFFF00"/>
                </a:solidFill>
                <a:latin typeface="Rokkitt"/>
                <a:ea typeface="Rokkitt"/>
                <a:cs typeface="Rokkitt"/>
                <a:sym typeface="Rokkitt"/>
                <a:hlinkClick r:id="rId3"/>
              </a:rPr>
              <a:t>rickmbrown721@yahoo.com</a:t>
            </a:r>
          </a:p>
          <a:p>
            <a:pPr marL="622300" marR="0" lvl="2" algn="l" rtl="0">
              <a:lnSpc>
                <a:spcPct val="100000"/>
              </a:lnSpc>
              <a:spcBef>
                <a:spcPts val="400"/>
              </a:spcBef>
              <a:spcAft>
                <a:spcPts val="0"/>
              </a:spcAft>
              <a:buClr>
                <a:srgbClr val="A8CDD7"/>
              </a:buClr>
              <a:buSzPct val="100000"/>
            </a:pPr>
            <a:r>
              <a:rPr lang="en-US" sz="3200" b="0" i="0" u="none" strike="noStrike" cap="none" dirty="0" smtClean="0">
                <a:solidFill>
                  <a:srgbClr val="FFFF00"/>
                </a:solidFill>
                <a:latin typeface="Rokkitt"/>
                <a:ea typeface="Rokkitt"/>
                <a:cs typeface="Rokkitt"/>
                <a:sym typeface="Rokkitt"/>
              </a:rPr>
              <a:t>Responsible for: </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b="0" i="0" u="none" strike="noStrike" cap="none" dirty="0" smtClean="0">
                <a:solidFill>
                  <a:srgbClr val="FFFF00"/>
                </a:solidFill>
                <a:latin typeface="Rokkitt"/>
                <a:ea typeface="Rokkitt"/>
                <a:cs typeface="Rokkitt"/>
                <a:sym typeface="Rokkitt"/>
              </a:rPr>
              <a:t>Research</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b="0" i="0" u="none" strike="noStrike" cap="none" dirty="0" smtClean="0">
                <a:solidFill>
                  <a:srgbClr val="FFFF00"/>
                </a:solidFill>
                <a:latin typeface="Rokkitt"/>
                <a:ea typeface="Rokkitt"/>
                <a:cs typeface="Rokkitt"/>
                <a:sym typeface="Rokkitt"/>
              </a:rPr>
              <a:t>Rules Interpretation</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Communications</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Officials’ Membership</a:t>
            </a:r>
            <a:endParaRPr lang="en-US" sz="3200" dirty="0">
              <a:solidFill>
                <a:srgbClr val="FFFF00"/>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2300" b="0" i="0" u="none" strike="noStrike" cap="none" dirty="0">
              <a:solidFill>
                <a:schemeClr val="lt1"/>
              </a:solidFill>
              <a:latin typeface="Rokkitt"/>
              <a:ea typeface="Rokkitt"/>
              <a:cs typeface="Rokkitt"/>
              <a:sym typeface="Rokkitt"/>
            </a:endParaRPr>
          </a:p>
        </p:txBody>
      </p:sp>
      <p:sp>
        <p:nvSpPr>
          <p:cNvPr id="213" name="Shape 213"/>
          <p:cNvSpPr txBox="1">
            <a:spLocks noGrp="1"/>
          </p:cNvSpPr>
          <p:nvPr>
            <p:ph type="title"/>
          </p:nvPr>
        </p:nvSpPr>
        <p:spPr>
          <a:xfrm>
            <a:off x="2057400" y="304800"/>
            <a:ext cx="48767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Officiating Staff</a:t>
            </a:r>
          </a:p>
        </p:txBody>
      </p:sp>
    </p:spTree>
    <p:extLst>
      <p:ext uri="{BB962C8B-B14F-4D97-AF65-F5344CB8AC3E}">
        <p14:creationId xmlns:p14="http://schemas.microsoft.com/office/powerpoint/2010/main" val="2521263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2630078"/>
            <a:ext cx="8456066" cy="4342620"/>
          </a:xfrm>
          <a:prstGeom prst="rect">
            <a:avLst/>
          </a:prstGeom>
          <a:noFill/>
          <a:ln>
            <a:noFill/>
          </a:ln>
        </p:spPr>
        <p:txBody>
          <a:bodyPr lIns="91425" tIns="45700" rIns="91425" bIns="45700" anchor="t" anchorCtr="0">
            <a:noAutofit/>
          </a:bodyPr>
          <a:lstStyle/>
          <a:p>
            <a:pPr marL="292100" lvl="0" indent="-292100">
              <a:lnSpc>
                <a:spcPct val="80000"/>
              </a:lnSpc>
              <a:spcBef>
                <a:spcPts val="0"/>
              </a:spcBef>
              <a:buSzPct val="70000"/>
              <a:buFont typeface="Noto Sans Symbols"/>
              <a:buChar char="⦿"/>
            </a:pPr>
            <a:r>
              <a:rPr lang="en-US" sz="4400" dirty="0" smtClean="0">
                <a:solidFill>
                  <a:srgbClr val="FFFF00"/>
                </a:solidFill>
                <a:latin typeface="Rokkitt"/>
                <a:ea typeface="Rokkitt"/>
                <a:cs typeface="Rokkitt"/>
                <a:sym typeface="Rokkitt"/>
              </a:rPr>
              <a:t>Referee Coordinator</a:t>
            </a:r>
          </a:p>
          <a:p>
            <a:pPr lvl="0" algn="l">
              <a:lnSpc>
                <a:spcPct val="80000"/>
              </a:lnSpc>
              <a:spcBef>
                <a:spcPts val="0"/>
              </a:spcBef>
              <a:buSzPct val="70000"/>
            </a:pPr>
            <a:endParaRPr lang="en-US" sz="4400" dirty="0">
              <a:solidFill>
                <a:srgbClr val="FFFF00"/>
              </a:solidFill>
              <a:latin typeface="Rokkitt"/>
              <a:ea typeface="Rokkitt"/>
              <a:cs typeface="Rokkitt"/>
              <a:sym typeface="Rokkitt"/>
            </a:endParaRPr>
          </a:p>
          <a:p>
            <a:pPr marL="292100" lvl="0" indent="-292100">
              <a:lnSpc>
                <a:spcPct val="80000"/>
              </a:lnSpc>
              <a:spcBef>
                <a:spcPts val="0"/>
              </a:spcBef>
              <a:buSzPct val="70000"/>
              <a:buFont typeface="Noto Sans Symbols"/>
              <a:buChar char="⦿"/>
            </a:pPr>
            <a:r>
              <a:rPr lang="en-US" sz="4400" dirty="0" smtClean="0">
                <a:solidFill>
                  <a:srgbClr val="FFFF00"/>
                </a:solidFill>
                <a:latin typeface="Rokkitt"/>
                <a:ea typeface="Rokkitt"/>
                <a:cs typeface="Rokkitt"/>
                <a:sym typeface="Rokkitt"/>
              </a:rPr>
              <a:t>Rules Interpreter</a:t>
            </a:r>
          </a:p>
          <a:p>
            <a:pPr lvl="0" algn="l">
              <a:lnSpc>
                <a:spcPct val="80000"/>
              </a:lnSpc>
              <a:spcBef>
                <a:spcPts val="0"/>
              </a:spcBef>
              <a:buSzPct val="70000"/>
            </a:pPr>
            <a:endParaRPr lang="en-US" sz="4400" dirty="0">
              <a:solidFill>
                <a:srgbClr val="FFFF00"/>
              </a:solidFill>
              <a:latin typeface="Rokkitt"/>
              <a:ea typeface="Rokkitt"/>
              <a:cs typeface="Rokkitt"/>
              <a:sym typeface="Rokkitt"/>
            </a:endParaRPr>
          </a:p>
          <a:p>
            <a:pPr marL="292100" lvl="0" indent="-292100">
              <a:lnSpc>
                <a:spcPct val="80000"/>
              </a:lnSpc>
              <a:spcBef>
                <a:spcPts val="0"/>
              </a:spcBef>
              <a:buSzPct val="70000"/>
              <a:buFont typeface="Noto Sans Symbols"/>
              <a:buChar char="⦿"/>
            </a:pPr>
            <a:r>
              <a:rPr lang="en-US" sz="4400" dirty="0" smtClean="0">
                <a:solidFill>
                  <a:srgbClr val="FFFF00"/>
                </a:solidFill>
                <a:latin typeface="Rokkitt"/>
                <a:ea typeface="Rokkitt"/>
                <a:cs typeface="Rokkitt"/>
                <a:sym typeface="Rokkitt"/>
              </a:rPr>
              <a:t>Regional Coach Representative</a:t>
            </a:r>
            <a:endParaRPr lang="en-US" sz="4400" dirty="0">
              <a:solidFill>
                <a:srgbClr val="FFFF00"/>
              </a:solidFill>
              <a:latin typeface="Rokkitt"/>
              <a:ea typeface="Rokkitt"/>
              <a:cs typeface="Rokkitt"/>
              <a:sym typeface="Rokkitt"/>
            </a:endParaRPr>
          </a:p>
          <a:p>
            <a:pPr marL="406400" lvl="1" algn="l">
              <a:lnSpc>
                <a:spcPct val="80000"/>
              </a:lnSpc>
              <a:spcBef>
                <a:spcPts val="400"/>
              </a:spcBef>
              <a:buClr>
                <a:schemeClr val="accent2"/>
              </a:buClr>
              <a:buSzPct val="90000"/>
            </a:pPr>
            <a:endParaRPr lang="en-US" sz="2400" dirty="0">
              <a:solidFill>
                <a:srgbClr val="FFFF00"/>
              </a:solidFill>
              <a:latin typeface="Rokkitt"/>
              <a:ea typeface="Rokkitt"/>
              <a:cs typeface="Rokkitt"/>
              <a:sym typeface="Rokkitt"/>
            </a:endParaRPr>
          </a:p>
          <a:p>
            <a:pPr marL="292100" marR="0" lvl="0" indent="-330200" algn="l" rtl="0">
              <a:lnSpc>
                <a:spcPct val="100000"/>
              </a:lnSpc>
              <a:spcBef>
                <a:spcPts val="0"/>
              </a:spcBef>
              <a:spcAft>
                <a:spcPts val="0"/>
              </a:spcAft>
              <a:buClr>
                <a:schemeClr val="accent1"/>
              </a:buClr>
              <a:buSzPct val="100000"/>
              <a:buFont typeface="Noto Sans Symbols"/>
              <a:buChar char="⦿"/>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OHSBVA Key Staff in Each Region</a:t>
            </a:r>
            <a:endParaRPr lang="en-US" sz="2800" b="0" i="0" u="none" strike="noStrike" cap="none" dirty="0">
              <a:solidFill>
                <a:schemeClr val="dk1"/>
              </a:solidFill>
              <a:latin typeface="Rokkitt"/>
              <a:ea typeface="Rokkitt"/>
              <a:cs typeface="Rokkitt"/>
              <a:sym typeface="Rokkitt"/>
            </a:endParaRPr>
          </a:p>
        </p:txBody>
      </p:sp>
    </p:spTree>
    <p:extLst>
      <p:ext uri="{BB962C8B-B14F-4D97-AF65-F5344CB8AC3E}">
        <p14:creationId xmlns:p14="http://schemas.microsoft.com/office/powerpoint/2010/main" val="2476398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1527141"/>
            <a:ext cx="8456066" cy="5445557"/>
          </a:xfrm>
          <a:prstGeom prst="rect">
            <a:avLst/>
          </a:prstGeom>
          <a:noFill/>
          <a:ln>
            <a:noFill/>
          </a:ln>
        </p:spPr>
        <p:txBody>
          <a:bodyPr lIns="91425" tIns="45700" rIns="91425" bIns="45700" anchor="t" anchorCtr="0">
            <a:noAutofit/>
          </a:bodyPr>
          <a:lstStyle/>
          <a:p>
            <a:pPr marL="292100" marR="0" lvl="0" indent="-330200" algn="l" rtl="0">
              <a:lnSpc>
                <a:spcPct val="100000"/>
              </a:lnSpc>
              <a:spcBef>
                <a:spcPts val="0"/>
              </a:spcBef>
              <a:spcAft>
                <a:spcPts val="0"/>
              </a:spcAft>
              <a:buClr>
                <a:schemeClr val="accent1"/>
              </a:buClr>
              <a:buSzPct val="100000"/>
              <a:buFont typeface="Noto Sans Symbols"/>
              <a:buChar char="⦿"/>
            </a:pPr>
            <a:r>
              <a:rPr lang="en-US" sz="3600" b="0" i="0" u="none" strike="noStrike" cap="none" dirty="0" smtClean="0">
                <a:solidFill>
                  <a:srgbClr val="FFFF00"/>
                </a:solidFill>
                <a:latin typeface="Rokkitt"/>
                <a:ea typeface="Rokkitt"/>
                <a:cs typeface="Rokkitt"/>
                <a:sym typeface="Rokkitt"/>
              </a:rPr>
              <a:t> Regional </a:t>
            </a:r>
            <a:r>
              <a:rPr lang="en-US" sz="3600" b="0" i="0" u="none" strike="noStrike" cap="none" dirty="0">
                <a:solidFill>
                  <a:srgbClr val="FFFF00"/>
                </a:solidFill>
                <a:latin typeface="Rokkitt"/>
                <a:ea typeface="Rokkitt"/>
                <a:cs typeface="Rokkitt"/>
                <a:sym typeface="Rokkitt"/>
              </a:rPr>
              <a:t>Referee </a:t>
            </a:r>
            <a:r>
              <a:rPr lang="en-US" sz="3600" b="0" i="0" u="none" strike="noStrike" cap="none" dirty="0" smtClean="0">
                <a:solidFill>
                  <a:srgbClr val="FFFF00"/>
                </a:solidFill>
                <a:latin typeface="Rokkitt"/>
                <a:ea typeface="Rokkitt"/>
                <a:cs typeface="Rokkitt"/>
                <a:sym typeface="Rokkitt"/>
              </a:rPr>
              <a:t>Coordinator:</a:t>
            </a:r>
          </a:p>
          <a:p>
            <a:pPr marL="5715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smtClean="0">
                <a:solidFill>
                  <a:srgbClr val="FFFF00"/>
                </a:solidFill>
                <a:latin typeface="Rokkitt"/>
                <a:ea typeface="Rokkitt"/>
                <a:cs typeface="Rokkitt"/>
                <a:sym typeface="Rokkitt"/>
              </a:rPr>
              <a:t>Tim Meyer, </a:t>
            </a:r>
            <a:r>
              <a:rPr lang="en-US" sz="3600" b="0" i="0" strike="noStrike" cap="none" dirty="0" smtClean="0">
                <a:solidFill>
                  <a:srgbClr val="FFFF00"/>
                </a:solidFill>
                <a:latin typeface="Rokkitt"/>
                <a:ea typeface="Rokkitt"/>
                <a:cs typeface="Rokkitt"/>
                <a:sym typeface="Rokkitt"/>
                <a:hlinkClick r:id="rId3"/>
              </a:rPr>
              <a:t>tmeyer917@yahoo.com</a:t>
            </a:r>
          </a:p>
          <a:p>
            <a:pPr marR="0" lvl="0" algn="l" rtl="0">
              <a:lnSpc>
                <a:spcPct val="100000"/>
              </a:lnSpc>
              <a:spcBef>
                <a:spcPts val="0"/>
              </a:spcBef>
              <a:spcAft>
                <a:spcPts val="0"/>
              </a:spcAft>
              <a:buClr>
                <a:schemeClr val="accent1"/>
              </a:buClr>
              <a:buSzPct val="100000"/>
            </a:pPr>
            <a:endParaRPr lang="en-US" sz="3600" b="0" i="0" strike="noStrike" cap="none" dirty="0">
              <a:solidFill>
                <a:srgbClr val="FFFF00"/>
              </a:solidFill>
              <a:latin typeface="Rokkitt"/>
              <a:ea typeface="Rokkitt"/>
              <a:cs typeface="Rokkitt"/>
              <a:sym typeface="Rokkitt"/>
              <a:hlinkClick r:id="rId3"/>
            </a:endParaRPr>
          </a:p>
          <a:p>
            <a:pPr marL="292100" marR="0" lvl="0" indent="-330200" algn="l" rtl="0">
              <a:lnSpc>
                <a:spcPct val="100000"/>
              </a:lnSpc>
              <a:spcBef>
                <a:spcPts val="0"/>
              </a:spcBef>
              <a:spcAft>
                <a:spcPts val="0"/>
              </a:spcAft>
              <a:buClr>
                <a:schemeClr val="accent1"/>
              </a:buClr>
              <a:buSzPct val="100000"/>
              <a:buFont typeface="Noto Sans Symbols"/>
              <a:buChar char="⦿"/>
            </a:pPr>
            <a:r>
              <a:rPr lang="en-US" sz="3600" dirty="0" smtClean="0">
                <a:solidFill>
                  <a:srgbClr val="FFFF00"/>
                </a:solidFill>
                <a:latin typeface="Rokkitt"/>
                <a:ea typeface="Rokkitt"/>
                <a:cs typeface="Rokkitt"/>
                <a:sym typeface="Rokkitt"/>
              </a:rPr>
              <a:t> Regional </a:t>
            </a:r>
            <a:r>
              <a:rPr lang="en-US" sz="3600" b="0" i="0" u="none" strike="noStrike" cap="none" dirty="0">
                <a:solidFill>
                  <a:srgbClr val="FFFF00"/>
                </a:solidFill>
                <a:latin typeface="Rokkitt"/>
                <a:ea typeface="Rokkitt"/>
                <a:cs typeface="Rokkitt"/>
                <a:sym typeface="Rokkitt"/>
              </a:rPr>
              <a:t>Rules </a:t>
            </a:r>
            <a:r>
              <a:rPr lang="en-US" sz="3600" b="0" i="0" u="none" strike="noStrike" cap="none" dirty="0" smtClean="0">
                <a:solidFill>
                  <a:srgbClr val="FFFF00"/>
                </a:solidFill>
                <a:latin typeface="Rokkitt"/>
                <a:ea typeface="Rokkitt"/>
                <a:cs typeface="Rokkitt"/>
                <a:sym typeface="Rokkitt"/>
              </a:rPr>
              <a:t>Interpreter:</a:t>
            </a:r>
          </a:p>
          <a:p>
            <a:pPr marL="5715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smtClean="0">
                <a:solidFill>
                  <a:srgbClr val="FFFF00"/>
                </a:solidFill>
                <a:latin typeface="Rokkitt"/>
                <a:ea typeface="Rokkitt"/>
                <a:cs typeface="Rokkitt"/>
                <a:sym typeface="Rokkitt"/>
              </a:rPr>
              <a:t>John Love, </a:t>
            </a:r>
            <a:r>
              <a:rPr lang="en-US" sz="3600" u="sng" dirty="0" smtClean="0">
                <a:solidFill>
                  <a:srgbClr val="FFFF00"/>
                </a:solidFill>
                <a:latin typeface="Rokkitt"/>
                <a:ea typeface="Rokkitt"/>
                <a:cs typeface="Rokkitt"/>
                <a:sym typeface="Rokkitt"/>
                <a:hlinkClick r:id="rId4"/>
              </a:rPr>
              <a:t>jelove@fuse.net</a:t>
            </a:r>
          </a:p>
          <a:p>
            <a:pPr marR="0" lvl="0" algn="l" rtl="0">
              <a:lnSpc>
                <a:spcPct val="100000"/>
              </a:lnSpc>
              <a:spcBef>
                <a:spcPts val="0"/>
              </a:spcBef>
              <a:spcAft>
                <a:spcPts val="0"/>
              </a:spcAft>
              <a:buClr>
                <a:schemeClr val="accent1"/>
              </a:buClr>
              <a:buSzPct val="100000"/>
            </a:pPr>
            <a:endParaRPr lang="en-US" sz="3600" u="sng" dirty="0">
              <a:solidFill>
                <a:srgbClr val="FFFF00"/>
              </a:solidFill>
              <a:latin typeface="Rokkitt"/>
              <a:ea typeface="Rokkitt"/>
              <a:cs typeface="Rokkitt"/>
              <a:sym typeface="Rokkitt"/>
              <a:hlinkClick r:id="rId4"/>
            </a:endParaRPr>
          </a:p>
          <a:p>
            <a:pPr marL="292100" marR="0" lvl="0" indent="-330200" algn="l" rtl="0">
              <a:lnSpc>
                <a:spcPct val="100000"/>
              </a:lnSpc>
              <a:spcBef>
                <a:spcPts val="0"/>
              </a:spcBef>
              <a:spcAft>
                <a:spcPts val="0"/>
              </a:spcAft>
              <a:buClr>
                <a:schemeClr val="accent1"/>
              </a:buClr>
              <a:buSzPct val="100000"/>
              <a:buFont typeface="Noto Sans Symbols"/>
              <a:buChar char="⦿"/>
            </a:pPr>
            <a:r>
              <a:rPr lang="en-US" sz="3600" b="0" i="0" u="none" strike="noStrike" cap="none" dirty="0" smtClean="0">
                <a:solidFill>
                  <a:srgbClr val="FFFF00"/>
                </a:solidFill>
                <a:latin typeface="Rokkitt"/>
                <a:ea typeface="Rokkitt"/>
                <a:cs typeface="Rokkitt"/>
                <a:sym typeface="Rokkitt"/>
              </a:rPr>
              <a:t> Regional </a:t>
            </a:r>
            <a:r>
              <a:rPr lang="en-US" sz="3600" b="0" i="0" u="none" strike="noStrike" cap="none" dirty="0">
                <a:solidFill>
                  <a:srgbClr val="FFFF00"/>
                </a:solidFill>
                <a:latin typeface="Rokkitt"/>
                <a:ea typeface="Rokkitt"/>
                <a:cs typeface="Rokkitt"/>
                <a:sym typeface="Rokkitt"/>
              </a:rPr>
              <a:t>Coach </a:t>
            </a:r>
            <a:r>
              <a:rPr lang="en-US" sz="3600" b="0" i="0" u="none" strike="noStrike" cap="none" dirty="0" smtClean="0">
                <a:solidFill>
                  <a:srgbClr val="FFFF00"/>
                </a:solidFill>
                <a:latin typeface="Rokkitt"/>
                <a:ea typeface="Rokkitt"/>
                <a:cs typeface="Rokkitt"/>
                <a:sym typeface="Rokkitt"/>
              </a:rPr>
              <a:t>Repres</a:t>
            </a:r>
            <a:r>
              <a:rPr lang="en-US" sz="3600" dirty="0" smtClean="0">
                <a:solidFill>
                  <a:srgbClr val="FFFF00"/>
                </a:solidFill>
                <a:latin typeface="Rokkitt"/>
                <a:ea typeface="Rokkitt"/>
                <a:cs typeface="Rokkitt"/>
                <a:sym typeface="Rokkitt"/>
              </a:rPr>
              <a:t>entative:</a:t>
            </a:r>
          </a:p>
          <a:p>
            <a:pPr marL="5334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smtClean="0">
                <a:solidFill>
                  <a:srgbClr val="FFFF00"/>
                </a:solidFill>
                <a:latin typeface="Rokkitt"/>
                <a:ea typeface="Rokkitt"/>
                <a:cs typeface="Rokkitt"/>
                <a:sym typeface="Rokkitt"/>
              </a:rPr>
              <a:t>Matt </a:t>
            </a:r>
            <a:r>
              <a:rPr lang="en-US" sz="3600" b="0" i="0" u="none" strike="noStrike" cap="none" dirty="0">
                <a:solidFill>
                  <a:srgbClr val="FFFF00"/>
                </a:solidFill>
                <a:latin typeface="Rokkitt"/>
                <a:ea typeface="Rokkitt"/>
                <a:cs typeface="Rokkitt"/>
                <a:sym typeface="Rokkitt"/>
              </a:rPr>
              <a:t>McLaughlin, </a:t>
            </a:r>
            <a:r>
              <a:rPr lang="en-US" sz="3600" b="0" i="0" u="none" strike="noStrike" cap="none" dirty="0" smtClean="0">
                <a:solidFill>
                  <a:srgbClr val="FFFF00"/>
                </a:solidFill>
                <a:latin typeface="Rokkitt"/>
                <a:ea typeface="Rokkitt"/>
                <a:cs typeface="Rokkitt"/>
                <a:sym typeface="Rokkitt"/>
              </a:rPr>
              <a:t>Head Coach</a:t>
            </a:r>
          </a:p>
          <a:p>
            <a:pPr marR="0" lvl="0" algn="l" rtl="0">
              <a:lnSpc>
                <a:spcPct val="100000"/>
              </a:lnSpc>
              <a:spcBef>
                <a:spcPts val="0"/>
              </a:spcBef>
              <a:spcAft>
                <a:spcPts val="0"/>
              </a:spcAft>
              <a:buClr>
                <a:schemeClr val="accent1"/>
              </a:buClr>
              <a:buSzPct val="100000"/>
            </a:pPr>
            <a:r>
              <a:rPr lang="en-US" sz="3600" b="0" i="0" u="none" strike="noStrike" cap="none" dirty="0" smtClean="0">
                <a:solidFill>
                  <a:srgbClr val="FFFF00"/>
                </a:solidFill>
                <a:latin typeface="Rokkitt"/>
                <a:ea typeface="Rokkitt"/>
                <a:cs typeface="Rokkitt"/>
                <a:sym typeface="Rokkitt"/>
              </a:rPr>
              <a:t>    La Salle High </a:t>
            </a:r>
            <a:r>
              <a:rPr lang="en-US" sz="3600" b="0" i="0" u="none" strike="noStrike" cap="none" dirty="0">
                <a:solidFill>
                  <a:srgbClr val="FFFF00"/>
                </a:solidFill>
                <a:latin typeface="Rokkitt"/>
                <a:ea typeface="Rokkitt"/>
                <a:cs typeface="Rokkitt"/>
                <a:sym typeface="Rokkitt"/>
              </a:rPr>
              <a:t>School</a:t>
            </a: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South Region </a:t>
            </a:r>
          </a:p>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Key </a:t>
            </a:r>
            <a:r>
              <a:rPr lang="en-US" sz="2800" b="0" i="0" u="none" strike="noStrike" cap="none" dirty="0">
                <a:solidFill>
                  <a:schemeClr val="dk1"/>
                </a:solidFill>
                <a:latin typeface="Rokkitt"/>
                <a:ea typeface="Rokkitt"/>
                <a:cs typeface="Rokkitt"/>
                <a:sym typeface="Rokkitt"/>
              </a:rPr>
              <a:t>Staff</a:t>
            </a:r>
          </a:p>
        </p:txBody>
      </p:sp>
    </p:spTree>
    <p:extLst>
      <p:ext uri="{BB962C8B-B14F-4D97-AF65-F5344CB8AC3E}">
        <p14:creationId xmlns:p14="http://schemas.microsoft.com/office/powerpoint/2010/main" val="2642043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1857080"/>
            <a:ext cx="8456066" cy="5115618"/>
          </a:xfrm>
          <a:prstGeom prst="rect">
            <a:avLst/>
          </a:prstGeom>
          <a:noFill/>
          <a:ln>
            <a:noFill/>
          </a:ln>
        </p:spPr>
        <p:txBody>
          <a:bodyPr lIns="91425" tIns="45700" rIns="91425" bIns="45700" anchor="t" anchorCtr="0">
            <a:noAutofit/>
          </a:bodyPr>
          <a:lstStyle/>
          <a:p>
            <a:pPr marL="292100" lvl="0" indent="-292100" algn="l">
              <a:lnSpc>
                <a:spcPct val="9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Referee </a:t>
            </a:r>
            <a:r>
              <a:rPr lang="en-US" sz="3600" dirty="0" smtClean="0">
                <a:solidFill>
                  <a:srgbClr val="FFFF00"/>
                </a:solidFill>
                <a:latin typeface="Rokkitt"/>
                <a:ea typeface="Rokkitt"/>
                <a:cs typeface="Rokkitt"/>
                <a:sym typeface="Rokkitt"/>
              </a:rPr>
              <a:t>Coordinator:</a:t>
            </a:r>
          </a:p>
          <a:p>
            <a:pPr marL="342900" lvl="0" indent="-342900" algn="l">
              <a:lnSpc>
                <a:spcPct val="9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 Monique </a:t>
            </a:r>
            <a:r>
              <a:rPr lang="en-US" sz="3600" dirty="0">
                <a:solidFill>
                  <a:srgbClr val="FFFF00"/>
                </a:solidFill>
                <a:latin typeface="Rokkitt"/>
                <a:ea typeface="Rokkitt"/>
                <a:cs typeface="Rokkitt"/>
                <a:sym typeface="Rokkitt"/>
              </a:rPr>
              <a:t>Huffman, </a:t>
            </a:r>
            <a:r>
              <a:rPr lang="en-US" sz="3600" u="sng" dirty="0" smtClean="0">
                <a:solidFill>
                  <a:srgbClr val="FFFF00"/>
                </a:solidFill>
                <a:latin typeface="Rokkitt"/>
                <a:ea typeface="Rokkitt"/>
                <a:cs typeface="Rokkitt"/>
                <a:sym typeface="Rokkitt"/>
                <a:hlinkClick r:id="rId3"/>
              </a:rPr>
              <a:t>VBRef@aol.com</a:t>
            </a:r>
          </a:p>
          <a:p>
            <a:pPr lvl="0" algn="l">
              <a:lnSpc>
                <a:spcPct val="90000"/>
              </a:lnSpc>
              <a:spcBef>
                <a:spcPts val="0"/>
              </a:spcBef>
              <a:buSzPct val="70000"/>
            </a:pPr>
            <a:endParaRPr lang="en-US" sz="3600" u="sng" dirty="0">
              <a:solidFill>
                <a:srgbClr val="FFFF00"/>
              </a:solidFill>
              <a:latin typeface="Rokkitt"/>
              <a:ea typeface="Rokkitt"/>
              <a:cs typeface="Rokkitt"/>
              <a:sym typeface="Rokkitt"/>
              <a:hlinkClick r:id="rId3"/>
            </a:endParaRPr>
          </a:p>
          <a:p>
            <a:pPr marL="292100" lvl="0" indent="-292100" algn="l">
              <a:lnSpc>
                <a:spcPct val="9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Rules </a:t>
            </a:r>
            <a:r>
              <a:rPr lang="en-US" sz="3600" dirty="0" smtClean="0">
                <a:solidFill>
                  <a:srgbClr val="FFFF00"/>
                </a:solidFill>
                <a:latin typeface="Rokkitt"/>
                <a:ea typeface="Rokkitt"/>
                <a:cs typeface="Rokkitt"/>
                <a:sym typeface="Rokkitt"/>
              </a:rPr>
              <a:t>Interpreter:</a:t>
            </a:r>
          </a:p>
          <a:p>
            <a:pPr marL="342900" lvl="0" indent="-342900" algn="l">
              <a:lnSpc>
                <a:spcPct val="9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 Mary Black, </a:t>
            </a:r>
            <a:r>
              <a:rPr lang="en-US" sz="3600" u="sng" dirty="0" smtClean="0">
                <a:solidFill>
                  <a:srgbClr val="FFFF00"/>
                </a:solidFill>
                <a:latin typeface="Rokkitt"/>
                <a:ea typeface="Rokkitt"/>
                <a:cs typeface="Rokkitt"/>
                <a:sym typeface="Rokkitt"/>
                <a:hlinkClick r:id="rId4"/>
              </a:rPr>
              <a:t>mblack50@woh.rr.com</a:t>
            </a:r>
          </a:p>
          <a:p>
            <a:pPr lvl="0" algn="l">
              <a:lnSpc>
                <a:spcPct val="90000"/>
              </a:lnSpc>
              <a:spcBef>
                <a:spcPts val="0"/>
              </a:spcBef>
              <a:buSzPct val="70000"/>
            </a:pPr>
            <a:endParaRPr lang="en-US" sz="3600" u="sng" dirty="0">
              <a:solidFill>
                <a:srgbClr val="FFFF00"/>
              </a:solidFill>
              <a:latin typeface="Rokkitt"/>
              <a:ea typeface="Rokkitt"/>
              <a:cs typeface="Rokkitt"/>
              <a:sym typeface="Rokkitt"/>
              <a:hlinkClick r:id="rId4"/>
            </a:endParaRPr>
          </a:p>
          <a:p>
            <a:pPr marL="292100" lvl="0" indent="-292100" algn="l">
              <a:lnSpc>
                <a:spcPct val="9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Coach Representative: </a:t>
            </a:r>
            <a:endParaRPr lang="en-US" sz="3600" dirty="0" smtClean="0">
              <a:solidFill>
                <a:srgbClr val="FFFF00"/>
              </a:solidFill>
              <a:latin typeface="Rokkitt"/>
              <a:ea typeface="Rokkitt"/>
              <a:cs typeface="Rokkitt"/>
              <a:sym typeface="Rokkitt"/>
            </a:endParaRPr>
          </a:p>
          <a:p>
            <a:pPr marL="342900" lvl="0" indent="-342900" algn="l">
              <a:lnSpc>
                <a:spcPct val="9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 Matt </a:t>
            </a:r>
            <a:r>
              <a:rPr lang="en-US" sz="3600" dirty="0">
                <a:solidFill>
                  <a:srgbClr val="FFFF00"/>
                </a:solidFill>
                <a:latin typeface="Rokkitt"/>
                <a:ea typeface="Rokkitt"/>
                <a:cs typeface="Rokkitt"/>
                <a:sym typeface="Rokkitt"/>
              </a:rPr>
              <a:t>Butler, Head </a:t>
            </a:r>
            <a:r>
              <a:rPr lang="en-US" sz="3600" dirty="0" smtClean="0">
                <a:solidFill>
                  <a:srgbClr val="FFFF00"/>
                </a:solidFill>
                <a:latin typeface="Rokkitt"/>
                <a:ea typeface="Rokkitt"/>
                <a:cs typeface="Rokkitt"/>
                <a:sym typeface="Rokkitt"/>
              </a:rPr>
              <a:t>Coach</a:t>
            </a:r>
          </a:p>
          <a:p>
            <a:pPr marL="406400" lvl="1" algn="l">
              <a:lnSpc>
                <a:spcPct val="90000"/>
              </a:lnSpc>
              <a:spcBef>
                <a:spcPts val="400"/>
              </a:spcBef>
              <a:buClr>
                <a:schemeClr val="accent2"/>
              </a:buClr>
              <a:buSzPct val="90000"/>
            </a:pPr>
            <a:r>
              <a:rPr lang="en-US" sz="3600" dirty="0" smtClean="0">
                <a:solidFill>
                  <a:srgbClr val="FFFF00"/>
                </a:solidFill>
                <a:latin typeface="Rokkitt"/>
                <a:ea typeface="Rokkitt"/>
                <a:cs typeface="Rokkitt"/>
                <a:sym typeface="Rokkitt"/>
              </a:rPr>
              <a:t> Middletown </a:t>
            </a:r>
            <a:r>
              <a:rPr lang="en-US" sz="3600" dirty="0">
                <a:solidFill>
                  <a:srgbClr val="FFFF00"/>
                </a:solidFill>
                <a:latin typeface="Rokkitt"/>
                <a:ea typeface="Rokkitt"/>
                <a:cs typeface="Rokkitt"/>
                <a:sym typeface="Rokkitt"/>
              </a:rPr>
              <a:t>High School</a:t>
            </a:r>
          </a:p>
          <a:p>
            <a:pPr marR="0" lvl="0" algn="l" rtl="0">
              <a:lnSpc>
                <a:spcPct val="100000"/>
              </a:lnSpc>
              <a:spcBef>
                <a:spcPts val="0"/>
              </a:spcBef>
              <a:spcAft>
                <a:spcPts val="0"/>
              </a:spcAft>
              <a:buClr>
                <a:schemeClr val="accent1"/>
              </a:buClr>
              <a:buSzPct val="100000"/>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West </a:t>
            </a:r>
            <a:r>
              <a:rPr lang="en-US" sz="2800" b="0" i="0" u="none" strike="noStrike" cap="none" dirty="0">
                <a:solidFill>
                  <a:schemeClr val="dk1"/>
                </a:solidFill>
                <a:latin typeface="Rokkitt"/>
                <a:ea typeface="Rokkitt"/>
                <a:cs typeface="Rokkitt"/>
                <a:sym typeface="Rokkitt"/>
              </a:rPr>
              <a:t>Region </a:t>
            </a:r>
          </a:p>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Officiating Staff</a:t>
            </a:r>
          </a:p>
        </p:txBody>
      </p:sp>
    </p:spTree>
    <p:extLst>
      <p:ext uri="{BB962C8B-B14F-4D97-AF65-F5344CB8AC3E}">
        <p14:creationId xmlns:p14="http://schemas.microsoft.com/office/powerpoint/2010/main" val="4079155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72683</TotalTime>
  <Words>8894</Words>
  <Application>Microsoft Office PowerPoint</Application>
  <PresentationFormat>On-screen Show (4:3)</PresentationFormat>
  <Paragraphs>569</Paragraphs>
  <Slides>44</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Noto Sans Symbols</vt:lpstr>
      <vt:lpstr>Rokkitt</vt:lpstr>
      <vt:lpstr>Garamond</vt:lpstr>
      <vt:lpstr>Source Code Pro</vt:lpstr>
      <vt:lpstr>Arial</vt:lpstr>
      <vt:lpstr>Quattrocento Sans</vt:lpstr>
      <vt:lpstr>Wingdings</vt:lpstr>
      <vt:lpstr>Calibri</vt:lpstr>
      <vt:lpstr>BlackTie</vt:lpstr>
      <vt:lpstr>Office Theme</vt:lpstr>
      <vt:lpstr>  2020 OHSBVA State Rules Clinic</vt:lpstr>
      <vt:lpstr>  State Tournament Crew – 2019</vt:lpstr>
      <vt:lpstr>OHSBVA State Leadership</vt:lpstr>
      <vt:lpstr>OHSBVA State Leadership</vt:lpstr>
      <vt:lpstr>OHSBVA State Officiating Staff</vt:lpstr>
      <vt:lpstr>OHSBVA State Officiating Staff</vt:lpstr>
      <vt:lpstr>OHSBVA Key Staff in Each Region</vt:lpstr>
      <vt:lpstr>OHSBVA South Region  Key Staff</vt:lpstr>
      <vt:lpstr>OHSBVA West Region  Officiating Staff</vt:lpstr>
      <vt:lpstr>OHSBVA East Region  Key Staff</vt:lpstr>
      <vt:lpstr>OHSBVA North Region  Key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and Mechanics Changes for 2020</vt:lpstr>
      <vt:lpstr>Rules and Mechanics Changes for 2020 – Continued </vt:lpstr>
      <vt:lpstr>Rules and Mechanics Changes for 2020 - Continued</vt:lpstr>
      <vt:lpstr>Rules and Mechanics Changes for 2020 – Continued </vt:lpstr>
      <vt:lpstr>Rules and Mechanics Changes for 2020 – Continued </vt:lpstr>
      <vt:lpstr>Rules and Mechanics Changes for 2020 – Continued </vt:lpstr>
      <vt:lpstr>Rules and Mechanics Changes for 2020 – Continued </vt:lpstr>
      <vt:lpstr>Rules and Mechanics Changes for 2020 – Continued </vt:lpstr>
      <vt:lpstr>Rules and Mechanics Changes for 2020 – Continued </vt:lpstr>
      <vt:lpstr>Rules and Mechanics Changes for 2020 – Continued </vt:lpstr>
      <vt:lpstr>Rules and Mechanics Changes for 2020 – Continued </vt:lpstr>
      <vt:lpstr>Rules and Mechanics Changes for 2020 – Continued </vt:lpstr>
      <vt:lpstr>Rules and Mechanics Changes for 2020 – Continued </vt:lpstr>
      <vt:lpstr>Rules and Mechanics Changes for 2020 – Continued </vt:lpstr>
      <vt:lpstr>PowerPoint Presentation</vt:lpstr>
      <vt:lpstr>PowerPoint Presentation</vt:lpstr>
      <vt:lpstr>“Officiating” and “From the Stand” Webpages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OHSBVA Rules Interpretation</dc:title>
  <dc:creator>Michael Chandler</dc:creator>
  <cp:lastModifiedBy>Rick Brown</cp:lastModifiedBy>
  <cp:revision>283</cp:revision>
  <dcterms:modified xsi:type="dcterms:W3CDTF">2021-01-15T17:37:58Z</dcterms:modified>
</cp:coreProperties>
</file>