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4"/>
  </p:notesMasterIdLst>
  <p:sldIdLst>
    <p:sldId id="381" r:id="rId2"/>
    <p:sldId id="256" r:id="rId3"/>
    <p:sldId id="345" r:id="rId4"/>
    <p:sldId id="347" r:id="rId5"/>
    <p:sldId id="261" r:id="rId6"/>
    <p:sldId id="384" r:id="rId7"/>
    <p:sldId id="361" r:id="rId8"/>
    <p:sldId id="265" r:id="rId9"/>
    <p:sldId id="358" r:id="rId10"/>
    <p:sldId id="357" r:id="rId11"/>
    <p:sldId id="356" r:id="rId12"/>
    <p:sldId id="269" r:id="rId13"/>
    <p:sldId id="396" r:id="rId14"/>
    <p:sldId id="397" r:id="rId15"/>
    <p:sldId id="398" r:id="rId16"/>
    <p:sldId id="275" r:id="rId17"/>
    <p:sldId id="352" r:id="rId18"/>
    <p:sldId id="369" r:id="rId19"/>
    <p:sldId id="370" r:id="rId20"/>
    <p:sldId id="372" r:id="rId21"/>
    <p:sldId id="371" r:id="rId22"/>
    <p:sldId id="373" r:id="rId23"/>
    <p:sldId id="359" r:id="rId24"/>
    <p:sldId id="400" r:id="rId25"/>
    <p:sldId id="389" r:id="rId26"/>
    <p:sldId id="394" r:id="rId27"/>
    <p:sldId id="390" r:id="rId28"/>
    <p:sldId id="391" r:id="rId29"/>
    <p:sldId id="393" r:id="rId30"/>
    <p:sldId id="392" r:id="rId31"/>
    <p:sldId id="395" r:id="rId32"/>
    <p:sldId id="401"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Source Code Pro" panose="020B0604020202020204" charset="0"/>
      <p:regular r:id="rId42"/>
      <p:bold r:id="rId43"/>
    </p:embeddedFont>
    <p:embeddedFont>
      <p:font typeface="Rokkitt"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BFC9F6-10AE-4466-906B-164187421857}">
  <a:tblStyle styleId="{B7BFC9F6-10AE-4466-906B-16418742185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6218" autoAdjust="0"/>
  </p:normalViewPr>
  <p:slideViewPr>
    <p:cSldViewPr snapToGrid="0">
      <p:cViewPr varScale="1">
        <p:scale>
          <a:sx n="115" d="100"/>
          <a:sy n="115" d="100"/>
        </p:scale>
        <p:origin x="147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0"/>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464535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Welcome to the virtual 2021 Ohio High School Boys Volleyball Association State Rules Meeting. My name is Lucas Tuggle, and I serve as the OHSBVA State Officials Coordinator. </a:t>
            </a:r>
          </a:p>
          <a:p>
            <a:r>
              <a:rPr lang="en-US" sz="1800" b="0" i="0" u="none" strike="noStrike" kern="1200" cap="none" dirty="0" smtClean="0">
                <a:solidFill>
                  <a:schemeClr val="dk1"/>
                </a:solidFill>
                <a:effectLst/>
                <a:latin typeface="Arial"/>
                <a:ea typeface="Arial"/>
                <a:cs typeface="Arial"/>
                <a:sym typeface="Arial"/>
              </a:rPr>
              <a:t>I will be presenting this season’s rules interpretation clinic</a:t>
            </a:r>
            <a:r>
              <a:rPr lang="en-US" sz="1800" b="0" i="0" u="none" strike="noStrike" kern="1200" cap="none" baseline="0" dirty="0" smtClean="0">
                <a:solidFill>
                  <a:schemeClr val="dk1"/>
                </a:solidFill>
                <a:effectLst/>
                <a:latin typeface="Arial"/>
                <a:ea typeface="Arial"/>
                <a:cs typeface="Arial"/>
                <a:sym typeface="Arial"/>
              </a:rPr>
              <a:t>.</a:t>
            </a:r>
            <a:endParaRPr lang="en-US" sz="1800" b="0" i="0" u="none" strike="noStrike" kern="1200" cap="none" dirty="0" smtClean="0">
              <a:solidFill>
                <a:schemeClr val="dk1"/>
              </a:solidFill>
              <a:effectLst/>
              <a:latin typeface="Arial"/>
              <a:ea typeface="Arial"/>
              <a:cs typeface="Arial"/>
              <a:sym typeface="Arial"/>
            </a:endParaRPr>
          </a:p>
          <a:p>
            <a:endParaRPr lang="en-US" sz="1800" b="0"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goal here at the OHSBVA is for all everyone around the state to hear the same message and, as our teams travel from region to region to play matches, they should be getting the same type of officiating, expectations and experience.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As we go through the presentation, should you have a question, please use the</a:t>
            </a:r>
            <a:r>
              <a:rPr lang="en-US" sz="1800" b="0" i="0" u="none" strike="noStrike" kern="1200" cap="none" baseline="0" dirty="0" smtClean="0">
                <a:solidFill>
                  <a:schemeClr val="dk1"/>
                </a:solidFill>
                <a:effectLst/>
                <a:latin typeface="Arial"/>
                <a:ea typeface="Arial"/>
                <a:cs typeface="Arial"/>
                <a:sym typeface="Arial"/>
              </a:rPr>
              <a:t> chat feature which we are monitoring, and we will address your concerns</a:t>
            </a:r>
            <a:r>
              <a:rPr lang="en-US" sz="1800" b="0" i="0" u="none" strike="noStrike" kern="1200" cap="none" dirty="0" smtClean="0">
                <a:solidFill>
                  <a:schemeClr val="dk1"/>
                </a:solidFill>
                <a:effectLst/>
                <a:latin typeface="Arial"/>
                <a:ea typeface="Arial"/>
                <a:cs typeface="Arial"/>
                <a:sym typeface="Arial"/>
              </a:rPr>
              <a:t>.</a:t>
            </a:r>
          </a:p>
          <a:p>
            <a:endParaRPr lang="en-US" sz="1800" b="0" i="0" u="none" strike="noStrike" kern="1200" cap="none" dirty="0" smtClean="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663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None/>
              <a:tabLst/>
              <a:defRPr/>
            </a:pPr>
            <a:r>
              <a:rPr lang="en-US" sz="1800" b="0" i="0" u="none" strike="noStrike" kern="1200" cap="none" dirty="0" smtClean="0">
                <a:solidFill>
                  <a:schemeClr val="dk1"/>
                </a:solidFill>
                <a:effectLst/>
                <a:latin typeface="Arial"/>
                <a:ea typeface="Arial"/>
                <a:cs typeface="Arial"/>
                <a:sym typeface="Arial"/>
              </a:rPr>
              <a:t>For the South Region, Tim Meyer is the Referee Coordinator, John Love is Rules Interpreter, and Matt McLaughlin, Head Coach of La Salle High School, is the Regional Coach Representative.</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10</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1134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800" b="0" i="0" u="none" strike="noStrike" kern="1200" cap="none" dirty="0" smtClean="0">
                <a:solidFill>
                  <a:schemeClr val="dk1"/>
                </a:solidFill>
                <a:effectLst/>
                <a:latin typeface="Arial"/>
                <a:ea typeface="Arial"/>
                <a:cs typeface="Arial"/>
                <a:sym typeface="Arial"/>
              </a:rPr>
              <a:t>For the West Region, Monique Huffman is the Referee Coordinator, Mary Black is the Rules Interpreter, and Matt Butler, Head Coach of Middletown High School, is the Regional Coach Representative.</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401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Now,</a:t>
            </a:r>
            <a:r>
              <a:rPr lang="en-US" sz="1800" b="0" i="0" u="none" strike="noStrike" kern="1200" cap="none" baseline="0" dirty="0" smtClean="0">
                <a:solidFill>
                  <a:schemeClr val="dk1"/>
                </a:solidFill>
                <a:effectLst/>
                <a:latin typeface="Arial"/>
                <a:ea typeface="Arial"/>
                <a:cs typeface="Arial"/>
                <a:sym typeface="Arial"/>
              </a:rPr>
              <a:t> lets look at our rule differences and administrative modifications. </a:t>
            </a:r>
          </a:p>
          <a:p>
            <a:pPr marL="0" indent="0">
              <a:buFont typeface="Arial" panose="020B0604020202020204" pitchFamily="34" charset="0"/>
              <a:buNone/>
            </a:pPr>
            <a:endParaRPr lang="en-US" sz="1800" b="0" i="0" u="none" strike="noStrike" kern="1200" cap="none" baseline="0"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OHSBVA uses NFHS Volleyball rules with two exceptions. You can find a list of Administrative and Rule Modifications as well as Techniques, Mechanics and Procedures for Match Administration under the “Officiating” tab (left-hand menu) on our website, www.OhioBoysVolleyball.com.</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training documents reflect some best practices that the OHSBVA follows to facilitate matches and make them all about the players.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Since many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OHSBVA referees also officiate under OHSAA, USA Volleyball and/or college women’s/men’s volleyball rules, remembering which rules to follow for boys’ high school volleyball can be a challenge.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We want to emphasize the importance of reviewing our rules and mechanics before the start of each season.  </a:t>
            </a:r>
            <a:endParaRPr lang="en-US" sz="1800" b="0" i="0" u="none" strike="noStrike" kern="1200" cap="none" dirty="0">
              <a:solidFill>
                <a:schemeClr val="dk1"/>
              </a:solidFill>
              <a:effectLst/>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526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 have two rule differences from NFHS rules which also govern OHSAA girls’ high school volleyball. Let’s review these differences:</a:t>
            </a:r>
          </a:p>
          <a:p>
            <a:pPr marL="285750" lvl="0" indent="-285750">
              <a:buFont typeface="Wingdings" panose="05000000000000000000" pitchFamily="2" charset="2"/>
              <a:buChar char="v"/>
            </a:pPr>
            <a:r>
              <a:rPr lang="en-US" sz="1800" b="1" i="0" u="none" strike="noStrike" kern="1200" cap="none" dirty="0" smtClean="0">
                <a:solidFill>
                  <a:schemeClr val="dk1"/>
                </a:solidFill>
                <a:effectLst/>
                <a:latin typeface="Arial"/>
                <a:ea typeface="Arial"/>
                <a:cs typeface="Arial"/>
                <a:sym typeface="Arial"/>
              </a:rPr>
              <a:t>What is considered a center line fault?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center line rule is partly the same as the girls’ rule. </a:t>
            </a: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common part is that a player’s foot touching the opponent’s court on a live ball is ALWAYS considered a center-line fault unless part of that foot is also on or over the center line AND there is no interference with the opponent.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a:t>
            </a:r>
            <a:r>
              <a:rPr lang="en-US" sz="1800" b="0" i="0" u="none" strike="noStrike" kern="1200" cap="none" baseline="0" dirty="0" smtClean="0">
                <a:solidFill>
                  <a:schemeClr val="dk1"/>
                </a:solidFill>
                <a:effectLst/>
                <a:latin typeface="Arial"/>
                <a:ea typeface="Arial"/>
                <a:cs typeface="Arial"/>
                <a:sym typeface="Arial"/>
              </a:rPr>
              <a:t> OHSBVA modification is that a</a:t>
            </a:r>
            <a:r>
              <a:rPr lang="en-US" sz="1800" b="0" i="0" u="none" strike="noStrike" kern="1200" cap="none" dirty="0" smtClean="0">
                <a:solidFill>
                  <a:schemeClr val="dk1"/>
                </a:solidFill>
                <a:effectLst/>
                <a:latin typeface="Arial"/>
                <a:ea typeface="Arial"/>
                <a:cs typeface="Arial"/>
                <a:sym typeface="Arial"/>
              </a:rPr>
              <a:t> player touching the opponent’s court on a live ball with </a:t>
            </a:r>
            <a:r>
              <a:rPr lang="en-US" sz="1800" b="0" i="0" u="sng" strike="noStrike" kern="1200" cap="none" dirty="0" smtClean="0">
                <a:solidFill>
                  <a:schemeClr val="dk1"/>
                </a:solidFill>
                <a:effectLst/>
                <a:latin typeface="Arial"/>
                <a:ea typeface="Arial"/>
                <a:cs typeface="Arial"/>
                <a:sym typeface="Arial"/>
              </a:rPr>
              <a:t>any other part of the body</a:t>
            </a:r>
            <a:r>
              <a:rPr lang="en-US" sz="1800" b="0" i="0" u="none" strike="noStrike" kern="1200" cap="none" dirty="0" smtClean="0">
                <a:solidFill>
                  <a:schemeClr val="dk1"/>
                </a:solidFill>
                <a:effectLst/>
                <a:latin typeface="Arial"/>
                <a:ea typeface="Arial"/>
                <a:cs typeface="Arial"/>
                <a:sym typeface="Arial"/>
              </a:rPr>
              <a:t> is NOT a fault in the following instances: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there is no safety hazard posed by the contact with the opponent’s court AND IF there is no interference with the opponent’s ability to make a play including the next play on the ball or get into hitting or defensive position, then no fault has occurred. </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HOWEVER, </a:t>
            </a:r>
            <a:r>
              <a:rPr lang="en-US" sz="1800" b="0" i="0" u="sng" strike="noStrike" kern="1200" cap="none" dirty="0" smtClean="0">
                <a:solidFill>
                  <a:schemeClr val="dk1"/>
                </a:solidFill>
                <a:effectLst/>
                <a:latin typeface="Arial"/>
                <a:ea typeface="Arial"/>
                <a:cs typeface="Arial"/>
                <a:sym typeface="Arial"/>
              </a:rPr>
              <a:t>other than if contact is with a foot or feet as described above</a:t>
            </a:r>
            <a:r>
              <a:rPr lang="en-US" sz="1800" b="0" i="0" u="none" strike="noStrike" kern="1200" cap="none" dirty="0" smtClean="0">
                <a:solidFill>
                  <a:schemeClr val="dk1"/>
                </a:solidFill>
                <a:effectLst/>
                <a:latin typeface="Arial"/>
                <a:ea typeface="Arial"/>
                <a:cs typeface="Arial"/>
                <a:sym typeface="Arial"/>
              </a:rPr>
              <a:t>, the default call for contacting the opponent’s court on a live ball is a center line fault. So, foot down and not on or above the line is an automatic fault call; there</a:t>
            </a:r>
            <a:r>
              <a:rPr lang="en-US" sz="1800" b="0" i="0" u="none" strike="noStrike" kern="1200" cap="none" baseline="0" dirty="0" smtClean="0">
                <a:solidFill>
                  <a:schemeClr val="dk1"/>
                </a:solidFill>
                <a:effectLst/>
                <a:latin typeface="Arial"/>
                <a:ea typeface="Arial"/>
                <a:cs typeface="Arial"/>
                <a:sym typeface="Arial"/>
              </a:rPr>
              <a:t> i</a:t>
            </a:r>
            <a:r>
              <a:rPr lang="en-US" sz="1800" b="0" i="0" u="none" strike="noStrike" kern="1200" cap="none" dirty="0" smtClean="0">
                <a:solidFill>
                  <a:schemeClr val="dk1"/>
                </a:solidFill>
                <a:effectLst/>
                <a:latin typeface="Arial"/>
                <a:ea typeface="Arial"/>
                <a:cs typeface="Arial"/>
                <a:sym typeface="Arial"/>
              </a:rPr>
              <a:t>s no judging a safety hazard or interference. Those judgments are made only for other parts of the body penetrating the opponent’s court. IF there is no safety or interference concern, then play may continue without a fault being whistled.</a:t>
            </a:r>
          </a:p>
          <a:p>
            <a:pPr lvl="0"/>
            <a:endParaRPr lang="en-US" sz="1800" b="0" i="0" u="none" strike="noStrike" kern="1200" cap="none" dirty="0" smtClean="0">
              <a:solidFill>
                <a:schemeClr val="dk1"/>
              </a:solidFill>
              <a:effectLst/>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kern="1200" cap="none" dirty="0" smtClean="0">
                <a:solidFill>
                  <a:schemeClr val="dk1"/>
                </a:solidFill>
                <a:effectLst/>
                <a:latin typeface="Arial"/>
                <a:ea typeface="Arial"/>
                <a:cs typeface="Arial"/>
                <a:sym typeface="Arial"/>
              </a:rPr>
              <a:t>What is considered a net fault?</a:t>
            </a:r>
          </a:p>
          <a:p>
            <a:pPr lvl="0"/>
            <a:r>
              <a:rPr lang="en-US" sz="1800" b="0" i="0" u="none" strike="noStrike" kern="1200" cap="none" dirty="0" smtClean="0">
                <a:solidFill>
                  <a:schemeClr val="dk1"/>
                </a:solidFill>
                <a:effectLst/>
                <a:latin typeface="Arial"/>
                <a:ea typeface="Arial"/>
                <a:cs typeface="Arial"/>
                <a:sym typeface="Arial"/>
              </a:rPr>
              <a:t>Now let’s take a look at our rule difference as it relates to net faults: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As with girls’ high school volleyball, a net fault occurs on a live ball when a player initiates contact with the net including the antenna for the full length of the net from post to post other than with hair. Net contact caused by the ball driving the net into a player is not a fault. Hitting only the pad that covers the post is also not a fault. Any body part, jersey or shorts contacting the net would be a fault. However, for OHSBVA, loose clothing like a jersey or shorts contacting the net is not considered a net fault.</a:t>
            </a:r>
          </a:p>
          <a:p>
            <a:pPr marL="0" indent="0">
              <a:buFont typeface="Arial" panose="020B0604020202020204" pitchFamily="34" charset="0"/>
              <a:buNone/>
            </a:pPr>
            <a:endParaRPr lang="en-US" sz="1800" b="0" i="0" u="none" strike="noStrike" kern="1200" cap="none" dirty="0">
              <a:solidFill>
                <a:schemeClr val="dk1"/>
              </a:solidFill>
              <a:effectLst/>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3282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We also have some administrative modifications from OHSAA volleyball that the coaches have approved.</a:t>
            </a: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kern="1200" cap="none" dirty="0" smtClean="0">
                <a:solidFill>
                  <a:schemeClr val="dk1"/>
                </a:solidFill>
                <a:effectLst/>
                <a:latin typeface="Arial"/>
                <a:ea typeface="Arial"/>
                <a:cs typeface="Arial"/>
                <a:sym typeface="Arial"/>
              </a:rPr>
              <a:t>Which coaching staff may stand, where may they stand</a:t>
            </a:r>
            <a:r>
              <a:rPr lang="en-US" sz="1800" b="1" i="0" u="none" strike="noStrike" kern="1200" cap="none" baseline="0" dirty="0" smtClean="0">
                <a:solidFill>
                  <a:schemeClr val="dk1"/>
                </a:solidFill>
                <a:effectLst/>
                <a:latin typeface="Arial"/>
                <a:ea typeface="Arial"/>
                <a:cs typeface="Arial"/>
                <a:sym typeface="Arial"/>
              </a:rPr>
              <a:t> and when may they stand?</a:t>
            </a:r>
            <a:endParaRPr lang="en-US" sz="1800" b="1"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first modification I want to address involves “which coaching staff may stand, where may they stand and when may they stand?”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OHSAA allows</a:t>
            </a:r>
            <a:r>
              <a:rPr lang="en-US" sz="1800" b="0" i="0" u="none" strike="noStrike" kern="1200" cap="none" baseline="0" dirty="0" smtClean="0">
                <a:solidFill>
                  <a:schemeClr val="dk1"/>
                </a:solidFill>
                <a:effectLst/>
                <a:latin typeface="Arial"/>
                <a:ea typeface="Arial"/>
                <a:cs typeface="Arial"/>
                <a:sym typeface="Arial"/>
              </a:rPr>
              <a:t> only the head coach to stand to coach the team on a live ball or a dead ball. The OHSBVA has modified this with a more liberal approach:</a:t>
            </a:r>
            <a:endParaRPr lang="en-US" sz="1800" b="0" i="0" u="none"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First, any coach – but only </a:t>
            </a:r>
            <a:r>
              <a:rPr lang="en-US" sz="1800" b="0" i="0" u="sng" strike="noStrike" kern="1200" cap="none" dirty="0" smtClean="0">
                <a:solidFill>
                  <a:schemeClr val="dk1"/>
                </a:solidFill>
                <a:effectLst/>
                <a:latin typeface="Arial"/>
                <a:ea typeface="Arial"/>
                <a:cs typeface="Arial"/>
                <a:sym typeface="Arial"/>
              </a:rPr>
              <a:t>one</a:t>
            </a:r>
            <a:r>
              <a:rPr lang="en-US" sz="1800" b="0" i="0" u="none" strike="noStrike" kern="1200" cap="none" dirty="0" smtClean="0">
                <a:solidFill>
                  <a:schemeClr val="dk1"/>
                </a:solidFill>
                <a:effectLst/>
                <a:latin typeface="Arial"/>
                <a:ea typeface="Arial"/>
                <a:cs typeface="Arial"/>
                <a:sym typeface="Arial"/>
              </a:rPr>
              <a:t> coach – may stand on a live ball in a non-disruptive manner to coach the team, within the Libero Replacement Zone and no closer than 6 feet from the bench sideline and without blocking the view of the second referee or bench-side</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line judge. The standing coach does NOT have to be the head coach. If an assistant coach is standing, the assistant coach may not request time-outs or substitutions. That responsibility belongs to the head coach. And, yelling across the court is considered disruptive coaching.</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On a dead ball, ALL coaches may stand to coach the team as long as all but one coach are being seated when the R1 is preparing to authorize service. The key here is that coaches returning to the bench should not delay the flow of the match in terms of the timing with which the R1 authorizes service for the next rally.</a:t>
            </a:r>
          </a:p>
          <a:p>
            <a:pPr marL="0" lvl="0" indent="0">
              <a:buFont typeface="Arial" panose="020B0604020202020204" pitchFamily="34" charset="0"/>
              <a:buNone/>
            </a:pPr>
            <a:endParaRPr lang="en-US" sz="1800" b="1" i="0" u="none" strike="noStrike" kern="1200" cap="none" dirty="0" smtClean="0">
              <a:solidFill>
                <a:schemeClr val="dk1"/>
              </a:solidFill>
              <a:effectLst/>
              <a:latin typeface="Arial"/>
              <a:ea typeface="Arial"/>
              <a:cs typeface="Arial"/>
              <a:sym typeface="Arial"/>
            </a:endParaRPr>
          </a:p>
          <a:p>
            <a:pPr marL="285750" lvl="0" indent="-285750">
              <a:buFont typeface="Wingdings" panose="05000000000000000000" pitchFamily="2" charset="2"/>
              <a:buChar char="v"/>
            </a:pPr>
            <a:r>
              <a:rPr lang="en-US" sz="1800" b="1" i="0" u="none" strike="noStrike" kern="1200" cap="none" dirty="0" smtClean="0">
                <a:solidFill>
                  <a:schemeClr val="dk1"/>
                </a:solidFill>
                <a:effectLst/>
                <a:latin typeface="Arial"/>
                <a:ea typeface="Arial"/>
                <a:cs typeface="Arial"/>
                <a:sym typeface="Arial"/>
              </a:rPr>
              <a:t>After a yellow</a:t>
            </a:r>
            <a:r>
              <a:rPr lang="en-US" sz="1800" b="1" i="0" u="none" strike="noStrike" kern="1200" cap="none" baseline="0" dirty="0" smtClean="0">
                <a:solidFill>
                  <a:schemeClr val="dk1"/>
                </a:solidFill>
                <a:effectLst/>
                <a:latin typeface="Arial"/>
                <a:ea typeface="Arial"/>
                <a:cs typeface="Arial"/>
                <a:sym typeface="Arial"/>
              </a:rPr>
              <a:t> or red card is issued to a member of the coaching staff or bench personnel, may a coach stand to coach the team?</a:t>
            </a:r>
            <a:endParaRPr lang="en-US" sz="1800" b="1"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Cards that are issued during a match do not prevent a team from continuing to have a coach stand and coach the team during a live ball or from all coaches being able to stand to coach the team on a dead ball. However, we</a:t>
            </a:r>
            <a:r>
              <a:rPr lang="en-US" sz="1800" b="0" i="0" u="none" strike="noStrike" kern="1200" cap="none" baseline="0" dirty="0" smtClean="0">
                <a:solidFill>
                  <a:schemeClr val="dk1"/>
                </a:solidFill>
                <a:effectLst/>
                <a:latin typeface="Arial"/>
                <a:ea typeface="Arial"/>
                <a:cs typeface="Arial"/>
                <a:sym typeface="Arial"/>
              </a:rPr>
              <a:t> need to emphasize that </a:t>
            </a:r>
            <a:r>
              <a:rPr lang="en-US" sz="1800" b="0" i="0" u="none" strike="noStrike" kern="1200" cap="none" dirty="0" smtClean="0">
                <a:solidFill>
                  <a:schemeClr val="dk1"/>
                </a:solidFill>
                <a:effectLst/>
                <a:latin typeface="Arial"/>
                <a:ea typeface="Arial"/>
                <a:cs typeface="Arial"/>
                <a:sym typeface="Arial"/>
              </a:rPr>
              <a:t>sanction cards are progressive and they apply for the match. Coaches risk additional cards for continued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unsporting conduct.</a:t>
            </a:r>
            <a:endParaRPr lang="en-US" sz="1800" b="0" i="0" u="none" strike="noStrike" cap="none" dirty="0">
              <a:solidFill>
                <a:schemeClr val="dk1"/>
              </a:solidFill>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706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cap="none" dirty="0" smtClean="0">
                <a:solidFill>
                  <a:srgbClr val="FFFF00"/>
                </a:solidFill>
                <a:latin typeface="Rokkitt"/>
                <a:ea typeface="Rokkitt"/>
                <a:cs typeface="Rokkitt"/>
                <a:sym typeface="Rokkitt"/>
              </a:rPr>
              <a:t>The red/white/blue Model V5M5000 Molten </a:t>
            </a:r>
            <a:r>
              <a:rPr lang="en-US" sz="1800" b="1" dirty="0" smtClean="0">
                <a:solidFill>
                  <a:srgbClr val="FFFF00"/>
                </a:solidFill>
                <a:latin typeface="Rokkitt"/>
                <a:ea typeface="Rokkitt"/>
                <a:cs typeface="Rokkitt"/>
                <a:sym typeface="Rokkitt"/>
              </a:rPr>
              <a:t>Flistatec</a:t>
            </a:r>
            <a:r>
              <a:rPr lang="en-US" sz="1800" b="1" i="0" u="none" strike="noStrike" cap="none" dirty="0" smtClean="0">
                <a:solidFill>
                  <a:srgbClr val="FFFF00"/>
                </a:solidFill>
                <a:latin typeface="Rokkitt"/>
                <a:ea typeface="Rokkitt"/>
                <a:cs typeface="Rokkitt"/>
                <a:sym typeface="Rokkitt"/>
              </a:rPr>
              <a:t> </a:t>
            </a:r>
            <a:r>
              <a:rPr lang="en-US" sz="1800" b="1" dirty="0" smtClean="0">
                <a:solidFill>
                  <a:srgbClr val="FFFF00"/>
                </a:solidFill>
                <a:latin typeface="Rokkitt"/>
                <a:ea typeface="Rokkitt"/>
                <a:cs typeface="Rokkitt"/>
                <a:sym typeface="Rokkitt"/>
              </a:rPr>
              <a:t>V</a:t>
            </a:r>
            <a:r>
              <a:rPr lang="en-US" sz="1800" b="1" i="0" u="none" strike="noStrike" cap="none" dirty="0" smtClean="0">
                <a:solidFill>
                  <a:srgbClr val="FFFF00"/>
                </a:solidFill>
                <a:latin typeface="Rokkitt"/>
                <a:ea typeface="Rokkitt"/>
                <a:cs typeface="Rokkitt"/>
                <a:sym typeface="Rokkitt"/>
              </a:rPr>
              <a:t>olleyball is to be used for all OHSBVA </a:t>
            </a:r>
            <a:r>
              <a:rPr lang="en-US" sz="1800" b="1" i="0" u="sng" strike="noStrike" cap="none" dirty="0" smtClean="0">
                <a:solidFill>
                  <a:srgbClr val="FFFF00"/>
                </a:solidFill>
                <a:latin typeface="Rokkitt"/>
                <a:ea typeface="Rokkitt"/>
                <a:cs typeface="Rokkitt"/>
                <a:sym typeface="Rokkitt"/>
              </a:rPr>
              <a:t>tournament</a:t>
            </a:r>
            <a:r>
              <a:rPr lang="en-US" sz="1800" b="1" i="0" u="none" strike="noStrike" cap="none" dirty="0" smtClean="0">
                <a:solidFill>
                  <a:srgbClr val="FFFF00"/>
                </a:solidFill>
                <a:latin typeface="Rokkitt"/>
                <a:ea typeface="Rokkitt"/>
                <a:cs typeface="Rokkitt"/>
                <a:sym typeface="Rokkitt"/>
              </a:rPr>
              <a:t> matches.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Teams are encouraged to use the Molten V5M5000 volleyball (red/white/blue OR red/white/green) for regular-season matches.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red, white and blue version is required for all post-season matches.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However, for regular-season matches, the OHSBVA allows any volleyball with an NFHS authenticating mark to be used for a match if the ball is in good condition. The referees determine ball condition and are encouraged to secure other better volleyballs if the game balls presented by the home team are of questionable condition. It is advisable to have a back-up ball in good condition from the same manufacturer and the same color combination.</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800" b="0" i="0" u="none" strike="noStrike" cap="none" dirty="0" smtClean="0">
              <a:solidFill>
                <a:srgbClr val="FFFF00"/>
              </a:solidFill>
              <a:latin typeface="Rokkitt"/>
              <a:ea typeface="Rokkitt"/>
              <a:cs typeface="Rokkitt"/>
              <a:sym typeface="Rokkitt"/>
            </a:endParaRPr>
          </a:p>
          <a:p>
            <a:pPr marL="285750" marR="0" lvl="0" indent="-285750" algn="l" defTabSz="914400" rtl="0" eaLnBrk="1" fontAlgn="auto" latinLnBrk="0" hangingPunct="1">
              <a:lnSpc>
                <a:spcPct val="100000"/>
              </a:lnSpc>
              <a:spcBef>
                <a:spcPts val="0"/>
              </a:spcBef>
              <a:spcAft>
                <a:spcPts val="0"/>
              </a:spcAft>
              <a:buClr>
                <a:schemeClr val="dk1"/>
              </a:buClr>
              <a:buSzTx/>
              <a:buFont typeface="Wingdings" panose="05000000000000000000" pitchFamily="2" charset="2"/>
              <a:buChar char="v"/>
              <a:tabLst/>
              <a:defRPr/>
            </a:pPr>
            <a:r>
              <a:rPr lang="en-US" sz="1800" b="1" i="0" u="none" strike="noStrike" cap="none" dirty="0" smtClean="0">
                <a:solidFill>
                  <a:srgbClr val="FFFF00"/>
                </a:solidFill>
                <a:latin typeface="Rokkitt"/>
                <a:ea typeface="Rokkitt"/>
                <a:cs typeface="Rokkitt"/>
                <a:sym typeface="Rokkitt"/>
              </a:rPr>
              <a:t>Players may participate in no more than six (6) sets against a common opponent (same school) on a given play-date.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Players have no more than six set participations available when playing a common opponent on the same play-date. This means that counting Freshman and Junior</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Varsity set participations with School “A” playing School “B,” a player who enters a set in the Varsity match with a rally played may not have this be the player’s 7</a:t>
            </a:r>
            <a:r>
              <a:rPr lang="en-US" sz="1800" b="0" i="0" u="none" strike="noStrike" kern="1200" cap="none" baseline="30000" dirty="0" smtClean="0">
                <a:solidFill>
                  <a:schemeClr val="dk1"/>
                </a:solidFill>
                <a:effectLst/>
                <a:latin typeface="Arial"/>
                <a:ea typeface="Arial"/>
                <a:cs typeface="Arial"/>
                <a:sym typeface="Arial"/>
              </a:rPr>
              <a:t>th</a:t>
            </a:r>
            <a:r>
              <a:rPr lang="en-US" sz="1800" b="0" i="0" u="none" strike="noStrike" kern="1200" cap="none" dirty="0" smtClean="0">
                <a:solidFill>
                  <a:schemeClr val="dk1"/>
                </a:solidFill>
                <a:effectLst/>
                <a:latin typeface="Arial"/>
                <a:ea typeface="Arial"/>
                <a:cs typeface="Arial"/>
                <a:sym typeface="Arial"/>
              </a:rPr>
              <a:t> set of participation on that date.</a:t>
            </a:r>
            <a:endParaRPr lang="en-US" sz="1800" b="0" i="0" u="none" strike="noStrike" kern="1200" cap="none" dirty="0">
              <a:solidFill>
                <a:schemeClr val="dk1"/>
              </a:solidFill>
              <a:effectLst/>
              <a:latin typeface="Arial"/>
              <a:ea typeface="Arial"/>
              <a:cs typeface="Arial"/>
              <a:sym typeface="Arial"/>
            </a:endParaRPr>
          </a:p>
        </p:txBody>
      </p:sp>
      <p:sp>
        <p:nvSpPr>
          <p:cNvPr id="265" name="Shape 265"/>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4793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OHSBVA has not adopted the NFHS rule that penalizes players who change their shirts court-side with an unsporting conduct card issued to the head coach. Again, players may change their shirts with no penalty.</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Subs are not required to sit on the team bench and can stand outside the chairs. Normally, subs may not stand in front of the chairs other than for short instruction, but this year benches may be configured in whatever way the school sees fit as long as the chairs aren’t in the sub zone. Substitutes and any of a team’s coaching staff are permitted to stand outside the chairs in line with the chairs as long as they aren’t disruptive. It’s not a referee concern as long as there is no interference with the match. If subs do stand, for this year only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we aren’t prohibiting players from standing in front of the chairs.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Coaches and assistant coaches may stand in this area as well. Coaches standing outside the team benches should not be disruptive and should not use this area to help officiate the match. This area for coaches should be use to coach their teams.</a:t>
            </a:r>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3444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OHSAA has a rule that precludes schools from playing </a:t>
            </a:r>
            <a:r>
              <a:rPr lang="en-US" sz="1800" b="0" i="0" u="sng" strike="noStrike" kern="1200" cap="none" dirty="0" smtClean="0">
                <a:solidFill>
                  <a:schemeClr val="dk1"/>
                </a:solidFill>
                <a:effectLst/>
                <a:latin typeface="Arial"/>
                <a:ea typeface="Arial"/>
                <a:cs typeface="Arial"/>
                <a:sym typeface="Arial"/>
              </a:rPr>
              <a:t>more than 3</a:t>
            </a:r>
            <a:r>
              <a:rPr lang="en-US" sz="1800" b="0" i="0" u="none" strike="noStrike" kern="1200" cap="none" dirty="0" smtClean="0">
                <a:solidFill>
                  <a:schemeClr val="dk1"/>
                </a:solidFill>
                <a:effectLst/>
                <a:latin typeface="Arial"/>
                <a:ea typeface="Arial"/>
                <a:cs typeface="Arial"/>
                <a:sym typeface="Arial"/>
              </a:rPr>
              <a:t> best-of-3 OR best-of-5-set matches on any given play-date.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OHSBVA has NOT created an administrative modification to this OHSAA rule. </a:t>
            </a: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17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859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We have two new informal signals to be used by the R1 for legal back-row attacks to communicate back-row awareness. These are </a:t>
            </a:r>
            <a:r>
              <a:rPr lang="en-US" sz="1800" b="0" i="0" u="sng" strike="noStrike" kern="1200" cap="none" dirty="0" smtClean="0">
                <a:solidFill>
                  <a:schemeClr val="dk1"/>
                </a:solidFill>
                <a:effectLst/>
                <a:latin typeface="Arial"/>
                <a:ea typeface="Arial"/>
                <a:cs typeface="Arial"/>
                <a:sym typeface="Arial"/>
              </a:rPr>
              <a:t>R1</a:t>
            </a:r>
            <a:r>
              <a:rPr lang="en-US" sz="1800" b="0" i="0" u="none" strike="noStrike" kern="1200" cap="none" dirty="0" smtClean="0">
                <a:solidFill>
                  <a:schemeClr val="dk1"/>
                </a:solidFill>
                <a:effectLst/>
                <a:latin typeface="Arial"/>
                <a:ea typeface="Arial"/>
                <a:cs typeface="Arial"/>
                <a:sym typeface="Arial"/>
              </a:rPr>
              <a:t> signals</a:t>
            </a:r>
            <a:r>
              <a:rPr lang="en-US" sz="1800" b="0" i="0" u="none" strike="noStrike" kern="1200" cap="none" baseline="0" dirty="0" smtClean="0">
                <a:solidFill>
                  <a:schemeClr val="dk1"/>
                </a:solidFill>
                <a:effectLst/>
                <a:latin typeface="Arial"/>
                <a:ea typeface="Arial"/>
                <a:cs typeface="Arial"/>
                <a:sym typeface="Arial"/>
              </a:rPr>
              <a:t> and </a:t>
            </a:r>
            <a:r>
              <a:rPr lang="en-US" sz="1800" b="0" i="0" u="none" strike="noStrike" kern="1200" cap="none" dirty="0" smtClean="0">
                <a:solidFill>
                  <a:schemeClr val="dk1"/>
                </a:solidFill>
                <a:effectLst/>
                <a:latin typeface="Arial"/>
                <a:ea typeface="Arial"/>
                <a:cs typeface="Arial"/>
                <a:sym typeface="Arial"/>
              </a:rPr>
              <a:t>replace the previous single signal for a legal back-row attack.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One signal is used for completed attacks where the ball was played by a back-row player in the attack zone with the ball close to the top of the net but not totally above net height. The other</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is for completed attacks where a back-row attacker’s take-off from the floor was close to but outside the attack line with the ball contacted above net height.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signals show what the R1 observed in terms of ball height or a behind-the-line take-off as the reason a back-row attack was legal.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should not be overused such as when the ball was clearly below net height or the attack take-off was not that close to the attack line.</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63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Close to </a:t>
            </a:r>
            <a:r>
              <a:rPr lang="en-US" sz="1800" b="1" i="0" u="sng" strike="noStrike" kern="1200" cap="none" baseline="0" dirty="0" smtClean="0">
                <a:solidFill>
                  <a:schemeClr val="dk1"/>
                </a:solidFill>
                <a:effectLst/>
                <a:latin typeface="Arial"/>
                <a:ea typeface="Arial"/>
                <a:cs typeface="Arial"/>
                <a:sym typeface="Arial"/>
              </a:rPr>
              <a:t>Net Height</a:t>
            </a:r>
            <a:r>
              <a:rPr lang="en-US" sz="1800" b="1" i="0" u="none" strike="noStrike" kern="1200" cap="none" baseline="0" dirty="0" smtClean="0">
                <a:solidFill>
                  <a:schemeClr val="dk1"/>
                </a:solidFill>
                <a:effectLst/>
                <a:latin typeface="Arial"/>
                <a:ea typeface="Arial"/>
                <a:cs typeface="Arial"/>
                <a:sym typeface="Arial"/>
              </a:rPr>
              <a:t>: </a:t>
            </a:r>
            <a:r>
              <a:rPr lang="en-US" sz="1800" b="0" i="0" u="none" strike="noStrike" kern="1200" cap="none" baseline="0" dirty="0" smtClean="0">
                <a:solidFill>
                  <a:schemeClr val="dk1"/>
                </a:solidFill>
                <a:effectLst/>
                <a:latin typeface="Arial"/>
                <a:ea typeface="Arial"/>
                <a:cs typeface="Arial"/>
                <a:sym typeface="Arial"/>
              </a:rPr>
              <a:t>t</a:t>
            </a:r>
            <a:r>
              <a:rPr lang="en-US" sz="1800" b="0" i="0" u="none" strike="noStrike" kern="1200" cap="none" dirty="0" smtClean="0">
                <a:solidFill>
                  <a:schemeClr val="dk1"/>
                </a:solidFill>
                <a:effectLst/>
                <a:latin typeface="Arial"/>
                <a:ea typeface="Arial"/>
                <a:cs typeface="Arial"/>
                <a:sym typeface="Arial"/>
              </a:rPr>
              <a:t>o show part of the ball was below net height, the R1 uses the outside arm on the attack side. The arm is bent at the elbow and held parallel to the court with palm down. With the arm held between the waist and chest level (slightly above net height for best visibility), the R1 lightly pats down, pushing the palm toward the floor in a single light motion to show the attack occurred with at least part of the ball below net height. The arm is held in that position for a moment. </a:t>
            </a:r>
          </a:p>
          <a:p>
            <a:pPr marL="0" lvl="0" indent="0">
              <a:buFont typeface="Arial" panose="020B0604020202020204" pitchFamily="34" charset="0"/>
              <a:buNone/>
            </a:pPr>
            <a:endParaRPr lang="en-US" sz="1800" b="1"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Just in Back of the Attack</a:t>
            </a:r>
            <a:r>
              <a:rPr lang="en-US" sz="1800" b="1" i="0" u="sng" strike="noStrike" kern="1200" cap="none" baseline="0" dirty="0" smtClean="0">
                <a:solidFill>
                  <a:schemeClr val="dk1"/>
                </a:solidFill>
                <a:effectLst/>
                <a:latin typeface="Arial"/>
                <a:ea typeface="Arial"/>
                <a:cs typeface="Arial"/>
                <a:sym typeface="Arial"/>
              </a:rPr>
              <a:t> Line</a:t>
            </a:r>
            <a:r>
              <a:rPr lang="en-US" sz="1800" b="1"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to show an attacker’s take-off was close to but behind the attack line, the R1 extends the forearm on the attack side and bends the outside arm at the elbow while immediately making a single sweeping motion parallel to the top of the net with the R1’s palm facing the end line at the end of the signal. The arm is held in that position for a moment.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These are R1 signals, and the only time an R2 should use them is based on a pre-match agreement where the R1 wants a reminder</a:t>
            </a:r>
            <a:r>
              <a:rPr lang="en-US" sz="1800" b="0" i="0" u="none" strike="noStrike" kern="1200" cap="none" baseline="0" dirty="0" smtClean="0">
                <a:solidFill>
                  <a:schemeClr val="dk1"/>
                </a:solidFill>
                <a:effectLst/>
                <a:latin typeface="Arial"/>
                <a:ea typeface="Arial"/>
                <a:cs typeface="Arial"/>
                <a:sym typeface="Arial"/>
              </a:rPr>
              <a:t> that a back-row completed attack was legal. The </a:t>
            </a:r>
            <a:r>
              <a:rPr lang="en-US" sz="1800" b="0" i="0" u="none" strike="noStrike" kern="1200" cap="none" dirty="0" smtClean="0">
                <a:solidFill>
                  <a:schemeClr val="dk1"/>
                </a:solidFill>
                <a:effectLst/>
                <a:latin typeface="Arial"/>
                <a:ea typeface="Arial"/>
                <a:cs typeface="Arial"/>
                <a:sym typeface="Arial"/>
              </a:rPr>
              <a:t>R2 makes eye communication and may show the R1</a:t>
            </a:r>
            <a:r>
              <a:rPr lang="en-US" sz="1800" b="0" i="0" u="none" strike="noStrike" kern="1200" cap="none" baseline="0" dirty="0" smtClean="0">
                <a:solidFill>
                  <a:schemeClr val="dk1"/>
                </a:solidFill>
                <a:effectLst/>
                <a:latin typeface="Arial"/>
                <a:ea typeface="Arial"/>
                <a:cs typeface="Arial"/>
                <a:sym typeface="Arial"/>
              </a:rPr>
              <a:t> if the R1 doesn’t use a wave-off on a close play</a:t>
            </a:r>
            <a:r>
              <a:rPr lang="en-US" sz="1800" b="0" i="0" u="none" strike="noStrike" kern="1200" cap="none" dirty="0" smtClean="0">
                <a:solidFill>
                  <a:schemeClr val="dk1"/>
                </a:solidFill>
                <a:effectLst/>
                <a:latin typeface="Arial"/>
                <a:ea typeface="Arial"/>
                <a:cs typeface="Arial"/>
                <a:sym typeface="Arial"/>
              </a:rPr>
              <a: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R1 uses the behind-the-attack</a:t>
            </a:r>
            <a:r>
              <a:rPr lang="en-US" sz="1800" b="0" i="0" u="none" strike="noStrike" kern="1200" cap="none" baseline="0" dirty="0" smtClean="0">
                <a:solidFill>
                  <a:schemeClr val="dk1"/>
                </a:solidFill>
                <a:effectLst/>
                <a:latin typeface="Arial"/>
                <a:ea typeface="Arial"/>
                <a:cs typeface="Arial"/>
                <a:sym typeface="Arial"/>
              </a:rPr>
              <a:t>-line</a:t>
            </a:r>
            <a:r>
              <a:rPr lang="en-US" sz="1800" b="0" i="0" u="none" strike="noStrike" kern="1200" cap="none" dirty="0" smtClean="0">
                <a:solidFill>
                  <a:schemeClr val="dk1"/>
                </a:solidFill>
                <a:effectLst/>
                <a:latin typeface="Arial"/>
                <a:ea typeface="Arial"/>
                <a:cs typeface="Arial"/>
                <a:sym typeface="Arial"/>
              </a:rPr>
              <a:t> wave-off when: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libero’s finger-tip set, was made with the libero’s foot position close to but behind the attack line and the ball</a:t>
            </a:r>
            <a:r>
              <a:rPr lang="en-US" sz="1800" b="0" i="0" u="none" strike="noStrike" kern="1200" cap="none" baseline="0" dirty="0" smtClean="0">
                <a:solidFill>
                  <a:schemeClr val="dk1"/>
                </a:solidFill>
                <a:effectLst/>
                <a:latin typeface="Arial"/>
                <a:ea typeface="Arial"/>
                <a:cs typeface="Arial"/>
                <a:sym typeface="Arial"/>
              </a:rPr>
              <a:t> is </a:t>
            </a:r>
            <a:r>
              <a:rPr lang="en-US" sz="1800" b="0" i="0" u="none" strike="noStrike" kern="1200" cap="none" dirty="0" smtClean="0">
                <a:solidFill>
                  <a:schemeClr val="dk1"/>
                </a:solidFill>
                <a:effectLst/>
                <a:latin typeface="Arial"/>
                <a:ea typeface="Arial"/>
                <a:cs typeface="Arial"/>
                <a:sym typeface="Arial"/>
              </a:rPr>
              <a:t>contacted next by a teammate from totally above net height resulting in a completed attack unless the attack was by a back-row player whose take-off was on or in front of the attack</a:t>
            </a:r>
            <a:r>
              <a:rPr lang="en-US" sz="1800" b="0" i="0" u="none" strike="noStrike" kern="1200" cap="none" baseline="0" dirty="0" smtClean="0">
                <a:solidFill>
                  <a:schemeClr val="dk1"/>
                </a:solidFill>
                <a:effectLst/>
                <a:latin typeface="Arial"/>
                <a:ea typeface="Arial"/>
                <a:cs typeface="Arial"/>
                <a:sym typeface="Arial"/>
              </a:rPr>
              <a:t> line</a:t>
            </a:r>
            <a:r>
              <a:rPr lang="en-US" sz="1800" b="0" i="0" u="none" strike="noStrike" kern="1200" cap="none" dirty="0" smtClean="0">
                <a:solidFill>
                  <a:schemeClr val="dk1"/>
                </a:solidFill>
                <a:effectLst/>
                <a:latin typeface="Arial"/>
                <a:ea typeface="Arial"/>
                <a:cs typeface="Arial"/>
                <a:sym typeface="Arial"/>
              </a:rPr>
              <a: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libero’s finger-tip set was made with the libero’s foot position close to but behind the attack line extended with the ball contacted next by a back-row teammate with the ball totally above net height resulting in a completed attack with the back-row player’s take-off from behind the attack line. This would be a back-row attack if the attacker’s take-off</a:t>
            </a:r>
            <a:r>
              <a:rPr lang="en-US" sz="1800" b="0" i="0" u="none" strike="noStrike" kern="1200" cap="none" baseline="0" dirty="0" smtClean="0">
                <a:solidFill>
                  <a:schemeClr val="dk1"/>
                </a:solidFill>
                <a:effectLst/>
                <a:latin typeface="Arial"/>
                <a:ea typeface="Arial"/>
                <a:cs typeface="Arial"/>
                <a:sym typeface="Arial"/>
              </a:rPr>
              <a:t> were on or in front of the attack line.</a:t>
            </a: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800" b="0" i="0" u="none" strike="noStrike" kern="1200" cap="none" dirty="0" smtClean="0">
                <a:solidFill>
                  <a:schemeClr val="dk1"/>
                </a:solidFill>
                <a:effectLst/>
                <a:latin typeface="Arial"/>
                <a:ea typeface="Arial"/>
                <a:cs typeface="Arial"/>
                <a:sym typeface="Arial"/>
              </a:rPr>
              <a:t>The R1 uses the</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part-of-ball-below-top</a:t>
            </a:r>
            <a:r>
              <a:rPr lang="en-US" sz="1800" b="0" i="0" u="none" strike="noStrike" kern="1200" cap="none" baseline="0" dirty="0" smtClean="0">
                <a:solidFill>
                  <a:schemeClr val="dk1"/>
                </a:solidFill>
                <a:effectLst/>
                <a:latin typeface="Arial"/>
                <a:ea typeface="Arial"/>
                <a:cs typeface="Arial"/>
                <a:sym typeface="Arial"/>
              </a:rPr>
              <a:t>-of net pat-down</a:t>
            </a:r>
            <a:r>
              <a:rPr lang="en-US" sz="1800" b="0" i="0" u="none" strike="noStrike" kern="1200" cap="none" dirty="0" smtClean="0">
                <a:solidFill>
                  <a:schemeClr val="dk1"/>
                </a:solidFill>
                <a:effectLst/>
                <a:latin typeface="Arial"/>
                <a:ea typeface="Arial"/>
                <a:cs typeface="Arial"/>
                <a:sym typeface="Arial"/>
              </a:rPr>
              <a:t> signal when: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 sets the ball from on or in front of the attack line and any teammate completes an attack on the next contact, but the contact</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occurred with at least part of the ball below the top of net.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libero completes an attack from anywhere on the floor with the ball close to the top of the net at contact but at least part of ball was below net height. </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Mechanics</a:t>
            </a:r>
            <a:r>
              <a:rPr lang="en-US" sz="1800" b="1" i="0" u="none" strike="noStrike" kern="1200" cap="none"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The R2 needs to be aware and see the R1 signaling </a:t>
            </a:r>
            <a:r>
              <a:rPr lang="en-US" sz="1800" b="0" i="0" u="sng" strike="noStrike" kern="1200" cap="none" dirty="0" smtClean="0">
                <a:solidFill>
                  <a:schemeClr val="dk1"/>
                </a:solidFill>
                <a:effectLst/>
                <a:latin typeface="Arial"/>
                <a:ea typeface="Arial"/>
                <a:cs typeface="Arial"/>
                <a:sym typeface="Arial"/>
              </a:rPr>
              <a:t>why</a:t>
            </a:r>
            <a:r>
              <a:rPr lang="en-US" sz="1800" b="0" i="0" u="none" strike="noStrike" kern="1200" cap="none" dirty="0" smtClean="0">
                <a:solidFill>
                  <a:schemeClr val="dk1"/>
                </a:solidFill>
                <a:effectLst/>
                <a:latin typeface="Arial"/>
                <a:ea typeface="Arial"/>
                <a:cs typeface="Arial"/>
                <a:sym typeface="Arial"/>
              </a:rPr>
              <a:t> a back-row attack was legal and use the R1’s signal to respond to a coach wanting to know why an illegal attack was not whistled. If the R2 does not see the R1 wave-off but believes the back-row or libero attack was legal, the R2 may present that information to the coach or advise the coach to send the captain to the stand.</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When the R2 notes an </a:t>
            </a:r>
            <a:r>
              <a:rPr lang="en-US" sz="1800" b="0" i="0" u="sng" strike="noStrike" kern="1200" cap="none" dirty="0" smtClean="0">
                <a:solidFill>
                  <a:schemeClr val="dk1"/>
                </a:solidFill>
                <a:effectLst/>
                <a:latin typeface="Arial"/>
                <a:ea typeface="Arial"/>
                <a:cs typeface="Arial"/>
                <a:sym typeface="Arial"/>
              </a:rPr>
              <a:t>illegal attack</a:t>
            </a:r>
            <a:r>
              <a:rPr lang="en-US" sz="1800" b="0" i="0" u="none" strike="noStrike" kern="1200" cap="none" dirty="0" smtClean="0">
                <a:solidFill>
                  <a:schemeClr val="dk1"/>
                </a:solidFill>
                <a:effectLst/>
                <a:latin typeface="Arial"/>
                <a:ea typeface="Arial"/>
                <a:cs typeface="Arial"/>
                <a:sym typeface="Arial"/>
              </a:rPr>
              <a:t>, the R2 steps away from the post and uses the informal attack fault signal to advise the R1 that an illegal attack has occurred. If the R2 believes the attack was legal, the R2 typically presents eyes to the R1 and may use a head nod to indicate that –</a:t>
            </a:r>
            <a:r>
              <a:rPr lang="en-US" sz="1800" b="0" i="0" u="none" strike="noStrike" kern="1200" cap="none" baseline="0" dirty="0" smtClean="0">
                <a:solidFill>
                  <a:schemeClr val="dk1"/>
                </a:solidFill>
                <a:effectLst/>
                <a:latin typeface="Arial"/>
                <a:ea typeface="Arial"/>
                <a:cs typeface="Arial"/>
                <a:sym typeface="Arial"/>
              </a:rPr>
              <a:t> from the R2’s angle – </a:t>
            </a:r>
            <a:r>
              <a:rPr lang="en-US" sz="1800" b="0" i="0" u="none" strike="noStrike" kern="1200" cap="none" dirty="0" smtClean="0">
                <a:solidFill>
                  <a:schemeClr val="dk1"/>
                </a:solidFill>
                <a:effectLst/>
                <a:latin typeface="Arial"/>
                <a:ea typeface="Arial"/>
                <a:cs typeface="Arial"/>
                <a:sym typeface="Arial"/>
              </a:rPr>
              <a:t>the back-row attack was legal, play on. </a:t>
            </a:r>
            <a:r>
              <a:rPr lang="en-US" sz="1800" b="1" i="0" u="none" strike="noStrike" kern="1200" cap="none" dirty="0" smtClean="0">
                <a:solidFill>
                  <a:schemeClr val="dk1"/>
                </a:solidFill>
                <a:effectLst/>
                <a:latin typeface="Arial"/>
                <a:ea typeface="Arial"/>
                <a:cs typeface="Arial"/>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16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800" b="0" i="0" u="none" strike="noStrike" kern="1200" cap="none" dirty="0" smtClean="0">
                <a:solidFill>
                  <a:schemeClr val="dk1"/>
                </a:solidFill>
                <a:effectLst/>
                <a:latin typeface="Arial"/>
                <a:ea typeface="Arial"/>
                <a:cs typeface="Arial"/>
                <a:sym typeface="Arial"/>
              </a:rPr>
              <a:t>Congratulations to the 2019 State Tournament crew. Our team did a terrific job of facilitating matches and worked</a:t>
            </a:r>
            <a:r>
              <a:rPr lang="en-US" sz="1800" b="0" i="0" u="none" strike="noStrike" kern="1200" cap="none" baseline="0" dirty="0" smtClean="0">
                <a:solidFill>
                  <a:schemeClr val="dk1"/>
                </a:solidFill>
                <a:effectLst/>
                <a:latin typeface="Arial"/>
                <a:ea typeface="Arial"/>
                <a:cs typeface="Arial"/>
                <a:sym typeface="Arial"/>
              </a:rPr>
              <a:t> hard for our student-athletes</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Thanks to these</a:t>
            </a:r>
            <a:r>
              <a:rPr lang="en-US" sz="1800" b="0" i="0" u="none" strike="noStrike" kern="1200" cap="none" baseline="0" dirty="0" smtClean="0">
                <a:solidFill>
                  <a:schemeClr val="dk1"/>
                </a:solidFill>
                <a:effectLst/>
                <a:latin typeface="Arial"/>
                <a:ea typeface="Arial"/>
                <a:cs typeface="Arial"/>
                <a:sym typeface="Arial"/>
              </a:rPr>
              <a:t> individuals for their dedication to the OHSBVA and their hard work during the season. </a:t>
            </a:r>
          </a:p>
          <a:p>
            <a:pPr marL="285750" indent="-285750">
              <a:buFont typeface="Arial" panose="020B0604020202020204" pitchFamily="34" charset="0"/>
              <a:buChar char="•"/>
            </a:pPr>
            <a:r>
              <a:rPr lang="en-US" sz="1800" b="0" i="0" u="none" strike="noStrike" kern="1200" cap="none" baseline="0" dirty="0" smtClean="0">
                <a:solidFill>
                  <a:schemeClr val="dk1"/>
                </a:solidFill>
                <a:effectLst/>
                <a:latin typeface="Arial"/>
                <a:ea typeface="Arial"/>
                <a:cs typeface="Arial"/>
                <a:sym typeface="Arial"/>
              </a:rPr>
              <a:t>And, congratulations and thanks to all officials who worked the post season in 2019. It was well deserved, and thanks for your service to the OHSBVA.</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We look forward to having</a:t>
            </a:r>
            <a:r>
              <a:rPr lang="en-US" sz="1800" b="0" i="0" u="none" strike="noStrike" kern="1200" cap="none" baseline="0" dirty="0" smtClean="0">
                <a:solidFill>
                  <a:schemeClr val="dk1"/>
                </a:solidFill>
                <a:effectLst/>
                <a:latin typeface="Arial"/>
                <a:ea typeface="Arial"/>
                <a:cs typeface="Arial"/>
                <a:sym typeface="Arial"/>
              </a:rPr>
              <a:t> a regular season and a post season in 2021!</a:t>
            </a:r>
            <a:endParaRPr lang="en-US" sz="1800" b="0" i="0" u="none" strike="noStrike" kern="1200" cap="none" dirty="0">
              <a:solidFill>
                <a:schemeClr val="dk1"/>
              </a:solidFill>
              <a:effectLst/>
              <a:latin typeface="Arial"/>
              <a:ea typeface="Arial"/>
              <a:cs typeface="Arial"/>
              <a:sym typeface="Arial"/>
            </a:endParaRPr>
          </a:p>
        </p:txBody>
      </p:sp>
      <p:sp>
        <p:nvSpPr>
          <p:cNvPr id="172" name="Shape 172"/>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1597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“Keep the ball flying” is the mantra in today’s game</a:t>
            </a:r>
            <a:r>
              <a:rPr lang="en-US" sz="1800" b="0" i="0" u="none" strike="noStrike" kern="1200" cap="none" baseline="0" dirty="0" smtClean="0">
                <a:solidFill>
                  <a:schemeClr val="dk1"/>
                </a:solidFill>
                <a:effectLst/>
                <a:latin typeface="Arial"/>
                <a:ea typeface="Arial"/>
                <a:cs typeface="Arial"/>
                <a:sym typeface="Arial"/>
              </a:rPr>
              <a:t> of volleyball and is a</a:t>
            </a:r>
            <a:r>
              <a:rPr lang="en-US" sz="1800" b="0" i="0" u="none" strike="noStrike" kern="1200" cap="none" dirty="0" smtClean="0">
                <a:solidFill>
                  <a:schemeClr val="dk1"/>
                </a:solidFill>
                <a:effectLst/>
                <a:latin typeface="Arial"/>
                <a:ea typeface="Arial"/>
                <a:cs typeface="Arial"/>
                <a:sym typeface="Arial"/>
              </a:rPr>
              <a:t> philosophy that suits the athleticism of today’s players!</a:t>
            </a:r>
          </a:p>
          <a:p>
            <a:r>
              <a:rPr lang="en-US" sz="1800" b="1" i="0" u="sng" strike="noStrike" kern="1200" cap="none" dirty="0" smtClean="0">
                <a:solidFill>
                  <a:schemeClr val="dk1"/>
                </a:solidFill>
                <a:effectLst/>
                <a:latin typeface="Arial"/>
                <a:ea typeface="Arial"/>
                <a:cs typeface="Arial"/>
                <a:sym typeface="Arial"/>
              </a:rPr>
              <a:t>Point of focus</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promote consistency, the R1 must get his or her eyes ahead of the ball so that eyes are steady and focused</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to see the ball arrive and judge the contact without preconceived notions based on who is playing the ball or how. </a:t>
            </a:r>
            <a:r>
              <a:rPr lang="en-US" sz="1800" b="0" i="0" u="sng" strike="noStrike" kern="1200" cap="none" dirty="0" smtClean="0">
                <a:solidFill>
                  <a:schemeClr val="dk1"/>
                </a:solidFill>
                <a:effectLst/>
                <a:latin typeface="Arial"/>
                <a:ea typeface="Arial"/>
                <a:cs typeface="Arial"/>
                <a:sym typeface="Arial"/>
              </a:rPr>
              <a:t>Only the contact point and playing action is judged</a:t>
            </a:r>
            <a:r>
              <a:rPr lang="en-US" sz="1800" b="0" i="0" u="none" strike="noStrike" kern="1200" cap="none" dirty="0" smtClean="0">
                <a:solidFill>
                  <a:schemeClr val="dk1"/>
                </a:solidFill>
                <a:effectLst/>
                <a:latin typeface="Arial"/>
                <a:ea typeface="Arial"/>
                <a:cs typeface="Arial"/>
                <a:sym typeface="Arial"/>
              </a:rPr>
              <a:t>. Sight is</a:t>
            </a:r>
            <a:r>
              <a:rPr lang="en-US" sz="1800" b="0" i="0" u="none" strike="noStrike" kern="1200" cap="none" baseline="0" dirty="0" smtClean="0">
                <a:solidFill>
                  <a:schemeClr val="dk1"/>
                </a:solidFill>
                <a:effectLst/>
                <a:latin typeface="Arial"/>
                <a:ea typeface="Arial"/>
                <a:cs typeface="Arial"/>
                <a:sym typeface="Arial"/>
              </a:rPr>
              <a:t> the only factor for the R1 to consider. You can’t determine what you can’t see.</a:t>
            </a:r>
          </a:p>
          <a:p>
            <a:pPr marL="0" lvl="0" indent="0">
              <a:buFont typeface="Arial" panose="020B0604020202020204" pitchFamily="34" charset="0"/>
              <a:buNone/>
            </a:pPr>
            <a:r>
              <a:rPr lang="en-US" sz="1800" b="1" i="0" u="sng" strike="noStrike" kern="1200" cap="none" baseline="0" dirty="0" smtClean="0">
                <a:solidFill>
                  <a:schemeClr val="dk1"/>
                </a:solidFill>
                <a:effectLst/>
                <a:latin typeface="Arial"/>
                <a:ea typeface="Arial"/>
                <a:cs typeface="Arial"/>
                <a:sym typeface="Arial"/>
              </a:rPr>
              <a:t>Don’t call early what you don’t want to call late</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not have to make a ball-handling call that the R1 does not want to make toward</a:t>
            </a:r>
            <a:r>
              <a:rPr lang="en-US" sz="1800" b="0" i="0" u="none" strike="noStrike" kern="1200" cap="none" baseline="0" dirty="0" smtClean="0">
                <a:solidFill>
                  <a:schemeClr val="dk1"/>
                </a:solidFill>
                <a:effectLst/>
                <a:latin typeface="Arial"/>
                <a:ea typeface="Arial"/>
                <a:cs typeface="Arial"/>
                <a:sym typeface="Arial"/>
              </a:rPr>
              <a:t> the end of a</a:t>
            </a:r>
            <a:r>
              <a:rPr lang="en-US" sz="1800" b="0" i="0" u="none" strike="noStrike" kern="1200" cap="none" dirty="0" smtClean="0">
                <a:solidFill>
                  <a:schemeClr val="dk1"/>
                </a:solidFill>
                <a:effectLst/>
                <a:latin typeface="Arial"/>
                <a:ea typeface="Arial"/>
                <a:cs typeface="Arial"/>
                <a:sym typeface="Arial"/>
              </a:rPr>
              <a:t> set or at match point, the R1 needs to </a:t>
            </a:r>
            <a:r>
              <a:rPr lang="en-US" sz="1800" b="0" i="0" u="sng" strike="noStrike" kern="1200" cap="none" dirty="0" smtClean="0">
                <a:solidFill>
                  <a:schemeClr val="dk1"/>
                </a:solidFill>
                <a:effectLst/>
                <a:latin typeface="Arial"/>
                <a:ea typeface="Arial"/>
                <a:cs typeface="Arial"/>
                <a:sym typeface="Arial"/>
              </a:rPr>
              <a:t>not</a:t>
            </a:r>
            <a:r>
              <a:rPr lang="en-US" sz="1800" b="0" i="0" u="none" strike="noStrike" kern="1200" cap="none" dirty="0" smtClean="0">
                <a:solidFill>
                  <a:schemeClr val="dk1"/>
                </a:solidFill>
                <a:effectLst/>
                <a:latin typeface="Arial"/>
                <a:ea typeface="Arial"/>
                <a:cs typeface="Arial"/>
                <a:sym typeface="Arial"/>
              </a:rPr>
              <a:t> whistle faults</a:t>
            </a:r>
            <a:r>
              <a:rPr lang="en-US" sz="1800" b="0" i="0" u="none" strike="noStrike" kern="1200" cap="none" baseline="0" dirty="0" smtClean="0">
                <a:solidFill>
                  <a:schemeClr val="dk1"/>
                </a:solidFill>
                <a:effectLst/>
                <a:latin typeface="Arial"/>
                <a:ea typeface="Arial"/>
                <a:cs typeface="Arial"/>
                <a:sym typeface="Arial"/>
              </a:rPr>
              <a:t> on s</a:t>
            </a:r>
            <a:r>
              <a:rPr lang="en-US" sz="1800" b="0" i="0" u="none" strike="noStrike" kern="1200" cap="none" dirty="0" smtClean="0">
                <a:solidFill>
                  <a:schemeClr val="dk1"/>
                </a:solidFill>
                <a:effectLst/>
                <a:latin typeface="Arial"/>
                <a:ea typeface="Arial"/>
                <a:cs typeface="Arial"/>
                <a:sym typeface="Arial"/>
              </a:rPr>
              <a:t>imilar ball</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dirty="0" smtClean="0">
                <a:solidFill>
                  <a:schemeClr val="dk1"/>
                </a:solidFill>
                <a:effectLst/>
                <a:latin typeface="Arial"/>
                <a:ea typeface="Arial"/>
                <a:cs typeface="Arial"/>
                <a:sym typeface="Arial"/>
              </a:rPr>
              <a:t>handling earlier in the match. If the R1 is willing to make a ball-handling fault call with the match on the line, then – in the name of consistency – the R1 needs to make that same call each time it occurs. For consistency</a:t>
            </a:r>
            <a:r>
              <a:rPr lang="en-US" sz="1800" b="0" i="0" u="none" strike="noStrike" kern="1200" cap="none" baseline="0" dirty="0" smtClean="0">
                <a:solidFill>
                  <a:schemeClr val="dk1"/>
                </a:solidFill>
                <a:effectLst/>
                <a:latin typeface="Arial"/>
                <a:ea typeface="Arial"/>
                <a:cs typeface="Arial"/>
                <a:sym typeface="Arial"/>
              </a:rPr>
              <a:t>, d</a:t>
            </a:r>
            <a:r>
              <a:rPr lang="en-US" sz="1800" b="0" i="0" u="none" strike="noStrike" kern="1200" cap="none" dirty="0" smtClean="0">
                <a:solidFill>
                  <a:schemeClr val="dk1"/>
                </a:solidFill>
                <a:effectLst/>
                <a:latin typeface="Arial"/>
                <a:ea typeface="Arial"/>
                <a:cs typeface="Arial"/>
                <a:sym typeface="Arial"/>
              </a:rPr>
              <a:t>o not call early in a set what you are not willing to call late in a set.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Emphasis</a:t>
            </a:r>
            <a:r>
              <a:rPr lang="en-US" sz="1800" b="1" i="0" u="sng" strike="noStrike" kern="1200" cap="none" baseline="0" dirty="0" smtClean="0">
                <a:solidFill>
                  <a:schemeClr val="dk1"/>
                </a:solidFill>
                <a:effectLst/>
                <a:latin typeface="Arial"/>
                <a:ea typeface="Arial"/>
                <a:cs typeface="Arial"/>
                <a:sym typeface="Arial"/>
              </a:rPr>
              <a:t> on continuation of play</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Not every double-hit needs to be called. Minor double-hit can be let go in the interest of making the game more about the players. When evaluating ball handling, it is important to understand there is a current focus on an </a:t>
            </a:r>
            <a:r>
              <a:rPr lang="en-US" sz="1800" b="1" i="0" u="none" strike="noStrike" kern="1200" cap="none" dirty="0" smtClean="0">
                <a:solidFill>
                  <a:schemeClr val="dk1"/>
                </a:solidFill>
                <a:effectLst/>
                <a:latin typeface="Arial"/>
                <a:ea typeface="Arial"/>
                <a:cs typeface="Arial"/>
                <a:sym typeface="Arial"/>
              </a:rPr>
              <a:t>increase in continuation of play </a:t>
            </a:r>
            <a:r>
              <a:rPr lang="en-US" sz="1800" b="1" i="0" u="sng" strike="noStrike" kern="1200" cap="none" dirty="0" smtClean="0">
                <a:solidFill>
                  <a:schemeClr val="dk1"/>
                </a:solidFill>
                <a:effectLst/>
                <a:latin typeface="Arial"/>
                <a:ea typeface="Arial"/>
                <a:cs typeface="Arial"/>
                <a:sym typeface="Arial"/>
              </a:rPr>
              <a:t>when judging second-ball contacts that are directed to a teammate</a:t>
            </a:r>
            <a:r>
              <a:rPr lang="en-US" sz="1800" b="0" i="0" u="none" strike="noStrike" kern="1200" cap="none" dirty="0" smtClean="0">
                <a:solidFill>
                  <a:schemeClr val="dk1"/>
                </a:solidFill>
                <a:effectLst/>
                <a:latin typeface="Arial"/>
                <a:ea typeface="Arial"/>
                <a:cs typeface="Arial"/>
                <a:sym typeface="Arial"/>
              </a:rPr>
              <a:t>.</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This guidance is focused specifically on the second team contact and, especially, setting action.</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 player in good position to make a play on the ball is expected to play the ball without discernible double contacts. At lower levels of competition including Middle</a:t>
            </a:r>
            <a:r>
              <a:rPr lang="en-US" sz="1800" b="0" i="0" u="none" strike="noStrike" kern="1200" cap="none" baseline="0" dirty="0" smtClean="0">
                <a:solidFill>
                  <a:schemeClr val="dk1"/>
                </a:solidFill>
                <a:effectLst/>
                <a:latin typeface="Arial"/>
                <a:ea typeface="Arial"/>
                <a:cs typeface="Arial"/>
                <a:sym typeface="Arial"/>
              </a:rPr>
              <a:t> School, Freshman</a:t>
            </a:r>
            <a:r>
              <a:rPr lang="en-US" sz="1800" b="0" i="0" u="none" strike="noStrike" kern="1200" cap="none" dirty="0" smtClean="0">
                <a:solidFill>
                  <a:schemeClr val="dk1"/>
                </a:solidFill>
                <a:effectLst/>
                <a:latin typeface="Arial"/>
                <a:ea typeface="Arial"/>
                <a:cs typeface="Arial"/>
                <a:sym typeface="Arial"/>
              </a:rPr>
              <a:t> or Junior Varsity play and where Varsity ball-handling skill levels of </a:t>
            </a:r>
            <a:r>
              <a:rPr lang="en-US" sz="1800" b="0" i="0" u="sng" strike="noStrike" kern="1200" cap="none" dirty="0" smtClean="0">
                <a:solidFill>
                  <a:schemeClr val="dk1"/>
                </a:solidFill>
                <a:effectLst/>
                <a:latin typeface="Arial"/>
                <a:ea typeface="Arial"/>
                <a:cs typeface="Arial"/>
                <a:sym typeface="Arial"/>
              </a:rPr>
              <a:t>both teams</a:t>
            </a:r>
            <a:r>
              <a:rPr lang="en-US" sz="1800" b="0" i="0" u="none" strike="noStrike" kern="1200" cap="none" dirty="0" smtClean="0">
                <a:solidFill>
                  <a:schemeClr val="dk1"/>
                </a:solidFill>
                <a:effectLst/>
                <a:latin typeface="Arial"/>
                <a:ea typeface="Arial"/>
                <a:cs typeface="Arial"/>
                <a:sym typeface="Arial"/>
              </a:rPr>
              <a:t> are not at a high level, fewer calls may be made in the interest of the game,</a:t>
            </a:r>
            <a:r>
              <a:rPr lang="en-US" sz="1800" b="0" i="0" u="none" strike="noStrike" kern="1200" cap="none" baseline="0" dirty="0" smtClean="0">
                <a:solidFill>
                  <a:schemeClr val="dk1"/>
                </a:solidFill>
                <a:effectLst/>
                <a:latin typeface="Arial"/>
                <a:ea typeface="Arial"/>
                <a:cs typeface="Arial"/>
                <a:sym typeface="Arial"/>
              </a:rPr>
              <a:t> allowing more points to play out rather than have an R1 “over-whistle” a match.</a:t>
            </a:r>
          </a:p>
          <a:p>
            <a:pPr marL="0" lvl="0" indent="0">
              <a:buFont typeface="Arial" panose="020B0604020202020204" pitchFamily="34" charset="0"/>
              <a:buNone/>
            </a:pPr>
            <a:r>
              <a:rPr lang="en-US" sz="1800" b="1" i="0" u="sng" strike="noStrike" kern="1200" cap="none" baseline="0" dirty="0" smtClean="0">
                <a:solidFill>
                  <a:schemeClr val="dk1"/>
                </a:solidFill>
                <a:effectLst/>
                <a:latin typeface="Arial"/>
                <a:ea typeface="Arial"/>
                <a:cs typeface="Arial"/>
                <a:sym typeface="Arial"/>
              </a:rPr>
              <a:t>Spectacular/athletic play</a:t>
            </a:r>
            <a:r>
              <a:rPr lang="en-US" sz="1800" b="1" i="0" u="sng" strike="noStrike" kern="1200" cap="none" dirty="0" smtClean="0">
                <a:solidFill>
                  <a:schemeClr val="dk1"/>
                </a:solidFill>
                <a:effectLst/>
                <a:latin typeface="Arial"/>
                <a:ea typeface="Arial"/>
                <a:cs typeface="Arial"/>
                <a:sym typeface="Arial"/>
              </a:rPr>
              <a:t>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biggest change in ball-handling philosophy relates to </a:t>
            </a:r>
            <a:r>
              <a:rPr lang="en-US" sz="1800" b="0" i="0" u="sng" strike="noStrike" kern="1200" cap="none" dirty="0" smtClean="0">
                <a:solidFill>
                  <a:schemeClr val="dk1"/>
                </a:solidFill>
                <a:effectLst/>
                <a:latin typeface="Arial"/>
                <a:ea typeface="Arial"/>
                <a:cs typeface="Arial"/>
                <a:sym typeface="Arial"/>
              </a:rPr>
              <a:t>a second-ball</a:t>
            </a:r>
            <a:r>
              <a:rPr lang="en-US" sz="1800" b="0" i="0" u="none" strike="noStrike" kern="1200" cap="none" dirty="0" smtClean="0">
                <a:solidFill>
                  <a:schemeClr val="dk1"/>
                </a:solidFill>
                <a:effectLst/>
                <a:latin typeface="Arial"/>
                <a:ea typeface="Arial"/>
                <a:cs typeface="Arial"/>
                <a:sym typeface="Arial"/>
              </a:rPr>
              <a:t> contact directed to a teammate. </a:t>
            </a:r>
            <a:r>
              <a:rPr lang="en-US" sz="1800" b="1" i="0" u="none" strike="noStrike" kern="1200" cap="none" dirty="0" smtClean="0">
                <a:solidFill>
                  <a:schemeClr val="dk1"/>
                </a:solidFill>
                <a:effectLst/>
                <a:latin typeface="Arial"/>
                <a:ea typeface="Arial"/>
                <a:cs typeface="Arial"/>
                <a:sym typeface="Arial"/>
              </a:rPr>
              <a:t>Less severe judgment</a:t>
            </a:r>
            <a:r>
              <a:rPr lang="en-US" sz="1800" b="0" i="0" u="none" strike="noStrike" kern="1200" cap="none" dirty="0" smtClean="0">
                <a:solidFill>
                  <a:schemeClr val="dk1"/>
                </a:solidFill>
                <a:effectLst/>
                <a:latin typeface="Arial"/>
                <a:ea typeface="Arial"/>
                <a:cs typeface="Arial"/>
                <a:sym typeface="Arial"/>
              </a:rPr>
              <a:t> is to be applied by the R1 to a player making a </a:t>
            </a:r>
            <a:r>
              <a:rPr lang="en-US" sz="1800" b="1" i="0" u="none" strike="noStrike" kern="1200" cap="none" dirty="0" smtClean="0">
                <a:solidFill>
                  <a:schemeClr val="dk1"/>
                </a:solidFill>
                <a:effectLst/>
                <a:latin typeface="Arial"/>
                <a:ea typeface="Arial"/>
                <a:cs typeface="Arial"/>
                <a:sym typeface="Arial"/>
              </a:rPr>
              <a:t>challenging or spectacular play</a:t>
            </a:r>
            <a:r>
              <a:rPr lang="en-US" sz="1800" b="0" i="0" u="none" strike="noStrike" kern="1200" cap="none" dirty="0" smtClean="0">
                <a:solidFill>
                  <a:schemeClr val="dk1"/>
                </a:solidFill>
                <a:effectLst/>
                <a:latin typeface="Arial"/>
                <a:ea typeface="Arial"/>
                <a:cs typeface="Arial"/>
                <a:sym typeface="Arial"/>
              </a:rPr>
              <a:t> without the ball coming to rest or resulting in more than a minor double-hit. Bad doubles are still to be called,</a:t>
            </a:r>
            <a:r>
              <a:rPr lang="en-US" sz="1800" b="0" i="0" u="none" strike="noStrike" kern="1200" cap="none" baseline="0" dirty="0" smtClean="0">
                <a:solidFill>
                  <a:schemeClr val="dk1"/>
                </a:solidFill>
                <a:effectLst/>
                <a:latin typeface="Arial"/>
                <a:ea typeface="Arial"/>
                <a:cs typeface="Arial"/>
                <a:sym typeface="Arial"/>
              </a:rPr>
              <a:t> and the ball still can’t come to rest or be caught or thrown.</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11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0" i="0" u="none" strike="noStrike" kern="1200" cap="none" dirty="0" smtClean="0">
                <a:solidFill>
                  <a:schemeClr val="dk1"/>
                </a:solidFill>
                <a:effectLst/>
                <a:latin typeface="Arial"/>
                <a:ea typeface="Arial"/>
                <a:cs typeface="Arial"/>
                <a:sym typeface="Arial"/>
              </a:rPr>
              <a:t>There are new points of emphasis involving ball-handling, which can be among an R1’s most challenging decisions. The pace of today’s game and the athleticism of today’s athletes only makes the job of an official more difficult. Ultimately, these are judgment calls, and the criteria in the 2019-2020 NFHS Volleyball Rules Book was intended to help referees with greater consistency. </a:t>
            </a:r>
          </a:p>
          <a:p>
            <a:endParaRPr lang="en-US" sz="1800" b="1"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For greater consistency in ball-handling judgment, in judging legality, remember:</a:t>
            </a:r>
          </a:p>
          <a:p>
            <a:r>
              <a:rPr lang="en-US" sz="1800" b="1" i="0" u="sng" strike="noStrike" kern="1200" cap="none" dirty="0" smtClean="0">
                <a:solidFill>
                  <a:schemeClr val="dk1"/>
                </a:solidFill>
                <a:effectLst/>
                <a:latin typeface="Arial"/>
                <a:ea typeface="Arial"/>
                <a:cs typeface="Arial"/>
                <a:sym typeface="Arial"/>
              </a:rPr>
              <a:t>Rebound sport</a:t>
            </a:r>
            <a:endParaRPr lang="en-US" sz="1800" b="0"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Volleyball is a rebound sport, and ball momentum cannot be legally stopped on a rally except on a joust.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Ignore</a:t>
            </a:r>
            <a:r>
              <a:rPr lang="en-US" sz="1800" b="1" i="0" u="sng" strike="noStrike" kern="1200" cap="none" baseline="0" dirty="0" smtClean="0">
                <a:solidFill>
                  <a:schemeClr val="dk1"/>
                </a:solidFill>
                <a:effectLst/>
                <a:latin typeface="Arial"/>
                <a:ea typeface="Arial"/>
                <a:cs typeface="Arial"/>
                <a:sym typeface="Arial"/>
              </a:rPr>
              <a:t> reactions</a:t>
            </a:r>
            <a:endParaRPr lang="en-US" sz="1800" b="1" i="0" u="sng" strike="noStrike" kern="1200" cap="none" dirty="0" smtClean="0">
              <a:solidFill>
                <a:schemeClr val="dk1"/>
              </a:solidFill>
              <a:effectLst/>
              <a:latin typeface="Arial"/>
              <a:ea typeface="Arial"/>
              <a:cs typeface="Arial"/>
              <a:sym typeface="Arial"/>
            </a:endParaRP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Judging ball handling using sight means ignoring outside influences including but not limited to the sound generated by player-ball contact, the specific technique used by a player, spin coming from ball contact, coaches’ expectations and yelling, spectator reaction or reaction by the opposing players. </a:t>
            </a:r>
          </a:p>
          <a:p>
            <a:pPr marL="0" lvl="0" indent="0">
              <a:buFont typeface="Arial" panose="020B0604020202020204" pitchFamily="34" charset="0"/>
              <a:buNone/>
            </a:pPr>
            <a:r>
              <a:rPr lang="en-US" sz="1800" b="1" i="0" u="sng" strike="noStrike" kern="1200" cap="none" dirty="0" smtClean="0">
                <a:solidFill>
                  <a:schemeClr val="dk1"/>
                </a:solidFill>
                <a:effectLst/>
                <a:latin typeface="Arial"/>
                <a:ea typeface="Arial"/>
                <a:cs typeface="Arial"/>
                <a:sym typeface="Arial"/>
              </a:rPr>
              <a:t>Don’t “prejudge”</a:t>
            </a:r>
            <a:r>
              <a:rPr lang="en-US" sz="1800" b="1" i="0" u="sng" strike="noStrike" kern="1200" cap="none" baseline="0" dirty="0" smtClean="0">
                <a:solidFill>
                  <a:schemeClr val="dk1"/>
                </a:solidFill>
                <a:effectLst/>
                <a:latin typeface="Arial"/>
                <a:ea typeface="Arial"/>
                <a:cs typeface="Arial"/>
                <a:sym typeface="Arial"/>
              </a:rPr>
              <a:t> based on technique or player position</a:t>
            </a:r>
            <a:endParaRPr lang="en-US" sz="1800" b="1" i="0" u="sng" strike="noStrike" kern="1200" cap="none" dirty="0" smtClean="0">
              <a:solidFill>
                <a:schemeClr val="dk1"/>
              </a:solidFill>
              <a:effectLst/>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To help ensure that referees not have</a:t>
            </a:r>
            <a:r>
              <a:rPr lang="en-US" sz="1800" b="0" i="0" u="none" strike="noStrike" kern="1200" cap="none" baseline="0" dirty="0" smtClean="0">
                <a:solidFill>
                  <a:schemeClr val="dk1"/>
                </a:solidFill>
                <a:effectLst/>
                <a:latin typeface="Arial"/>
                <a:ea typeface="Arial"/>
                <a:cs typeface="Arial"/>
                <a:sym typeface="Arial"/>
              </a:rPr>
              <a:t> a </a:t>
            </a:r>
            <a:r>
              <a:rPr lang="en-US" sz="1800" b="0" i="0" u="none" strike="noStrike" kern="1200" cap="none" dirty="0" smtClean="0">
                <a:solidFill>
                  <a:schemeClr val="dk1"/>
                </a:solidFill>
                <a:effectLst/>
                <a:latin typeface="Arial"/>
                <a:ea typeface="Arial"/>
                <a:cs typeface="Arial"/>
                <a:sym typeface="Arial"/>
              </a:rPr>
              <a:t>pre-disposition that a fault </a:t>
            </a:r>
            <a:r>
              <a:rPr lang="en-US" sz="1800" b="0" i="0" u="sng" strike="noStrike" kern="1200" cap="none" dirty="0" smtClean="0">
                <a:solidFill>
                  <a:schemeClr val="dk1"/>
                </a:solidFill>
                <a:effectLst/>
                <a:latin typeface="Arial"/>
                <a:ea typeface="Arial"/>
                <a:cs typeface="Arial"/>
                <a:sym typeface="Arial"/>
              </a:rPr>
              <a:t>will occur</a:t>
            </a:r>
            <a:r>
              <a:rPr lang="en-US" sz="1800" b="0" i="0" u="none" strike="noStrike" kern="1200" cap="none" dirty="0" smtClean="0">
                <a:solidFill>
                  <a:schemeClr val="dk1"/>
                </a:solidFill>
                <a:effectLst/>
                <a:latin typeface="Arial"/>
                <a:ea typeface="Arial"/>
                <a:cs typeface="Arial"/>
                <a:sym typeface="Arial"/>
              </a:rPr>
              <a:t>, only sight should be used to judge the contact point of a player and the ball when determining whether player-ball contact is legal or illegal. There is NO player position or technique used in playing the ball that should </a:t>
            </a:r>
            <a:r>
              <a:rPr lang="en-US" sz="1800" b="0" i="0" u="sng" strike="noStrike" kern="1200" cap="none" dirty="0" smtClean="0">
                <a:solidFill>
                  <a:schemeClr val="dk1"/>
                </a:solidFill>
                <a:effectLst/>
                <a:latin typeface="Arial"/>
                <a:ea typeface="Arial"/>
                <a:cs typeface="Arial"/>
                <a:sym typeface="Arial"/>
              </a:rPr>
              <a:t>automatically</a:t>
            </a:r>
            <a:r>
              <a:rPr lang="en-US" sz="1800" b="0" i="0" u="none" strike="noStrike" kern="1200" cap="none" dirty="0" smtClean="0">
                <a:solidFill>
                  <a:schemeClr val="dk1"/>
                </a:solidFill>
                <a:effectLst/>
                <a:latin typeface="Arial"/>
                <a:ea typeface="Arial"/>
                <a:cs typeface="Arial"/>
                <a:sym typeface="Arial"/>
              </a:rPr>
              <a:t> result in a ball-handling fault.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There should be no “automatic” fault calls based on player position or ball position</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Referees are expected to partner to allow the R2 to help the R1 on saved balls coming out of the net which are typically slow played. The R2’s eyes are at a level that can better determine if the ball played the player or the player initiated contact with the ball and, especially if the ball came to rest or was caught or thrown or if there were multiple hits on a second- or third-ball contact.</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341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change in ball-handling philosophy to allow athletic plays with a minor double</a:t>
            </a:r>
            <a:r>
              <a:rPr lang="en-US" sz="1800" b="0" i="0" u="none" strike="noStrike" kern="1200" cap="none" baseline="0" dirty="0" smtClean="0">
                <a:solidFill>
                  <a:schemeClr val="dk1"/>
                </a:solidFill>
                <a:effectLst/>
                <a:latin typeface="Arial"/>
                <a:ea typeface="Arial"/>
                <a:cs typeface="Arial"/>
                <a:sym typeface="Arial"/>
              </a:rPr>
              <a:t> contact to play on </a:t>
            </a:r>
            <a:r>
              <a:rPr lang="en-US" sz="1800" b="0" i="0" u="none" strike="noStrike" kern="1200" cap="none" dirty="0" smtClean="0">
                <a:solidFill>
                  <a:schemeClr val="dk1"/>
                </a:solidFill>
                <a:effectLst/>
                <a:latin typeface="Arial"/>
                <a:ea typeface="Arial"/>
                <a:cs typeface="Arial"/>
                <a:sym typeface="Arial"/>
              </a:rPr>
              <a:t>is applied solely to second-ball contacts and not to either first-ball or third-ball contacts.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In addition, nothing has changed in terms of prolonged contact other than avoiding automatic calls and seeing a ball come to rest or using partner help to make this call,</a:t>
            </a:r>
            <a:r>
              <a:rPr lang="en-US" sz="1800" b="0" i="0" u="none" strike="noStrike" kern="1200" cap="none" baseline="0" dirty="0" smtClean="0">
                <a:solidFill>
                  <a:schemeClr val="dk1"/>
                </a:solidFill>
                <a:effectLst/>
                <a:latin typeface="Arial"/>
                <a:ea typeface="Arial"/>
                <a:cs typeface="Arial"/>
                <a:sym typeface="Arial"/>
              </a:rPr>
              <a:t> especially</a:t>
            </a:r>
            <a:r>
              <a:rPr lang="en-US" sz="1800" b="0" i="0" u="none" strike="noStrike" kern="1200" cap="none" dirty="0" smtClean="0">
                <a:solidFill>
                  <a:schemeClr val="dk1"/>
                </a:solidFill>
                <a:effectLst/>
                <a:latin typeface="Arial"/>
                <a:ea typeface="Arial"/>
                <a:cs typeface="Arial"/>
                <a:sym typeface="Arial"/>
              </a:rPr>
              <a:t> on balls being slow played out of the net or where the R1’s view is obstructed.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a ball truly comes to rest, if its momentum is halted, if the ball is pinned to the net and not released quickly, if the ball is over-controlled such as when it is caught and then thrown, a whistle is needed and a fault should be called.</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To properly apply this guidance, we need our officials to lead with their eyes, the R1 needs to see the actual ball contact with the player’s body part, not make automatic calls and allow play to continue where possible.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R1 should not be looking for</a:t>
            </a:r>
            <a:r>
              <a:rPr lang="en-US" sz="1800" b="0" i="0" u="none" strike="noStrike" kern="1200" cap="none" baseline="0" dirty="0" smtClean="0">
                <a:solidFill>
                  <a:schemeClr val="dk1"/>
                </a:solidFill>
                <a:effectLst/>
                <a:latin typeface="Arial"/>
                <a:ea typeface="Arial"/>
                <a:cs typeface="Arial"/>
                <a:sym typeface="Arial"/>
              </a:rPr>
              <a:t> an “opportunity” </a:t>
            </a:r>
            <a:r>
              <a:rPr lang="en-US" sz="1800" b="0" i="0" u="none" strike="noStrike" kern="1200" cap="none" dirty="0" smtClean="0">
                <a:solidFill>
                  <a:schemeClr val="dk1"/>
                </a:solidFill>
                <a:effectLst/>
                <a:latin typeface="Arial"/>
                <a:ea typeface="Arial"/>
                <a:cs typeface="Arial"/>
                <a:sym typeface="Arial"/>
              </a:rPr>
              <a:t>to make a ball-handling fault call. Where possible, let the hands call themselves.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However, the R1 </a:t>
            </a:r>
            <a:r>
              <a:rPr lang="en-US" sz="1800" b="0" i="0" u="sng" strike="noStrike" kern="1200" cap="none" dirty="0" smtClean="0">
                <a:solidFill>
                  <a:schemeClr val="dk1"/>
                </a:solidFill>
                <a:effectLst/>
                <a:latin typeface="Arial"/>
                <a:ea typeface="Arial"/>
                <a:cs typeface="Arial"/>
                <a:sym typeface="Arial"/>
              </a:rPr>
              <a:t>should</a:t>
            </a:r>
            <a:r>
              <a:rPr lang="en-US" sz="1800" b="0" i="0" u="none" strike="noStrike" kern="1200" cap="none" baseline="0" dirty="0" smtClean="0">
                <a:solidFill>
                  <a:schemeClr val="dk1"/>
                </a:solidFill>
                <a:effectLst/>
                <a:latin typeface="Arial"/>
                <a:ea typeface="Arial"/>
                <a:cs typeface="Arial"/>
                <a:sym typeface="Arial"/>
              </a:rPr>
              <a:t> whistle a ball-handling fault on</a:t>
            </a:r>
            <a:r>
              <a:rPr lang="en-US" sz="1800" b="0" i="0" u="none" strike="noStrike" kern="1200" cap="none" dirty="0" smtClean="0">
                <a:solidFill>
                  <a:schemeClr val="dk1"/>
                </a:solidFill>
                <a:effectLst/>
                <a:latin typeface="Arial"/>
                <a:ea typeface="Arial"/>
                <a:cs typeface="Arial"/>
                <a:sym typeface="Arial"/>
              </a:rPr>
              <a:t> bad multiple contacts on setting action, balls that are mangled over the net on second or third team hits and balls that are poorly handled even on a second contact directed toward</a:t>
            </a:r>
            <a:r>
              <a:rPr lang="en-US" sz="1800" b="0" i="0" u="none" strike="noStrike" kern="1200" cap="none" baseline="0" dirty="0" smtClean="0">
                <a:solidFill>
                  <a:schemeClr val="dk1"/>
                </a:solidFill>
                <a:effectLst/>
                <a:latin typeface="Arial"/>
                <a:ea typeface="Arial"/>
                <a:cs typeface="Arial"/>
                <a:sym typeface="Arial"/>
              </a:rPr>
              <a:t> a teammate o</a:t>
            </a:r>
            <a:r>
              <a:rPr lang="en-US" sz="1800" b="0" i="0" u="none" strike="noStrike" kern="1200" cap="none" dirty="0" smtClean="0">
                <a:solidFill>
                  <a:schemeClr val="dk1"/>
                </a:solidFill>
                <a:effectLst/>
                <a:latin typeface="Arial"/>
                <a:ea typeface="Arial"/>
                <a:cs typeface="Arial"/>
                <a:sym typeface="Arial"/>
              </a:rPr>
              <a:t>r sent across the net to the opponent’s side.</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Allowing minor double-hits on a challenging spectacular effort to play on is good for the game and – if the R1 has not been calling the match too tight – a no</a:t>
            </a:r>
            <a:r>
              <a:rPr lang="en-US" sz="1800" b="0" i="0" u="none" strike="noStrike" kern="1200" cap="none" baseline="0" dirty="0" smtClean="0">
                <a:solidFill>
                  <a:schemeClr val="dk1"/>
                </a:solidFill>
                <a:effectLst/>
                <a:latin typeface="Arial"/>
                <a:ea typeface="Arial"/>
                <a:cs typeface="Arial"/>
                <a:sym typeface="Arial"/>
              </a:rPr>
              <a:t> call will be</a:t>
            </a:r>
            <a:r>
              <a:rPr lang="en-US" sz="1800" b="0" i="0" u="none" strike="noStrike" kern="1200" cap="none" dirty="0" smtClean="0">
                <a:solidFill>
                  <a:schemeClr val="dk1"/>
                </a:solidFill>
                <a:effectLst/>
                <a:latin typeface="Arial"/>
                <a:ea typeface="Arial"/>
                <a:cs typeface="Arial"/>
                <a:sym typeface="Arial"/>
              </a:rPr>
              <a:t> consistent with what has been allowed throughout the match.</a:t>
            </a:r>
          </a:p>
          <a:p>
            <a:pPr mar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In conclusion, I want to emphasize </a:t>
            </a:r>
            <a:r>
              <a:rPr lang="en-US" sz="1800" b="0" i="0" u="sng" strike="noStrike" kern="1200" cap="none" dirty="0" smtClean="0">
                <a:solidFill>
                  <a:schemeClr val="dk1"/>
                </a:solidFill>
                <a:effectLst/>
                <a:latin typeface="Arial"/>
                <a:ea typeface="Arial"/>
                <a:cs typeface="Arial"/>
                <a:sym typeface="Arial"/>
              </a:rPr>
              <a:t>again</a:t>
            </a:r>
            <a:r>
              <a:rPr lang="en-US" sz="1800" b="0" i="0" u="none" strike="noStrike" kern="1200" cap="none" dirty="0" smtClean="0">
                <a:solidFill>
                  <a:schemeClr val="dk1"/>
                </a:solidFill>
                <a:effectLst/>
                <a:latin typeface="Arial"/>
                <a:ea typeface="Arial"/>
                <a:cs typeface="Arial"/>
                <a:sym typeface="Arial"/>
              </a:rPr>
              <a:t> that the change in ball-handling philosophy involves </a:t>
            </a:r>
            <a:r>
              <a:rPr lang="en-US" sz="1800" b="1" i="0" u="none" strike="noStrike" kern="1200" cap="none" dirty="0" smtClean="0">
                <a:solidFill>
                  <a:schemeClr val="dk1"/>
                </a:solidFill>
                <a:effectLst/>
                <a:latin typeface="Arial"/>
                <a:ea typeface="Arial"/>
                <a:cs typeface="Arial"/>
                <a:sym typeface="Arial"/>
              </a:rPr>
              <a:t>second-ball contacts</a:t>
            </a:r>
            <a:r>
              <a:rPr lang="en-US" sz="1800" b="0" i="0" u="none" strike="noStrike" kern="1200" cap="none" dirty="0" smtClean="0">
                <a:solidFill>
                  <a:schemeClr val="dk1"/>
                </a:solidFill>
                <a:effectLst/>
                <a:latin typeface="Arial"/>
                <a:ea typeface="Arial"/>
                <a:cs typeface="Arial"/>
                <a:sym typeface="Arial"/>
              </a:rPr>
              <a:t>, </a:t>
            </a:r>
            <a:r>
              <a:rPr lang="en-US" sz="1800" b="0" i="0" u="sng" strike="noStrike" kern="1200" cap="none" dirty="0" smtClean="0">
                <a:solidFill>
                  <a:schemeClr val="dk1"/>
                </a:solidFill>
                <a:effectLst/>
                <a:latin typeface="Arial"/>
                <a:ea typeface="Arial"/>
                <a:cs typeface="Arial"/>
                <a:sym typeface="Arial"/>
              </a:rPr>
              <a:t>not first or third-ball contacts</a:t>
            </a:r>
            <a:r>
              <a:rPr lang="en-US" sz="1800" b="0" i="0" u="none" strike="noStrike" kern="1200" cap="none" dirty="0" smtClean="0">
                <a:solidFill>
                  <a:schemeClr val="dk1"/>
                </a:solidFill>
                <a:effectLst/>
                <a:latin typeface="Arial"/>
                <a:ea typeface="Arial"/>
                <a:cs typeface="Arial"/>
                <a:sym typeface="Arial"/>
              </a:rPr>
              <a:t>.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Clearly mishandled contacts resulting in a blatant fault should STILL be called, regardless of how challenging or spectacular the nature of the play. While less severe judgment is to be applied to contact by a player making challenging play on a second team hit and directing the ball to a teammate, a bad double-hit still must be whistled as a fault and the ball can’t come to rest on any contact. Nothing has changed there.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When the ball crosses to the opponent’s side on either a second or third contact, the ball should have been played relatively cleanly with consideration given to the level of play.</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55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292100" lvl="0" indent="-340360">
              <a:buClr>
                <a:schemeClr val="accent1"/>
              </a:buClr>
              <a:buSzPct val="100000"/>
              <a:buFont typeface="Noto Sans Symbols"/>
              <a:buChar char="⦿"/>
            </a:pPr>
            <a:r>
              <a:rPr lang="en-US" sz="1800" dirty="0" smtClean="0">
                <a:solidFill>
                  <a:srgbClr val="FFFF00"/>
                </a:solidFill>
                <a:latin typeface="Rokkitt"/>
                <a:ea typeface="Rokkitt"/>
                <a:cs typeface="Rokkitt"/>
                <a:sym typeface="Rokkitt"/>
              </a:rPr>
              <a:t>The OHSBVA typically adopts NFHS rule and mechanics changes after a careful review of information published initially in early February.</a:t>
            </a:r>
          </a:p>
          <a:p>
            <a:pPr lvl="0">
              <a:buClr>
                <a:schemeClr val="accent1"/>
              </a:buClr>
              <a:buSzPct val="100000"/>
            </a:pPr>
            <a:endParaRPr lang="en-US" sz="1800" dirty="0" smtClean="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r>
              <a:rPr lang="en-US" sz="1800" dirty="0" smtClean="0">
                <a:solidFill>
                  <a:srgbClr val="FFFF00"/>
                </a:solidFill>
                <a:latin typeface="Rokkitt"/>
                <a:ea typeface="Rokkitt"/>
                <a:cs typeface="Rokkitt"/>
                <a:sym typeface="Rokkitt"/>
              </a:rPr>
              <a:t> This review allows the OHSBVA to implement some changes that are viewed as beneficial to the boys’ game while waiting for additional clarification of other changes from the NFHS.</a:t>
            </a:r>
          </a:p>
          <a:p>
            <a:endParaRPr lang="en-US" sz="1800" b="0" i="0" u="none" strike="noStrike" kern="1200" cap="none" dirty="0">
              <a:solidFill>
                <a:schemeClr val="dk1"/>
              </a:solidFill>
              <a:effectLst/>
              <a:latin typeface="Arial"/>
              <a:ea typeface="Arial"/>
              <a:cs typeface="Arial"/>
              <a:sym typeface="Arial"/>
            </a:endParaRPr>
          </a:p>
        </p:txBody>
      </p:sp>
      <p:sp>
        <p:nvSpPr>
          <p:cNvPr id="307" name="Shape 30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8277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r>
              <a:rPr lang="en-US" dirty="0" smtClean="0"/>
              <a:t>7-1-4 PENALTIES, 9-9-1b (NEW): Eliminates the loss of rally/point penalty for failure to submit the lineup no later than two minutes prior to the end of the timed pre-match warmup and one minute prior to the end of the timed interval between sets. The penalty was changed to an unnecessary delay (administrative yellow card) with the escalation of a second unnecessary delay (administrative red card) if not submitted by the end of the timed pre-match warmup or interval.</a:t>
            </a:r>
            <a:br>
              <a:rPr lang="en-US" dirty="0" smtClean="0"/>
            </a:br>
            <a:endParaRPr lang="en-US" dirty="0" smtClean="0"/>
          </a:p>
          <a:p>
            <a:pPr rtl="0"/>
            <a:r>
              <a:rPr lang="en-US" dirty="0" smtClean="0"/>
              <a:t>Rationale: Aligns the penalty with the late roster and lessens the severity of the penalty for a late lineup.</a:t>
            </a:r>
            <a:br>
              <a:rPr lang="en-US" dirty="0" smtClean="0"/>
            </a:br>
            <a:endParaRPr lang="en-US" dirty="0" smtClean="0"/>
          </a:p>
          <a:p>
            <a:pPr rtl="0"/>
            <a:r>
              <a:rPr lang="en-US" dirty="0" smtClean="0"/>
              <a:t/>
            </a:r>
            <a:br>
              <a:rPr lang="en-US" dirty="0" smtClean="0"/>
            </a:br>
            <a:endParaRPr lang="en-US" dirty="0" smtClean="0"/>
          </a:p>
          <a:p>
            <a:pPr rtl="0"/>
            <a:r>
              <a:rPr lang="en-US" dirty="0" smtClean="0"/>
              <a:t/>
            </a:r>
            <a:br>
              <a:rPr lang="en-US" dirty="0" smtClean="0"/>
            </a:br>
            <a:r>
              <a:rPr lang="en-US" dirty="0" smtClean="0"/>
              <a:t/>
            </a:r>
            <a:br>
              <a:rPr lang="en-US" dirty="0" smtClean="0"/>
            </a:br>
            <a:endParaRPr lang="en-US" dirty="0" smtClean="0"/>
          </a:p>
          <a:p>
            <a:pPr rtl="0"/>
            <a:r>
              <a:rPr lang="en-US" dirty="0" smtClean="0"/>
              <a:t/>
            </a:r>
            <a:br>
              <a:rPr lang="en-US" dirty="0" smtClean="0"/>
            </a:br>
            <a:endParaRPr lang="en-US" dirty="0" smtClean="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830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There is substantial</a:t>
            </a:r>
            <a:r>
              <a:rPr lang="en-US" sz="1800" b="0" i="0" u="none" strike="noStrike" kern="1200" cap="none" baseline="0" dirty="0" smtClean="0">
                <a:solidFill>
                  <a:schemeClr val="dk1"/>
                </a:solidFill>
                <a:effectLst/>
                <a:latin typeface="Arial"/>
                <a:ea typeface="Arial"/>
                <a:cs typeface="Arial"/>
                <a:sym typeface="Arial"/>
              </a:rPr>
              <a:t> guidance from the State of Ohio from both the Governor’s office and the Ohio Department of Health that governs high school volleyball. </a:t>
            </a:r>
            <a:r>
              <a:rPr lang="en-US" sz="1800" b="0" i="0" u="none" strike="noStrike" kern="1200" cap="none" dirty="0" smtClean="0">
                <a:solidFill>
                  <a:schemeClr val="dk1"/>
                </a:solidFill>
                <a:effectLst/>
                <a:latin typeface="Arial"/>
                <a:ea typeface="Arial"/>
                <a:cs typeface="Arial"/>
                <a:sym typeface="Arial"/>
              </a:rPr>
              <a:t>In addition to this state guidance, schools</a:t>
            </a:r>
            <a:r>
              <a:rPr lang="en-US" sz="1800" b="0" i="0" u="none" strike="noStrike" kern="1200" cap="none" baseline="0" dirty="0" smtClean="0">
                <a:solidFill>
                  <a:schemeClr val="dk1"/>
                </a:solidFill>
                <a:effectLst/>
                <a:latin typeface="Arial"/>
                <a:ea typeface="Arial"/>
                <a:cs typeface="Arial"/>
                <a:sym typeface="Arial"/>
              </a:rPr>
              <a:t> and </a:t>
            </a:r>
            <a:r>
              <a:rPr lang="en-US" sz="1800" b="0" i="0" u="none" strike="noStrike" kern="1200" cap="none" dirty="0" smtClean="0">
                <a:solidFill>
                  <a:schemeClr val="dk1"/>
                </a:solidFill>
                <a:effectLst/>
                <a:latin typeface="Arial"/>
                <a:ea typeface="Arial"/>
                <a:cs typeface="Arial"/>
                <a:sym typeface="Arial"/>
              </a:rPr>
              <a:t>sports organizations must follow any additional health guidance rules for the prevention of COVID-19 that comes from their governing bodies, some of which are more restrictive. The OHSBVA is following</a:t>
            </a:r>
            <a:r>
              <a:rPr lang="en-US" sz="1800" b="0" i="0" u="none" strike="noStrike" kern="1200" cap="none" baseline="0" dirty="0" smtClean="0">
                <a:solidFill>
                  <a:schemeClr val="dk1"/>
                </a:solidFill>
                <a:effectLst/>
                <a:latin typeface="Arial"/>
                <a:ea typeface="Arial"/>
                <a:cs typeface="Arial"/>
                <a:sym typeface="Arial"/>
              </a:rPr>
              <a:t> volleyball</a:t>
            </a:r>
            <a:r>
              <a:rPr lang="en-US" sz="1800" b="0" i="0" u="none" strike="noStrike" kern="1200" cap="none" dirty="0" smtClean="0">
                <a:solidFill>
                  <a:schemeClr val="dk1"/>
                </a:solidFill>
                <a:effectLst/>
                <a:latin typeface="Arial"/>
                <a:ea typeface="Arial"/>
                <a:cs typeface="Arial"/>
                <a:sym typeface="Arial"/>
              </a:rPr>
              <a:t> guidance from the Ohio High School Athletic Association. Requirements </a:t>
            </a:r>
            <a:r>
              <a:rPr lang="en-US" sz="1800" b="0" i="0" u="none" strike="noStrike" kern="1200" cap="none" baseline="0" dirty="0" smtClean="0">
                <a:solidFill>
                  <a:schemeClr val="dk1"/>
                </a:solidFill>
                <a:effectLst/>
                <a:latin typeface="Arial"/>
                <a:ea typeface="Arial"/>
                <a:cs typeface="Arial"/>
                <a:sym typeface="Arial"/>
              </a:rPr>
              <a:t>are addressed in the document from Responsible Restart Ohio that is being sent to all active officials and that is posted on the Officiating webpage on our website: www.ohioboysvolleyball.com.</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For</a:t>
            </a:r>
            <a:r>
              <a:rPr lang="en-US" sz="1800" b="0" i="0" u="none" strike="noStrike" kern="1200" cap="none" baseline="0" dirty="0" smtClean="0">
                <a:solidFill>
                  <a:schemeClr val="dk1"/>
                </a:solidFill>
                <a:effectLst/>
                <a:latin typeface="Arial"/>
                <a:ea typeface="Arial"/>
                <a:cs typeface="Arial"/>
                <a:sym typeface="Arial"/>
              </a:rPr>
              <a:t> the 2021 season, the OHSBVA is following the rules modifications adopted by the OHSAA to align with the coronavirus restrictions from the State of Ohio. </a:t>
            </a:r>
            <a:r>
              <a:rPr lang="en-US" sz="1800" b="0" i="0" u="none" strike="noStrike" kern="1200" cap="none" dirty="0" smtClean="0">
                <a:solidFill>
                  <a:schemeClr val="dk1"/>
                </a:solidFill>
                <a:effectLst/>
                <a:latin typeface="Arial"/>
                <a:ea typeface="Arial"/>
                <a:cs typeface="Arial"/>
                <a:sym typeface="Arial"/>
              </a:rPr>
              <a:t>A </a:t>
            </a:r>
            <a:r>
              <a:rPr lang="en-US" sz="1800" b="0" i="0" u="sng" strike="noStrike" kern="1200" cap="none" dirty="0" smtClean="0">
                <a:solidFill>
                  <a:schemeClr val="dk1"/>
                </a:solidFill>
                <a:effectLst/>
                <a:latin typeface="Arial"/>
                <a:ea typeface="Arial"/>
                <a:cs typeface="Arial"/>
                <a:sym typeface="Arial"/>
              </a:rPr>
              <a:t>rule modification</a:t>
            </a:r>
            <a:r>
              <a:rPr lang="en-US" sz="1800" b="0" i="0" u="none" strike="noStrike" kern="1200" cap="none" dirty="0" smtClean="0">
                <a:solidFill>
                  <a:schemeClr val="dk1"/>
                </a:solidFill>
                <a:effectLst/>
                <a:latin typeface="Arial"/>
                <a:ea typeface="Arial"/>
                <a:cs typeface="Arial"/>
                <a:sym typeface="Arial"/>
              </a:rPr>
              <a:t> is a change to a playing rule from the governing body of the sport and is a requirement to that must be followed. A </a:t>
            </a:r>
            <a:r>
              <a:rPr lang="en-US" sz="1800" b="0" i="0" u="sng" strike="noStrike" kern="1200" cap="none" dirty="0" smtClean="0">
                <a:solidFill>
                  <a:schemeClr val="dk1"/>
                </a:solidFill>
                <a:effectLst/>
                <a:latin typeface="Arial"/>
                <a:ea typeface="Arial"/>
                <a:cs typeface="Arial"/>
                <a:sym typeface="Arial"/>
              </a:rPr>
              <a:t>requirement</a:t>
            </a:r>
            <a:r>
              <a:rPr lang="en-US" sz="1800" b="0" i="0" u="none" strike="noStrike" kern="1200" cap="none" dirty="0" smtClean="0">
                <a:solidFill>
                  <a:schemeClr val="dk1"/>
                </a:solidFill>
                <a:effectLst/>
                <a:latin typeface="Arial"/>
                <a:ea typeface="Arial"/>
                <a:cs typeface="Arial"/>
                <a:sym typeface="Arial"/>
              </a:rPr>
              <a:t> must also be adhered to and followed. A </a:t>
            </a:r>
            <a:r>
              <a:rPr lang="en-US" sz="1800" b="0" i="0" u="sng" strike="noStrike" kern="1200" cap="none" dirty="0" smtClean="0">
                <a:solidFill>
                  <a:schemeClr val="dk1"/>
                </a:solidFill>
                <a:effectLst/>
                <a:latin typeface="Arial"/>
                <a:ea typeface="Arial"/>
                <a:cs typeface="Arial"/>
                <a:sym typeface="Arial"/>
              </a:rPr>
              <a:t>recommendation</a:t>
            </a:r>
            <a:r>
              <a:rPr lang="en-US" sz="1800" b="0" i="0" u="none" strike="noStrike" kern="1200" cap="none" dirty="0" smtClean="0">
                <a:solidFill>
                  <a:schemeClr val="dk1"/>
                </a:solidFill>
                <a:effectLst/>
                <a:latin typeface="Arial"/>
                <a:ea typeface="Arial"/>
                <a:cs typeface="Arial"/>
                <a:sym typeface="Arial"/>
              </a:rPr>
              <a:t> is a consideration to benefit the sport and involved</a:t>
            </a:r>
            <a:r>
              <a:rPr lang="en-US" sz="1800" b="0" i="0" u="none" strike="noStrike" kern="1200" cap="none" baseline="0" dirty="0" smtClean="0">
                <a:solidFill>
                  <a:schemeClr val="dk1"/>
                </a:solidFill>
                <a:effectLst/>
                <a:latin typeface="Arial"/>
                <a:ea typeface="Arial"/>
                <a:cs typeface="Arial"/>
                <a:sym typeface="Arial"/>
              </a:rPr>
              <a:t> parties </a:t>
            </a:r>
            <a:r>
              <a:rPr lang="en-US" sz="1800" b="0" i="0" u="none" strike="noStrike" kern="1200" cap="none" dirty="0" smtClean="0">
                <a:solidFill>
                  <a:schemeClr val="dk1"/>
                </a:solidFill>
                <a:effectLst/>
                <a:latin typeface="Arial"/>
                <a:ea typeface="Arial"/>
                <a:cs typeface="Arial"/>
                <a:sym typeface="Arial"/>
              </a:rPr>
              <a:t>allows for optional guidelines. Recommendations are not required but are suggested actions that are permitted.</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So,</a:t>
            </a:r>
            <a:r>
              <a:rPr lang="en-US" sz="1800" b="0" i="0" u="none" strike="noStrike" kern="1200" cap="none" baseline="0" dirty="0" smtClean="0">
                <a:solidFill>
                  <a:schemeClr val="dk1"/>
                </a:solidFill>
                <a:effectLst/>
                <a:latin typeface="Arial"/>
                <a:ea typeface="Arial"/>
                <a:cs typeface="Arial"/>
                <a:sym typeface="Arial"/>
              </a:rPr>
              <a:t> h</a:t>
            </a:r>
            <a:r>
              <a:rPr lang="en-US" sz="1800" b="0" i="0" u="none" strike="noStrike" kern="1200" cap="none" dirty="0" smtClean="0">
                <a:solidFill>
                  <a:schemeClr val="dk1"/>
                </a:solidFill>
                <a:effectLst/>
                <a:latin typeface="Arial"/>
                <a:ea typeface="Arial"/>
                <a:cs typeface="Arial"/>
                <a:sym typeface="Arial"/>
              </a:rPr>
              <a:t>ere’s what we know:</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Players, volunteers, coaches, athletic trainers, and officials must strictly follow Ohio’s face coverings Order when out in public in order to reduce the risk of contracting COVID-19 and potentially spreading it during sports activities.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Players, coaches, athletic trainers and officials must conduct daily symptom assessments before each practice or game which means a match and a scrimmage.</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Anyone experiencing symptoms must stay home.</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Schools are expected</a:t>
            </a:r>
            <a:r>
              <a:rPr lang="en-US" sz="1800" b="0" i="0" u="none" strike="noStrike" kern="1200" cap="none" baseline="0" dirty="0" smtClean="0">
                <a:solidFill>
                  <a:schemeClr val="dk1"/>
                </a:solidFill>
                <a:effectLst/>
                <a:latin typeface="Arial"/>
                <a:ea typeface="Arial"/>
                <a:cs typeface="Arial"/>
                <a:sym typeface="Arial"/>
              </a:rPr>
              <a:t> to p</a:t>
            </a:r>
            <a:r>
              <a:rPr lang="en-US" sz="1800" b="0" i="0" u="none" strike="noStrike" kern="1200" cap="none" dirty="0" smtClean="0">
                <a:solidFill>
                  <a:schemeClr val="dk1"/>
                </a:solidFill>
                <a:effectLst/>
                <a:latin typeface="Arial"/>
                <a:ea typeface="Arial"/>
                <a:cs typeface="Arial"/>
                <a:sym typeface="Arial"/>
              </a:rPr>
              <a:t>romote good hand hygiene and respiratory etiquette.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Congregating before or after practices or matches by players, coaches, athletic trainers or officials is not permitted.</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Coaches, volunteers, athletic trainers, and officials must wear face coverings at all times, and players must wear face coverings when not on the field or court of play, except for one of the reasons stated in the Director’s Order for Facial Coverings throughout the State of Ohio.</a:t>
            </a:r>
            <a:endParaRPr lang="en-US" sz="1800" b="1"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Players, volunteers, coaches, athletic trainers, and officials must strictly follow Ohio’s face coverings Order when out in public in order to reduce the risk of contracting COVID-19 and potentially spreading it during sports activities.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 The day-of-play roster is limited to 15 dressed players.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Officials: There are State of</a:t>
            </a:r>
            <a:r>
              <a:rPr lang="en-US" sz="1800" b="0" i="0" u="none" strike="noStrike" kern="1200" cap="none" baseline="0" dirty="0" smtClean="0">
                <a:solidFill>
                  <a:schemeClr val="dk1"/>
                </a:solidFill>
                <a:effectLst/>
                <a:latin typeface="Arial"/>
                <a:ea typeface="Arial"/>
                <a:cs typeface="Arial"/>
                <a:sym typeface="Arial"/>
              </a:rPr>
              <a:t> Ohio requirements that officials are required to adhere to. These are addressed in the document from Responsible Restart Ohio that is posted on the Officiating webpage on our boys’ high school website www.ohioboysvolleyball.com entitled Youth-Collegiate-Amateur-Club-Pro-Sports 10-6-20.pdf</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Recommendations for Officials: </a:t>
            </a:r>
            <a:r>
              <a:rPr lang="en-US" sz="1800" b="0" i="0" u="none" strike="noStrike" kern="1200" cap="none" dirty="0" smtClean="0">
                <a:solidFill>
                  <a:schemeClr val="dk1"/>
                </a:solidFill>
                <a:effectLst/>
                <a:latin typeface="Arial"/>
                <a:ea typeface="Arial"/>
                <a:cs typeface="Arial"/>
                <a:sym typeface="Arial"/>
              </a:rPr>
              <a:t>A recommendation is a consideration to the sport and allows for optional guidelines. Recommendations are not required but are permitted.</a:t>
            </a:r>
          </a:p>
          <a:p>
            <a:r>
              <a:rPr lang="en-US" sz="1800" b="0" i="0" u="none" strike="noStrike" kern="1200" cap="none" dirty="0" smtClean="0">
                <a:solidFill>
                  <a:schemeClr val="dk1"/>
                </a:solidFill>
                <a:effectLst/>
                <a:latin typeface="Arial"/>
                <a:ea typeface="Arial"/>
                <a:cs typeface="Arial"/>
                <a:sym typeface="Arial"/>
              </a:rPr>
              <a:t>• Bring personal hand sanitizer to matches. Wash your hands frequently.</a:t>
            </a:r>
          </a:p>
          <a:p>
            <a:r>
              <a:rPr lang="en-US" sz="1800" b="0" i="0" u="none" strike="noStrike" kern="1200" cap="none" dirty="0" smtClean="0">
                <a:solidFill>
                  <a:schemeClr val="dk1"/>
                </a:solidFill>
                <a:effectLst/>
                <a:latin typeface="Arial"/>
                <a:ea typeface="Arial"/>
                <a:cs typeface="Arial"/>
                <a:sym typeface="Arial"/>
              </a:rPr>
              <a:t>• Do not share equipment.</a:t>
            </a:r>
          </a:p>
          <a:p>
            <a:r>
              <a:rPr lang="en-US" sz="1800" b="0" i="0" u="none" strike="noStrike" kern="1200" cap="none" dirty="0" smtClean="0">
                <a:solidFill>
                  <a:schemeClr val="dk1"/>
                </a:solidFill>
                <a:effectLst/>
                <a:latin typeface="Arial"/>
                <a:ea typeface="Arial"/>
                <a:cs typeface="Arial"/>
                <a:sym typeface="Arial"/>
              </a:rPr>
              <a:t>• Follow social distancing guidelines. Consider six feet a minimum distance when carding or talking to others (players, coaches, other officials).</a:t>
            </a:r>
          </a:p>
          <a:p>
            <a:r>
              <a:rPr lang="en-US" sz="1800" b="0" i="0" u="none" strike="noStrike" kern="1200" cap="none" dirty="0" smtClean="0">
                <a:solidFill>
                  <a:schemeClr val="dk1"/>
                </a:solidFill>
                <a:effectLst/>
                <a:latin typeface="Arial"/>
                <a:ea typeface="Arial"/>
                <a:cs typeface="Arial"/>
                <a:sym typeface="Arial"/>
              </a:rPr>
              <a:t>• Electronic whistles are permitted, if an official prefers to use one but not required.</a:t>
            </a:r>
          </a:p>
          <a:p>
            <a:r>
              <a:rPr lang="en-US" sz="1800" b="0" i="0" u="none" strike="noStrike" kern="1200" cap="none" dirty="0" smtClean="0">
                <a:solidFill>
                  <a:schemeClr val="dk1"/>
                </a:solidFill>
                <a:effectLst/>
                <a:latin typeface="Arial"/>
                <a:ea typeface="Arial"/>
                <a:cs typeface="Arial"/>
                <a:sym typeface="Arial"/>
              </a:rPr>
              <a:t>• Do not shake hands with anyone or fist bump, including in the pre-match and post-match. </a:t>
            </a:r>
          </a:p>
          <a:p>
            <a:r>
              <a:rPr lang="en-US" sz="1800" b="0" i="0" u="none" strike="noStrike" kern="1200" cap="none" dirty="0" smtClean="0">
                <a:solidFill>
                  <a:schemeClr val="dk1"/>
                </a:solidFill>
                <a:effectLst/>
                <a:latin typeface="Arial"/>
                <a:ea typeface="Arial"/>
                <a:cs typeface="Arial"/>
                <a:sym typeface="Arial"/>
              </a:rPr>
              <a:t>• Use of radios (head-sets) to communicate between partners is permissible. </a:t>
            </a:r>
          </a:p>
          <a:p>
            <a:r>
              <a:rPr lang="en-US" sz="1800" b="0" i="0" u="none" strike="noStrike" kern="1200" cap="none" dirty="0" smtClean="0">
                <a:solidFill>
                  <a:schemeClr val="dk1"/>
                </a:solidFill>
                <a:effectLst/>
                <a:latin typeface="Arial"/>
                <a:ea typeface="Arial"/>
                <a:cs typeface="Arial"/>
                <a:sym typeface="Arial"/>
              </a:rPr>
              <a:t>• Line judges may supply their own flag(s) and disinfectant</a:t>
            </a:r>
            <a:r>
              <a:rPr lang="en-US" sz="1800" b="0" i="0" u="none" strike="noStrike" kern="1200" cap="none" baseline="0" dirty="0" smtClean="0">
                <a:solidFill>
                  <a:schemeClr val="dk1"/>
                </a:solidFill>
                <a:effectLst/>
                <a:latin typeface="Arial"/>
                <a:ea typeface="Arial"/>
                <a:cs typeface="Arial"/>
                <a:sym typeface="Arial"/>
              </a:rPr>
              <a:t> wipes</a:t>
            </a:r>
            <a:r>
              <a:rPr lang="en-US" sz="1800" b="0" i="0" u="none" strike="noStrike" kern="1200" cap="none" dirty="0" smtClean="0">
                <a:solidFill>
                  <a:schemeClr val="dk1"/>
                </a:solidFill>
                <a:effectLst/>
                <a:latin typeface="Arial"/>
                <a:ea typeface="Arial"/>
                <a:cs typeface="Arial"/>
                <a:sym typeface="Arial"/>
              </a:rPr>
              <a:t>.</a:t>
            </a:r>
          </a:p>
          <a:p>
            <a:r>
              <a:rPr lang="en-US" sz="1800" b="0" i="0" u="none" strike="noStrike" kern="1200" cap="none" dirty="0" smtClean="0">
                <a:solidFill>
                  <a:schemeClr val="dk1"/>
                </a:solidFill>
                <a:effectLst/>
                <a:latin typeface="Arial"/>
                <a:ea typeface="Arial"/>
                <a:cs typeface="Arial"/>
                <a:sym typeface="Arial"/>
              </a:rPr>
              <a:t>• Cloth face coverings/masks/face shields are permitted, if an individual prefers to wear one. Cloth face coverings/masks are not required from the start of the match until the end of the match. State and local requirements for face coverings are to be followed when not actively engaged in the match</a:t>
            </a:r>
            <a:r>
              <a:rPr lang="en-US" sz="1800" b="0" i="0" u="none" strike="noStrike" kern="1200" cap="none" baseline="0" dirty="0" smtClean="0">
                <a:solidFill>
                  <a:schemeClr val="dk1"/>
                </a:solidFill>
                <a:effectLst/>
                <a:latin typeface="Arial"/>
                <a:ea typeface="Arial"/>
                <a:cs typeface="Arial"/>
                <a:sym typeface="Arial"/>
              </a:rPr>
              <a:t> being </a:t>
            </a:r>
            <a:r>
              <a:rPr lang="en-US" sz="1800" b="0" i="0" u="none" strike="noStrike" kern="1200" cap="none" dirty="0" smtClean="0">
                <a:solidFill>
                  <a:schemeClr val="dk1"/>
                </a:solidFill>
                <a:effectLst/>
                <a:latin typeface="Arial"/>
                <a:ea typeface="Arial"/>
                <a:cs typeface="Arial"/>
                <a:sym typeface="Arial"/>
              </a:rPr>
              <a:t>played.</a:t>
            </a:r>
          </a:p>
          <a:p>
            <a:r>
              <a:rPr lang="en-US" sz="1800" b="0" i="0" u="none" strike="noStrike" kern="1200" cap="none" dirty="0" smtClean="0">
                <a:solidFill>
                  <a:schemeClr val="dk1"/>
                </a:solidFill>
                <a:effectLst/>
                <a:latin typeface="Arial"/>
                <a:ea typeface="Arial"/>
                <a:cs typeface="Arial"/>
                <a:sym typeface="Arial"/>
              </a:rPr>
              <a:t>• Gloves are permissible.</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0" i="0" u="none" strike="noStrike" kern="1200" cap="none" dirty="0" smtClean="0">
                <a:solidFill>
                  <a:schemeClr val="dk1"/>
                </a:solidFill>
                <a:effectLst/>
                <a:latin typeface="Arial"/>
                <a:ea typeface="Arial"/>
                <a:cs typeface="Arial"/>
                <a:sym typeface="Arial"/>
              </a:rPr>
              <a:t>Pre-Match:</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Coaches and officials are not required to wear facial coverings when on the court </a:t>
            </a:r>
            <a:r>
              <a:rPr lang="en-US" sz="1800" b="0" i="0" u="sng" strike="noStrike" kern="1200" cap="none" dirty="0" smtClean="0">
                <a:solidFill>
                  <a:schemeClr val="dk1"/>
                </a:solidFill>
                <a:effectLst/>
                <a:latin typeface="Arial"/>
                <a:ea typeface="Arial"/>
                <a:cs typeface="Arial"/>
                <a:sym typeface="Arial"/>
              </a:rPr>
              <a:t>during matches</a:t>
            </a:r>
            <a:r>
              <a:rPr lang="en-US" sz="1800" b="0" i="0" u="sng" strike="noStrike" kern="1200" cap="none" baseline="0" dirty="0" smtClean="0">
                <a:solidFill>
                  <a:schemeClr val="dk1"/>
                </a:solidFill>
                <a:effectLst/>
                <a:latin typeface="Arial"/>
                <a:ea typeface="Arial"/>
                <a:cs typeface="Arial"/>
                <a:sym typeface="Arial"/>
              </a:rPr>
              <a:t> </a:t>
            </a:r>
            <a:r>
              <a:rPr lang="en-US" sz="1800" b="0" i="0" u="sng" strike="noStrike" kern="1200" cap="none" dirty="0" smtClean="0">
                <a:solidFill>
                  <a:schemeClr val="dk1"/>
                </a:solidFill>
                <a:effectLst/>
                <a:latin typeface="Arial"/>
                <a:ea typeface="Arial"/>
                <a:cs typeface="Arial"/>
                <a:sym typeface="Arial"/>
              </a:rPr>
              <a:t>and practices or scrimmages</a:t>
            </a:r>
            <a:r>
              <a:rPr lang="en-US" sz="1800" b="0" i="0" u="none" strike="noStrike" kern="1200" cap="none" dirty="0" smtClean="0">
                <a:solidFill>
                  <a:schemeClr val="dk1"/>
                </a:solidFill>
                <a:effectLst/>
                <a:latin typeface="Arial"/>
                <a:ea typeface="Arial"/>
                <a:cs typeface="Arial"/>
                <a:sym typeface="Arial"/>
              </a:rPr>
              <a:t>. What coaches do with</a:t>
            </a:r>
            <a:r>
              <a:rPr lang="en-US" sz="1800" b="0" i="0" u="none" strike="noStrike" kern="1200" cap="none" baseline="0" dirty="0" smtClean="0">
                <a:solidFill>
                  <a:schemeClr val="dk1"/>
                </a:solidFill>
                <a:effectLst/>
                <a:latin typeface="Arial"/>
                <a:ea typeface="Arial"/>
                <a:cs typeface="Arial"/>
                <a:sym typeface="Arial"/>
              </a:rPr>
              <a:t> masks is not a referee concern. Matches and scrimmages fall under the same guidelines for everyone.</a:t>
            </a:r>
            <a:r>
              <a:rPr lang="en-US" sz="1800" b="0" i="0" u="none" strike="noStrike" kern="1200" cap="none" dirty="0" smtClean="0">
                <a:solidFill>
                  <a:schemeClr val="dk1"/>
                </a:solidFill>
                <a:effectLst/>
                <a:latin typeface="Arial"/>
                <a:ea typeface="Arial"/>
                <a:cs typeface="Arial"/>
                <a:sym typeface="Arial"/>
              </a:rPr>
              <a:t>  </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dirty="0" smtClean="0">
                <a:solidFill>
                  <a:schemeClr val="dk1"/>
                </a:solidFill>
                <a:effectLst/>
                <a:latin typeface="Arial"/>
                <a:ea typeface="Arial"/>
                <a:cs typeface="Arial"/>
                <a:sym typeface="Arial"/>
              </a:rPr>
              <a:t>Officials</a:t>
            </a:r>
            <a:r>
              <a:rPr lang="en-US" sz="1800" b="0" i="0" u="none" strike="noStrike" kern="1200" cap="none" baseline="0" dirty="0" smtClean="0">
                <a:solidFill>
                  <a:schemeClr val="dk1"/>
                </a:solidFill>
                <a:effectLst/>
                <a:latin typeface="Arial"/>
                <a:ea typeface="Arial"/>
                <a:cs typeface="Arial"/>
                <a:sym typeface="Arial"/>
              </a:rPr>
              <a:t> are required to properly wear a mask from entry into the facility up until the start of the match. They are not required to wear a mask, but may choose to do so, during the match. Upon conclusion of the match, the mask must again be worn including during a post-match debrief and through departure from the facility.</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baseline="0" dirty="0" smtClean="0">
                <a:solidFill>
                  <a:schemeClr val="dk1"/>
                </a:solidFill>
                <a:effectLst/>
                <a:latin typeface="Arial"/>
                <a:ea typeface="Arial"/>
                <a:cs typeface="Arial"/>
                <a:sym typeface="Arial"/>
              </a:rPr>
              <a:t>Electronic whistles may be used but are not required. If used, having a backup and extra batteries has proven to be a good idea.</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baseline="0" dirty="0" smtClean="0">
                <a:solidFill>
                  <a:schemeClr val="dk1"/>
                </a:solidFill>
                <a:effectLst/>
                <a:latin typeface="Arial"/>
                <a:ea typeface="Arial"/>
                <a:cs typeface="Arial"/>
                <a:sym typeface="Arial"/>
              </a:rPr>
              <a:t>During the time when players are warming up including during the timed warmup, players are not required to wear masks. While they are not warming up and when they are on the bench, masks are required. However, this is not the responsibility of the referees to address. Rather, coaching staff and school administrators would logically deal with any issues. Compliance officers are also responsible for addressing and reporting violations of COVID-19 protocols.</a:t>
            </a:r>
          </a:p>
          <a:p>
            <a:pPr marL="285750" marR="0" lvl="0" indent="-28575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800" b="0" i="0" u="none" strike="noStrike" kern="1200" cap="none" baseline="0" dirty="0" smtClean="0">
                <a:solidFill>
                  <a:schemeClr val="dk1"/>
                </a:solidFill>
                <a:effectLst/>
                <a:latin typeface="Arial"/>
                <a:ea typeface="Arial"/>
                <a:cs typeface="Arial"/>
                <a:sym typeface="Arial"/>
              </a:rPr>
              <a:t>Social/physical distancing of at least 6 feet is recommended for officials with anyone else. This is difficult to maintain for the R2 in working with the Scorer and Libero Tracker.</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Requirements for Coaches:</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Coaches must wear face masks at all times, including arriving and departing the facility and during active play. </a:t>
            </a:r>
          </a:p>
          <a:p>
            <a:r>
              <a:rPr lang="en-US" sz="1800" b="1" i="0" u="none" strike="noStrike" kern="1200" cap="none" dirty="0" smtClean="0">
                <a:solidFill>
                  <a:schemeClr val="dk1"/>
                </a:solidFill>
                <a:effectLst/>
                <a:latin typeface="Arial"/>
                <a:ea typeface="Arial"/>
                <a:cs typeface="Arial"/>
                <a:sym typeface="Arial"/>
              </a:rPr>
              <a:t>OHSBVA Guidance: Whether coaches properly wear masks in conjunction with the orders set forth by the Ohio Department of Health is not something officials are to address. Rather, this falls within the responsibilities of the host administrator and/or facility compliance officer.   </a:t>
            </a:r>
            <a:r>
              <a:rPr lang="en-US" sz="1800" b="0" i="0" u="none" strike="noStrike" kern="1200" cap="none" dirty="0" smtClean="0">
                <a:solidFill>
                  <a:schemeClr val="dk1"/>
                </a:solidFill>
                <a:effectLst/>
                <a:latin typeface="Arial"/>
                <a:ea typeface="Arial"/>
                <a:cs typeface="Arial"/>
                <a:sym typeface="Arial"/>
              </a:rPr>
              <a:t>  </a:t>
            </a:r>
          </a:p>
          <a:p>
            <a:r>
              <a:rPr lang="en-US" sz="1800" b="0" i="0" u="none" strike="noStrike" kern="1200" cap="none" dirty="0" smtClean="0">
                <a:solidFill>
                  <a:schemeClr val="dk1"/>
                </a:solidFill>
                <a:effectLst/>
                <a:latin typeface="Arial"/>
                <a:ea typeface="Arial"/>
                <a:cs typeface="Arial"/>
                <a:sym typeface="Arial"/>
              </a:rPr>
              <a:t>• Limit day-of roster to 15 dressed players. </a:t>
            </a:r>
          </a:p>
          <a:p>
            <a:r>
              <a:rPr lang="en-US" sz="1800" b="1" i="0" u="none" strike="noStrike" kern="1200" cap="none" dirty="0" smtClean="0">
                <a:solidFill>
                  <a:schemeClr val="dk1"/>
                </a:solidFill>
                <a:effectLst/>
                <a:latin typeface="Arial"/>
                <a:ea typeface="Arial"/>
                <a:cs typeface="Arial"/>
                <a:sym typeface="Arial"/>
              </a:rPr>
              <a:t>OHSBVA Guidance: This also is not something for officials to address. The intent is to reduce team size as a safety measure.</a:t>
            </a:r>
            <a:endParaRPr lang="en-US" sz="18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800" b="1" i="0" u="none" strike="noStrike" kern="1200" cap="none" dirty="0" smtClean="0">
                <a:solidFill>
                  <a:schemeClr val="dk1"/>
                </a:solidFill>
                <a:effectLst/>
                <a:latin typeface="Arial"/>
                <a:ea typeface="Arial"/>
                <a:cs typeface="Arial"/>
                <a:sym typeface="Arial"/>
              </a:rPr>
              <a:t>COURT SETUP: </a:t>
            </a:r>
            <a:r>
              <a:rPr lang="en-US" sz="1800" b="0" i="0" u="none" strike="noStrike" kern="1200" cap="none" dirty="0" smtClean="0">
                <a:solidFill>
                  <a:schemeClr val="dk1"/>
                </a:solidFill>
                <a:effectLst/>
                <a:latin typeface="Arial"/>
                <a:ea typeface="Arial"/>
                <a:cs typeface="Arial"/>
                <a:sym typeface="Arial"/>
              </a:rPr>
              <a:t>Schools are permitted to set up their volleyball courts and benches in any way that makes sense to them as long as the court is properly marked, the distance from the team benches or chairs to the near sideline of the court is maintained, and the lead chair is not in the substitution zone. It is the school’s responsibility to set up chairs with physical distancing and not the concern of the referees to address distancing issues.</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566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1" i="0" u="none" strike="noStrike" kern="1200" cap="none" dirty="0" smtClean="0">
                <a:solidFill>
                  <a:schemeClr val="dk1"/>
                </a:solidFill>
                <a:effectLst/>
                <a:latin typeface="Arial"/>
                <a:ea typeface="Arial"/>
                <a:cs typeface="Arial"/>
                <a:sym typeface="Arial"/>
              </a:rPr>
              <a:t>Officials’ Table:</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Limit to essential personnel which includes home team scorer, libero tracker and timer with a recommend distance of 6 feet between individuals. Visiting team personnel (Scorer, Libero Tracker, etc.) are not deemed essential personnel and will need to find an alternative location if an officials’ table cannot properly fit this individual at the table with the recommended distances. The referees are expected to partner with the host school to make any limitations to personnel</a:t>
            </a:r>
            <a:r>
              <a:rPr lang="en-US" sz="1800" b="0" i="0" u="none" strike="noStrike" kern="1200" cap="none" baseline="0" dirty="0" smtClean="0">
                <a:solidFill>
                  <a:schemeClr val="dk1"/>
                </a:solidFill>
                <a:effectLst/>
                <a:latin typeface="Arial"/>
                <a:ea typeface="Arial"/>
                <a:cs typeface="Arial"/>
                <a:sym typeface="Arial"/>
              </a:rPr>
              <a:t> at the officials’ table go smoothly.</a:t>
            </a:r>
            <a:r>
              <a:rPr lang="en-US" sz="1800" b="0" i="0" u="none" strike="noStrike" kern="1200" cap="none" dirty="0" smtClean="0">
                <a:solidFill>
                  <a:schemeClr val="dk1"/>
                </a:solidFill>
                <a:effectLst/>
                <a:latin typeface="Arial"/>
                <a:ea typeface="Arial"/>
                <a:cs typeface="Arial"/>
                <a:sym typeface="Arial"/>
              </a:rPr>
              <a:t>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573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800" b="1" i="0" u="none" strike="noStrike" kern="1200" cap="none" dirty="0" smtClean="0">
                <a:solidFill>
                  <a:schemeClr val="dk1"/>
                </a:solidFill>
                <a:effectLst/>
                <a:latin typeface="Arial"/>
                <a:ea typeface="Arial"/>
                <a:cs typeface="Arial"/>
                <a:sym typeface="Arial"/>
              </a:rPr>
              <a:t>Pre-match conference:</a:t>
            </a:r>
          </a:p>
          <a:p>
            <a:r>
              <a:rPr lang="en-US" sz="1800" b="0" i="0" u="none" strike="noStrike" kern="1200" cap="none" dirty="0" smtClean="0">
                <a:solidFill>
                  <a:schemeClr val="dk1"/>
                </a:solidFill>
                <a:effectLst/>
                <a:latin typeface="Arial"/>
                <a:ea typeface="Arial"/>
                <a:cs typeface="Arial"/>
                <a:sym typeface="Arial"/>
              </a:rPr>
              <a:t>• Limit attendees to one coach from each team, first referee and second referee. One team captain may attend as well. Cloth masks/face coverings must be worn for the entirety of the meeting. </a:t>
            </a:r>
          </a:p>
          <a:p>
            <a:r>
              <a:rPr lang="en-US" sz="1800" b="1" i="0" u="sng" strike="noStrike" kern="1200" cap="none" dirty="0" smtClean="0">
                <a:solidFill>
                  <a:schemeClr val="dk1"/>
                </a:solidFill>
                <a:effectLst/>
                <a:latin typeface="Arial"/>
                <a:ea typeface="Arial"/>
                <a:cs typeface="Arial"/>
                <a:sym typeface="Arial"/>
              </a:rPr>
              <a:t>OHSBVA Guidance:</a:t>
            </a:r>
            <a:r>
              <a:rPr lang="en-US" sz="1800" b="0" i="0" u="none" strike="noStrike" kern="1200" cap="none" dirty="0" smtClean="0">
                <a:solidFill>
                  <a:schemeClr val="dk1"/>
                </a:solidFill>
                <a:effectLst/>
                <a:latin typeface="Arial"/>
                <a:ea typeface="Arial"/>
                <a:cs typeface="Arial"/>
                <a:sym typeface="Arial"/>
              </a:rPr>
              <a:t> If more than one captain attends for each team, the referees may permit this as long as safe distance is maintained. </a:t>
            </a:r>
          </a:p>
          <a:p>
            <a:r>
              <a:rPr lang="en-US" sz="1800" b="0" i="0" u="none" strike="noStrike" kern="1200" cap="none" dirty="0" smtClean="0">
                <a:solidFill>
                  <a:schemeClr val="dk1"/>
                </a:solidFill>
                <a:effectLst/>
                <a:latin typeface="Arial"/>
                <a:ea typeface="Arial"/>
                <a:cs typeface="Arial"/>
                <a:sym typeface="Arial"/>
              </a:rPr>
              <a:t>• Move the location of the pre-match conference to center court with one coach and one referee positioned on each side of the net. All four individuals maintain a social distance of at least 6 feet.</a:t>
            </a:r>
          </a:p>
          <a:p>
            <a:r>
              <a:rPr lang="en-US" sz="1800" b="1" i="0" u="sng" strike="noStrike" kern="1200" cap="none" dirty="0" smtClean="0">
                <a:solidFill>
                  <a:schemeClr val="dk1"/>
                </a:solidFill>
                <a:effectLst/>
                <a:latin typeface="Arial"/>
                <a:ea typeface="Arial"/>
                <a:cs typeface="Arial"/>
                <a:sym typeface="Arial"/>
              </a:rPr>
              <a:t>OHSBVA Guidance:</a:t>
            </a:r>
            <a:r>
              <a:rPr lang="en-US" sz="1800" b="0" i="0" u="none" strike="noStrike" kern="1200" cap="none" dirty="0" smtClean="0">
                <a:solidFill>
                  <a:schemeClr val="dk1"/>
                </a:solidFill>
                <a:effectLst/>
                <a:latin typeface="Arial"/>
                <a:ea typeface="Arial"/>
                <a:cs typeface="Arial"/>
                <a:sym typeface="Arial"/>
              </a:rPr>
              <a:t> Where to hold the pre-match conference?</a:t>
            </a:r>
          </a:p>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At the determination of the referees, in order to reduce the likelihood of an on-court safety and distraction issue occurring from flying volleyballs (teams warming up), each coach could instruct his/her team to stop warming up with volleyballs and the home coach would also ensure music volume is lowered since communication is more difficult with masks being worn. In facilities with sufficient space, the pre-match meeting may be held in front of the officials’ table with proper physical/social distancing. </a:t>
            </a:r>
          </a:p>
          <a:p>
            <a:pPr marL="0" indent="0">
              <a:buFont typeface="Arial" panose="020B0604020202020204" pitchFamily="34" charset="0"/>
              <a:buNone/>
            </a:pPr>
            <a:r>
              <a:rPr lang="en-US" sz="1800" b="1" i="0" u="none" strike="noStrike" kern="1200" cap="none" dirty="0" smtClean="0">
                <a:solidFill>
                  <a:schemeClr val="dk1"/>
                </a:solidFill>
                <a:effectLst/>
                <a:latin typeface="Arial"/>
                <a:ea typeface="Arial"/>
                <a:cs typeface="Arial"/>
                <a:sym typeface="Arial"/>
              </a:rPr>
              <a:t>At the pre-match conference:</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use of a coin toss to determine serve/receive is suspended</a:t>
            </a:r>
            <a:r>
              <a:rPr lang="en-US" sz="1800" b="0" i="0" u="none" strike="noStrike" kern="1200" cap="none" baseline="0" dirty="0" smtClean="0">
                <a:solidFill>
                  <a:schemeClr val="dk1"/>
                </a:solidFill>
                <a:effectLst/>
                <a:latin typeface="Arial"/>
                <a:ea typeface="Arial"/>
                <a:cs typeface="Arial"/>
                <a:sym typeface="Arial"/>
              </a:rPr>
              <a:t> until further notice</a:t>
            </a:r>
            <a:r>
              <a:rPr lang="en-US" sz="1800" b="0" i="0" u="none" strike="noStrike" kern="1200" cap="none" dirty="0" smtClean="0">
                <a:solidFill>
                  <a:schemeClr val="dk1"/>
                </a:solidFill>
                <a:effectLst/>
                <a:latin typeface="Arial"/>
                <a:ea typeface="Arial"/>
                <a:cs typeface="Arial"/>
                <a:sym typeface="Arial"/>
              </a:rPr>
              <a:t>. The visiting team will have the choice to serve or receive for set 1, with first serve alternating for each subsequent non-deciding set. If there is a deciding set, the home team will have the choice of serve or receive. </a:t>
            </a:r>
          </a:p>
          <a:p>
            <a:r>
              <a:rPr lang="en-US" sz="1800" b="1" i="0" u="none" strike="noStrike" kern="1200" cap="none" dirty="0" smtClean="0">
                <a:solidFill>
                  <a:schemeClr val="dk1"/>
                </a:solidFill>
                <a:effectLst/>
                <a:latin typeface="Arial"/>
                <a:ea typeface="Arial"/>
                <a:cs typeface="Arial"/>
                <a:sym typeface="Arial"/>
              </a:rPr>
              <a:t>Referee</a:t>
            </a:r>
            <a:r>
              <a:rPr lang="en-US" sz="1800" b="1" i="0" u="none" strike="noStrike" kern="1200" cap="none" baseline="0" dirty="0" smtClean="0">
                <a:solidFill>
                  <a:schemeClr val="dk1"/>
                </a:solidFill>
                <a:effectLst/>
                <a:latin typeface="Arial"/>
                <a:ea typeface="Arial"/>
                <a:cs typeface="Arial"/>
                <a:sym typeface="Arial"/>
              </a:rPr>
              <a:t> </a:t>
            </a:r>
            <a:r>
              <a:rPr lang="en-US" sz="1800" b="1" i="0" u="none" strike="noStrike" kern="1200" cap="none" dirty="0" smtClean="0">
                <a:solidFill>
                  <a:schemeClr val="dk1"/>
                </a:solidFill>
                <a:effectLst/>
                <a:latin typeface="Arial"/>
                <a:ea typeface="Arial"/>
                <a:cs typeface="Arial"/>
                <a:sym typeface="Arial"/>
              </a:rPr>
              <a:t>Determination of Side of Court Disadvantage: </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If the referees determine that a substantial disadvantage is present in terms of one side of the court versus the other AND if the referees share this information at the beginning of the pre-match conference, teams will not change sides during the match. If there is a disadvantage that is so substantial that it leads to teams changing sides after each set and if the match goes to a deciding set, there will be a deciding-set coin-toss as described below. If at all possible, teams should remain on the same sides during a match. If the</a:t>
            </a:r>
            <a:r>
              <a:rPr lang="en-US" sz="1800" b="0" i="0" u="none" strike="noStrike" kern="1200" cap="none" baseline="0" dirty="0" smtClean="0">
                <a:solidFill>
                  <a:schemeClr val="dk1"/>
                </a:solidFill>
                <a:effectLst/>
                <a:latin typeface="Arial"/>
                <a:ea typeface="Arial"/>
                <a:cs typeface="Arial"/>
                <a:sym typeface="Arial"/>
              </a:rPr>
              <a:t> referees determine that there is a disadvantage, but both coaches don’t care about it, the teams should not change courts after each set.</a:t>
            </a:r>
            <a:endParaRPr lang="en-US" sz="1800" b="0"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Modification</a:t>
            </a:r>
            <a:r>
              <a:rPr lang="en-US" sz="1800" b="1" i="0" u="none" strike="noStrike" kern="1200" cap="none" baseline="0" dirty="0" smtClean="0">
                <a:solidFill>
                  <a:schemeClr val="dk1"/>
                </a:solidFill>
                <a:effectLst/>
                <a:latin typeface="Arial"/>
                <a:ea typeface="Arial"/>
                <a:cs typeface="Arial"/>
                <a:sym typeface="Arial"/>
              </a:rPr>
              <a:t> of Roster Submission:</a:t>
            </a:r>
            <a:endParaRPr lang="en-US" sz="1800" b="1" i="0" u="none" strike="noStrike" kern="1200" cap="none" dirty="0" smtClean="0">
              <a:solidFill>
                <a:schemeClr val="dk1"/>
              </a:solidFill>
              <a:effectLst/>
              <a:latin typeface="Arial"/>
              <a:ea typeface="Arial"/>
              <a:cs typeface="Arial"/>
              <a:sym typeface="Arial"/>
            </a:endParaRP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For</a:t>
            </a:r>
            <a:r>
              <a:rPr lang="en-US" sz="1800" b="0" i="0" u="none" strike="noStrike" kern="1200" cap="none" baseline="0" dirty="0" smtClean="0">
                <a:solidFill>
                  <a:schemeClr val="dk1"/>
                </a:solidFill>
                <a:effectLst/>
                <a:latin typeface="Arial"/>
                <a:ea typeface="Arial"/>
                <a:cs typeface="Arial"/>
                <a:sym typeface="Arial"/>
              </a:rPr>
              <a:t> 2021, the roster will not be required to be handed to the R2 at the </a:t>
            </a:r>
            <a:r>
              <a:rPr lang="en-US" sz="1800" b="0" i="0" u="none" strike="noStrike" kern="1200" cap="none" dirty="0" smtClean="0">
                <a:solidFill>
                  <a:schemeClr val="dk1"/>
                </a:solidFill>
                <a:effectLst/>
                <a:latin typeface="Arial"/>
                <a:ea typeface="Arial"/>
                <a:cs typeface="Arial"/>
                <a:sym typeface="Arial"/>
              </a:rPr>
              <a:t>pre-match conference. Rosters must be submitted directly to the officials’ table before the 10-minute mark on the countdown clock to avoid a penalty for late submission.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a:p>
            <a:r>
              <a:rPr lang="en-US" sz="1800" b="1" i="0" u="none" strike="noStrike" kern="1200" cap="none" dirty="0" smtClean="0">
                <a:solidFill>
                  <a:schemeClr val="dk1"/>
                </a:solidFill>
                <a:effectLst/>
                <a:latin typeface="Arial"/>
                <a:ea typeface="Arial"/>
                <a:cs typeface="Arial"/>
                <a:sym typeface="Arial"/>
              </a:rPr>
              <a:t>Referees</a:t>
            </a:r>
            <a:r>
              <a:rPr lang="en-US" sz="1800" b="1" i="0" u="none" strike="noStrike" kern="1200" cap="none" baseline="0" dirty="0" smtClean="0">
                <a:solidFill>
                  <a:schemeClr val="dk1"/>
                </a:solidFill>
                <a:effectLst/>
                <a:latin typeface="Arial"/>
                <a:ea typeface="Arial"/>
                <a:cs typeface="Arial"/>
                <a:sym typeface="Arial"/>
              </a:rPr>
              <a:t> need to be aware of but are not to be concerned about: </a:t>
            </a:r>
          </a:p>
          <a:p>
            <a:r>
              <a:rPr lang="en-US" sz="1800" b="0" i="0" u="none" strike="noStrike" kern="1200" cap="none" dirty="0" smtClean="0">
                <a:solidFill>
                  <a:schemeClr val="dk1"/>
                </a:solidFill>
                <a:effectLst/>
                <a:latin typeface="Arial"/>
                <a:ea typeface="Arial"/>
                <a:cs typeface="Arial"/>
                <a:sym typeface="Arial"/>
              </a:rPr>
              <a:t>• Where schools</a:t>
            </a:r>
            <a:r>
              <a:rPr lang="en-US" sz="1800" b="0" i="0" u="none" strike="noStrike" kern="1200" cap="none" baseline="0" dirty="0" smtClean="0">
                <a:solidFill>
                  <a:schemeClr val="dk1"/>
                </a:solidFill>
                <a:effectLst/>
                <a:latin typeface="Arial"/>
                <a:ea typeface="Arial"/>
                <a:cs typeface="Arial"/>
                <a:sym typeface="Arial"/>
              </a:rPr>
              <a:t> determine how to configure team benches is solely their decision as long as the chairs (serving as a bench) don’t extend into the substitution zone.</a:t>
            </a:r>
            <a:r>
              <a:rPr lang="en-US" sz="1800" b="0" i="0" u="none" strike="noStrike" kern="1200" cap="none" dirty="0" smtClean="0">
                <a:solidFill>
                  <a:schemeClr val="dk1"/>
                </a:solidFill>
                <a:effectLst/>
                <a:latin typeface="Arial"/>
                <a:ea typeface="Arial"/>
                <a:cs typeface="Arial"/>
                <a:sym typeface="Arial"/>
              </a:rPr>
              <a:t>  Be flexible!</a:t>
            </a: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337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1" i="0" u="none" strike="noStrike" kern="1200" cap="none" dirty="0" smtClean="0">
                <a:solidFill>
                  <a:schemeClr val="dk1"/>
                </a:solidFill>
                <a:effectLst/>
                <a:latin typeface="Arial"/>
                <a:ea typeface="Arial"/>
                <a:cs typeface="Arial"/>
                <a:sym typeface="Arial"/>
              </a:rPr>
              <a:t>Team Benches:</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Suspend the protocol of teams switching benches and courts between sets. In the event there is a clear and distinct disadvantage, teams may switch sides, observing all social distancing protocols. As noted above, the referees will determine if a disadvantage is present and will communicate this information at the beginning of the pre-match meeting. Sanitizing chairs in between a court switch is recommended. If the teams switch benches during the match, the following procedure must be followed to avoid close contact between teams during the switch:</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 team to the R1’s left will pick up gear and water bottles, and the entire team will go around the R1 stand to the new bench. The team to the R1’s right will pick up gear and water bottles, and the entire team will switch in front of the officials’ table.</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Limit bench personnel to observe social distancing of 6 feet. Chairs may be staggered in multiple rows. The referees are instructed not to worry about facility modifications or players standing without interfering with the officiating of the match.</a:t>
            </a:r>
          </a:p>
          <a:p>
            <a:pPr marL="28575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Players are permitted to stand along their respective bench/sideline areas to observe social distancing as long as players remain outside of playable area(s). Playable area must be maintained.                                                                       </a:t>
            </a:r>
            <a:r>
              <a:rPr lang="en-US" sz="1800" b="1" i="0" u="sng" strike="noStrike" kern="1200" cap="none" dirty="0" smtClean="0">
                <a:solidFill>
                  <a:schemeClr val="dk1"/>
                </a:solidFill>
                <a:effectLst/>
                <a:latin typeface="Arial"/>
                <a:ea typeface="Arial"/>
                <a:cs typeface="Arial"/>
                <a:sym typeface="Arial"/>
              </a:rPr>
              <a:t>OHSBVA Guidance:</a:t>
            </a:r>
            <a:r>
              <a:rPr lang="en-US" sz="1800" b="0" i="0" u="none" strike="noStrike" kern="1200" cap="none" dirty="0" smtClean="0">
                <a:solidFill>
                  <a:schemeClr val="dk1"/>
                </a:solidFill>
                <a:effectLst/>
                <a:latin typeface="Arial"/>
                <a:ea typeface="Arial"/>
                <a:cs typeface="Arial"/>
                <a:sym typeface="Arial"/>
              </a:rPr>
              <a:t> This is NOT a referee issue unless players behave in an unsporting manner. </a:t>
            </a:r>
          </a:p>
          <a:p>
            <a:pPr marL="285750" indent="-285750">
              <a:buFont typeface="Arial" panose="020B0604020202020204" pitchFamily="34" charset="0"/>
              <a:buChar char="•"/>
            </a:pPr>
            <a:endParaRPr lang="en-US" sz="1800" b="0" i="0" u="none" strike="noStrike" kern="1200" cap="none" dirty="0" smtClean="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852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1" i="0" u="none" strike="noStrike" kern="1200" cap="none" dirty="0" smtClean="0">
                <a:solidFill>
                  <a:schemeClr val="dk1"/>
                </a:solidFill>
                <a:effectLst/>
                <a:latin typeface="Arial"/>
                <a:ea typeface="Arial"/>
                <a:cs typeface="Arial"/>
                <a:sym typeface="Arial"/>
              </a:rPr>
              <a:t>Substitution Procedures:</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Maintain social distancing of 6 feet between the second referee and the player and substitute by encouraging substitutions to occur within the substitution zone closer to the attack line.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89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 always like to touch on the leadership for our organization.</a:t>
            </a:r>
            <a:r>
              <a:rPr lang="en-US" sz="1800" b="0" i="0" u="none" strike="noStrike" kern="1200" cap="none" baseline="0" dirty="0" smtClean="0">
                <a:solidFill>
                  <a:schemeClr val="dk1"/>
                </a:solidFill>
                <a:effectLst/>
                <a:latin typeface="Arial"/>
                <a:ea typeface="Arial"/>
                <a:cs typeface="Arial"/>
                <a:sym typeface="Arial"/>
              </a:rPr>
              <a:t> It is always a good reminder of who you may need to contact or of changes in leadership.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Our Executive Director is Gary Hajek. As Executive Director, Gary is in charge of the day-to-day operations of our organization. </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Gary works with the OHSBVA Board of Directors, especially with our Board President, Craig </a:t>
            </a:r>
            <a:r>
              <a:rPr lang="en-US" sz="1800" b="0" i="0" u="none" strike="noStrike" kern="1200" cap="none" dirty="0" err="1" smtClean="0">
                <a:solidFill>
                  <a:schemeClr val="dk1"/>
                </a:solidFill>
                <a:effectLst/>
                <a:latin typeface="Arial"/>
                <a:ea typeface="Arial"/>
                <a:cs typeface="Arial"/>
                <a:sym typeface="Arial"/>
              </a:rPr>
              <a:t>Erford</a:t>
            </a:r>
            <a:r>
              <a:rPr lang="en-US" sz="1800" b="0" i="0" u="none" strike="noStrike" kern="1200" cap="none" dirty="0" smtClean="0">
                <a:solidFill>
                  <a:schemeClr val="dk1"/>
                </a:solidFill>
                <a:effectLst/>
                <a:latin typeface="Arial"/>
                <a:ea typeface="Arial"/>
                <a:cs typeface="Arial"/>
                <a:sym typeface="Arial"/>
              </a:rPr>
              <a:t>, who is also Head Coach of Archbishop Alter.</a:t>
            </a:r>
          </a:p>
          <a:p>
            <a:pPr marL="285750" lvl="0" indent="-285750">
              <a:buFont typeface="Arial" panose="020B0604020202020204" pitchFamily="34" charset="0"/>
              <a:buChar char="•"/>
            </a:pPr>
            <a:r>
              <a:rPr lang="en-US" sz="1800" b="0" i="0" u="none" strike="noStrike" kern="1200" cap="none" dirty="0" smtClean="0">
                <a:solidFill>
                  <a:schemeClr val="dk1"/>
                </a:solidFill>
                <a:effectLst/>
                <a:latin typeface="Arial"/>
                <a:ea typeface="Arial"/>
                <a:cs typeface="Arial"/>
                <a:sym typeface="Arial"/>
              </a:rPr>
              <a:t>These individuals</a:t>
            </a:r>
            <a:r>
              <a:rPr lang="en-US" sz="1800" b="0" i="0" u="none" strike="noStrike" kern="1200" cap="none" baseline="0" dirty="0" smtClean="0">
                <a:solidFill>
                  <a:schemeClr val="dk1"/>
                </a:solidFill>
                <a:effectLst/>
                <a:latin typeface="Arial"/>
                <a:ea typeface="Arial"/>
                <a:cs typeface="Arial"/>
                <a:sym typeface="Arial"/>
              </a:rPr>
              <a:t> oversee the operation of our organization.</a:t>
            </a:r>
            <a:endParaRPr lang="en-US" sz="1800" b="0" i="0" u="none" strike="noStrike" kern="1200" cap="none" dirty="0">
              <a:solidFill>
                <a:schemeClr val="dk1"/>
              </a:solidFill>
              <a:effectLst/>
              <a:latin typeface="Arial"/>
              <a:ea typeface="Arial"/>
              <a:cs typeface="Arial"/>
              <a:sym typeface="Arial"/>
            </a:endParaRPr>
          </a:p>
        </p:txBody>
      </p:sp>
      <p:sp>
        <p:nvSpPr>
          <p:cNvPr id="196" name="Shape 19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9617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1" i="0" u="none" strike="noStrike" kern="1200" cap="none" dirty="0" smtClean="0">
                <a:solidFill>
                  <a:schemeClr val="dk1"/>
                </a:solidFill>
                <a:effectLst/>
                <a:latin typeface="Arial"/>
                <a:ea typeface="Arial"/>
                <a:cs typeface="Arial"/>
                <a:sym typeface="Arial"/>
              </a:rPr>
              <a:t>Deciding-Set Procedures </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The home team will choose to serve/receive. A coin toss will be suspended.</a:t>
            </a:r>
          </a:p>
          <a:p>
            <a:r>
              <a:rPr lang="en-US" sz="1800" b="0" i="0" u="none" strike="noStrike" kern="1200" cap="none" dirty="0" smtClean="0">
                <a:solidFill>
                  <a:schemeClr val="dk1"/>
                </a:solidFill>
                <a:effectLst/>
                <a:latin typeface="Arial"/>
                <a:ea typeface="Arial"/>
                <a:cs typeface="Arial"/>
                <a:sym typeface="Arial"/>
              </a:rPr>
              <a:t>• Suspend the protocol of teams switching benches/courts before a deciding set. In the event there is a clear and distinct disadvantage as determined by the referees, teams may switch sides, observing all social distancing protocols. Sanitizing chairs in between is a switch is recommended. Please note the switching bench protocol listed above.</a:t>
            </a:r>
          </a:p>
          <a:p>
            <a:r>
              <a:rPr lang="en-US" sz="1800" b="0" i="0" u="none" strike="noStrike" kern="1200" cap="none" dirty="0" smtClean="0">
                <a:solidFill>
                  <a:schemeClr val="dk1"/>
                </a:solidFill>
                <a:effectLst/>
                <a:latin typeface="Arial"/>
                <a:ea typeface="Arial"/>
                <a:cs typeface="Arial"/>
                <a:sym typeface="Arial"/>
              </a:rPr>
              <a:t>• The only time a coin toss will take place for the deciding set is if the officials have determined a substantial disadvantage is present, have shared this information at the pre-match meeting and teams have switched sides after each set. Since maintaining the same benches throughout a match is safer, this should be a rare occurrence.</a:t>
            </a:r>
          </a:p>
          <a:p>
            <a:r>
              <a:rPr lang="en-US" sz="1800" b="0" i="0" u="none" strike="noStrike" kern="1200" cap="none" dirty="0" smtClean="0">
                <a:solidFill>
                  <a:schemeClr val="dk1"/>
                </a:solidFill>
                <a:effectLst/>
                <a:latin typeface="Arial"/>
                <a:ea typeface="Arial"/>
                <a:cs typeface="Arial"/>
                <a:sym typeface="Arial"/>
              </a:rPr>
              <a:t>• For a deciding set with a coin toss, the location of the deciding set coin toss may be moved to center court with team captains and the second referee maintaining the appropriate social distance. This meeting may be held at a safe distance from the officials' table if the second referee believes there is sufficient space. The toss is called by the home team captain. The winner of the coin toss has the option to serve, receive or choose the playing area/side. </a:t>
            </a:r>
            <a:endParaRPr lang="en-US" sz="1800" b="0" i="0" u="none" strike="noStrike" kern="1200" cap="none" dirty="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96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800" b="1" i="0" u="none" strike="noStrike" kern="1200" cap="none" dirty="0" smtClean="0">
                <a:solidFill>
                  <a:schemeClr val="dk1"/>
                </a:solidFill>
                <a:effectLst/>
                <a:latin typeface="Arial"/>
                <a:ea typeface="Arial"/>
                <a:cs typeface="Arial"/>
                <a:sym typeface="Arial"/>
              </a:rPr>
              <a:t>Pre- and Post-Match Ceremonies:</a:t>
            </a:r>
            <a:endParaRPr lang="en-US" sz="1800" b="0" i="0" u="none" strike="noStrike" kern="1200" cap="none" dirty="0" smtClean="0">
              <a:solidFill>
                <a:schemeClr val="dk1"/>
              </a:solidFill>
              <a:effectLst/>
              <a:latin typeface="Arial"/>
              <a:ea typeface="Arial"/>
              <a:cs typeface="Arial"/>
              <a:sym typeface="Arial"/>
            </a:endParaRPr>
          </a:p>
          <a:p>
            <a:r>
              <a:rPr lang="en-US" sz="1800" b="0" i="0" u="none" strike="noStrike" kern="1200" cap="none" dirty="0" smtClean="0">
                <a:solidFill>
                  <a:schemeClr val="dk1"/>
                </a:solidFill>
                <a:effectLst/>
                <a:latin typeface="Arial"/>
                <a:ea typeface="Arial"/>
                <a:cs typeface="Arial"/>
                <a:sym typeface="Arial"/>
              </a:rPr>
              <a:t>• Social distancing of at least 6 feet should be maintained during the pre-match ceremony. Handshakes and/or fist bumps shall be eliminated before and after the match. </a:t>
            </a:r>
          </a:p>
          <a:p>
            <a:r>
              <a:rPr lang="en-US" sz="1800" b="1" i="0" u="none" strike="noStrike" kern="1200" cap="none" dirty="0" smtClean="0">
                <a:solidFill>
                  <a:schemeClr val="dk1"/>
                </a:solidFill>
                <a:effectLst/>
                <a:latin typeface="Arial"/>
                <a:ea typeface="Arial"/>
                <a:cs typeface="Arial"/>
                <a:sym typeface="Arial"/>
              </a:rPr>
              <a:t>Comment:</a:t>
            </a:r>
            <a:r>
              <a:rPr lang="en-US" sz="1800" b="0" i="0" u="none" strike="noStrike" kern="1200" cap="none" dirty="0" smtClean="0">
                <a:solidFill>
                  <a:schemeClr val="dk1"/>
                </a:solidFill>
                <a:effectLst/>
                <a:latin typeface="Arial"/>
                <a:ea typeface="Arial"/>
                <a:cs typeface="Arial"/>
                <a:sym typeface="Arial"/>
              </a:rPr>
              <a:t> The OHSBVA is providing a formalized process to replace shaking hands at the net. A structured pre- and post-match ceremony that conforms to sportsmanship expectations is in everyone’s best interest and is line with education-based athletics. During the OHSAA, in lieu of having a protocol to follow, teams and referees did not know what to do which was uncomfortable for everyone. Not only was there unnecessary discomfort, the appearance did not support good sportsmanship. It has been suggested that teams and referees be given guidance to follow that allows and supports teams in terms of greetings to the opponents before a match that traditionally were offered at the net and a way to acknowledge the other team’s effort after a match. This is the process that the OHSBVA will follow: </a:t>
            </a:r>
          </a:p>
          <a:p>
            <a:r>
              <a:rPr lang="en-US" sz="1800" b="1" i="0" u="none" strike="noStrike" kern="1200" cap="none" dirty="0" smtClean="0">
                <a:solidFill>
                  <a:schemeClr val="dk1"/>
                </a:solidFill>
                <a:effectLst/>
                <a:latin typeface="Arial"/>
                <a:ea typeface="Arial"/>
                <a:cs typeface="Arial"/>
                <a:sym typeface="Arial"/>
              </a:rPr>
              <a:t>--Pre-Match Protocol: </a:t>
            </a:r>
            <a:r>
              <a:rPr lang="en-US" sz="1800" b="0" i="0" u="none" strike="noStrike" kern="1200" cap="none" dirty="0" smtClean="0">
                <a:solidFill>
                  <a:schemeClr val="dk1"/>
                </a:solidFill>
                <a:effectLst/>
                <a:latin typeface="Arial"/>
                <a:ea typeface="Arial"/>
                <a:cs typeface="Arial"/>
                <a:sym typeface="Arial"/>
              </a:rPr>
              <a:t>With teams on the end line and after the conclusion of the any pre-match ceremonies (introductions, announcements, National Anthem, etc.), when the first referee would normally whistle and bring his/her arms together to signal players to move to the net to exchange greetings with the opponent, the R1 will instead whistle and beckon both teams to the attack line (gesturing with open palms toward the 10-foot line). Teams will move from the end line to their respective attack lines where they can choose to greet opponents from there. After this sportsmanlike exchange of good wishes, teams will assume their playing positions to allow the second referee to conduct lineup checks. This should be addressed at the pre-match meeting so both teams are aware of this new COVID-19 protocol as should the post-match protocol below.</a:t>
            </a:r>
          </a:p>
          <a:p>
            <a:r>
              <a:rPr lang="en-US" sz="1800" b="1" i="0" u="none" strike="noStrike" kern="1200" cap="none" dirty="0" smtClean="0">
                <a:solidFill>
                  <a:schemeClr val="dk1"/>
                </a:solidFill>
                <a:effectLst/>
                <a:latin typeface="Arial"/>
                <a:ea typeface="Arial"/>
                <a:cs typeface="Arial"/>
                <a:sym typeface="Arial"/>
              </a:rPr>
              <a:t>--Post-Match Protocol: </a:t>
            </a:r>
            <a:r>
              <a:rPr lang="en-US" sz="1800" b="0" i="0" u="none" strike="noStrike" kern="1200" cap="none" dirty="0" smtClean="0">
                <a:solidFill>
                  <a:schemeClr val="dk1"/>
                </a:solidFill>
                <a:effectLst/>
                <a:latin typeface="Arial"/>
                <a:ea typeface="Arial"/>
                <a:cs typeface="Arial"/>
                <a:sym typeface="Arial"/>
              </a:rPr>
              <a:t>At the end of the match, the R1 would complete end-of-match signal sequence and would then wait to allow ALL players and coaches to quickly move to their 10-foot lines. The R1 should not give the signal to say “good match” until ALL players and coaches are near the attack line. Each team is free to choose to wave toward the opponent as a sign of good sportsmanship.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1903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85750" indent="-285750" rtl="0">
              <a:buFont typeface="Arial" panose="020B0604020202020204" pitchFamily="34" charset="0"/>
              <a:buChar char="•"/>
            </a:pPr>
            <a:r>
              <a:rPr lang="en-US" dirty="0" smtClean="0"/>
              <a:t>For referees who do not yet have</a:t>
            </a:r>
            <a:r>
              <a:rPr lang="en-US" baseline="0" dirty="0" smtClean="0"/>
              <a:t> an online account, your Regional Referee Coordinator can assist you in partnership with Chris </a:t>
            </a:r>
            <a:r>
              <a:rPr lang="en-US" baseline="0" dirty="0" err="1" smtClean="0"/>
              <a:t>Bielby</a:t>
            </a:r>
            <a:r>
              <a:rPr lang="en-US" baseline="0" dirty="0" smtClean="0"/>
              <a:t>, OHSBVA Webmaster. The information needed to set you up with an account includes name, email address and your Region.</a:t>
            </a:r>
          </a:p>
          <a:p>
            <a:pPr marL="285750" indent="-285750" rtl="0">
              <a:buFont typeface="Arial" panose="020B0604020202020204" pitchFamily="34" charset="0"/>
              <a:buChar char="•"/>
            </a:pPr>
            <a:r>
              <a:rPr lang="en-US" baseline="0" dirty="0" smtClean="0"/>
              <a:t>Again, your Regional Referee Coordinator is Jim Hammar for the East, Rick </a:t>
            </a:r>
            <a:r>
              <a:rPr lang="en-US" baseline="0" dirty="0" err="1" smtClean="0"/>
              <a:t>Puckrin</a:t>
            </a:r>
            <a:r>
              <a:rPr lang="en-US" baseline="0" dirty="0" smtClean="0"/>
              <a:t> for the North, Tim Meyer for the South and Monique Huffman for the West.</a:t>
            </a:r>
            <a:endParaRPr lang="en-US" dirty="0" smtClean="0"/>
          </a:p>
          <a:p>
            <a:pPr rtl="0"/>
            <a:r>
              <a:rPr lang="en-US" dirty="0" smtClean="0"/>
              <a:t/>
            </a:r>
            <a:br>
              <a:rPr lang="en-US" dirty="0" smtClean="0"/>
            </a:br>
            <a:endParaRPr lang="en-US" dirty="0" smtClean="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800" b="0" i="0" u="none" strike="noStrike" kern="1200" cap="none" dirty="0" smtClean="0">
              <a:solidFill>
                <a:schemeClr val="dk1"/>
              </a:solidFill>
              <a:effectLst/>
              <a:latin typeface="Arial"/>
              <a:ea typeface="Arial"/>
              <a:cs typeface="Arial"/>
              <a:sym typeface="Arial"/>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23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 am also part of the leadership team in my dual roles of State Officials Coordinator and State Rules Interpreter. I am responsible for leadership and training of our officials. In addition, I also serve as Head Referee at the State Tournament. </a:t>
            </a:r>
          </a:p>
          <a:p>
            <a:pPr marL="0" lvl="0" indent="0">
              <a:buFont typeface="Arial" panose="020B0604020202020204" pitchFamily="34" charset="0"/>
              <a:buNone/>
            </a:pPr>
            <a:endParaRPr lang="en-US" sz="1800" b="0" i="0" u="none" strike="noStrike" kern="1200" cap="none" dirty="0" smtClean="0">
              <a:solidFill>
                <a:schemeClr val="dk1"/>
              </a:solidFill>
              <a:effectLst/>
              <a:latin typeface="Arial"/>
              <a:ea typeface="Arial"/>
              <a:cs typeface="Arial"/>
              <a:sym typeface="Arial"/>
            </a:endParaRPr>
          </a:p>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In my dual roles, I oversee all aspects of officiating for the OHSBVA. </a:t>
            </a:r>
            <a:r>
              <a:rPr lang="en-US" sz="1800" b="0" i="0" u="none" strike="noStrike" kern="1200" cap="none" baseline="0" dirty="0" smtClean="0">
                <a:solidFill>
                  <a:schemeClr val="dk1"/>
                </a:solidFill>
                <a:effectLst/>
                <a:latin typeface="Arial"/>
                <a:ea typeface="Arial"/>
                <a:cs typeface="Arial"/>
                <a:sym typeface="Arial"/>
              </a:rPr>
              <a:t>Should you have any questions during the season, please reach out directly to me or my staff and we will provide answers. Each region also has a Referee Coordinator who can answer questions or point you in the right direction. </a:t>
            </a:r>
            <a:endParaRPr lang="en-US" sz="1800" b="0" i="0" u="none" strike="noStrike" kern="1200" cap="none" dirty="0">
              <a:solidFill>
                <a:schemeClr val="dk1"/>
              </a:solidFill>
              <a:effectLst/>
              <a:latin typeface="Arial"/>
              <a:ea typeface="Arial"/>
              <a:cs typeface="Arial"/>
              <a:sym typeface="Arial"/>
            </a:endParaRPr>
          </a:p>
        </p:txBody>
      </p:sp>
      <p:sp>
        <p:nvSpPr>
          <p:cNvPr id="196" name="Shape 19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2362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lv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My </a:t>
            </a:r>
            <a:r>
              <a:rPr lang="en-US" sz="1800" b="0" i="0" u="none" strike="noStrike" kern="1200" cap="none" baseline="0" dirty="0" smtClean="0">
                <a:solidFill>
                  <a:schemeClr val="dk1"/>
                </a:solidFill>
                <a:effectLst/>
                <a:latin typeface="Arial"/>
                <a:ea typeface="Arial"/>
                <a:cs typeface="Arial"/>
                <a:sym typeface="Arial"/>
              </a:rPr>
              <a:t>staff includes</a:t>
            </a:r>
            <a:r>
              <a:rPr lang="en-US" sz="1800" b="0" i="0" u="none" strike="noStrike" kern="1200" cap="none" dirty="0" smtClean="0">
                <a:solidFill>
                  <a:schemeClr val="dk1"/>
                </a:solidFill>
                <a:effectLst/>
                <a:latin typeface="Arial"/>
                <a:ea typeface="Arial"/>
                <a:cs typeface="Arial"/>
                <a:sym typeface="Arial"/>
              </a:rPr>
              <a:t> Assistant Coordinator Michael Chandler, whose primary responsibilities include training of</a:t>
            </a:r>
            <a:r>
              <a:rPr lang="en-US" sz="1800" b="0" i="0" u="none" strike="noStrike" kern="1200" cap="none" baseline="0" dirty="0" smtClean="0">
                <a:solidFill>
                  <a:schemeClr val="dk1"/>
                </a:solidFill>
                <a:effectLst/>
                <a:latin typeface="Arial"/>
                <a:ea typeface="Arial"/>
                <a:cs typeface="Arial"/>
                <a:sym typeface="Arial"/>
              </a:rPr>
              <a:t> officials</a:t>
            </a:r>
            <a:r>
              <a:rPr lang="en-US" sz="1800" b="0" i="0" u="none" strike="noStrike" kern="1200" cap="none" dirty="0" smtClean="0">
                <a:solidFill>
                  <a:schemeClr val="dk1"/>
                </a:solidFill>
                <a:effectLst/>
                <a:latin typeface="Arial"/>
                <a:ea typeface="Arial"/>
                <a:cs typeface="Arial"/>
                <a:sym typeface="Arial"/>
              </a:rPr>
              <a:t>, the Arbiter assigning system and the VolleyWrite Scoring System used by many schools. </a:t>
            </a:r>
            <a:r>
              <a:rPr lang="en-US" sz="1800" b="1" i="0" u="none" strike="noStrike" kern="1200" cap="none" dirty="0" smtClean="0">
                <a:solidFill>
                  <a:schemeClr val="dk1"/>
                </a:solidFill>
                <a:effectLst/>
                <a:latin typeface="Arial"/>
                <a:ea typeface="Arial"/>
                <a:cs typeface="Arial"/>
                <a:sym typeface="Arial"/>
              </a:rPr>
              <a:t> </a:t>
            </a:r>
            <a:endParaRPr lang="en-US" sz="1800" b="0" i="0" u="none" strike="noStrike" kern="1200" cap="none" dirty="0" smtClean="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panose="020B0604020202020204" pitchFamily="34" charset="0"/>
              <a:buNone/>
            </a:pPr>
            <a:endParaRPr lang="en-US" sz="1800" b="0" i="0" u="none" strike="noStrike" cap="none" baseline="0" dirty="0" smtClean="0">
              <a:solidFill>
                <a:schemeClr val="dk1"/>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983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The next member of my staff is Assistant State Rules Interpreter Rick Brown, whose primary responsibilities include research, rules interpretation and communications. Rick is also responsible for the roster of officials, officials membership and other duties as assigned. Rick also</a:t>
            </a:r>
            <a:r>
              <a:rPr lang="en-US" sz="1800" b="0" i="0" u="none" strike="noStrike" kern="1200" cap="none" baseline="0" dirty="0" smtClean="0">
                <a:solidFill>
                  <a:schemeClr val="dk1"/>
                </a:solidFill>
                <a:effectLst/>
                <a:latin typeface="Arial"/>
                <a:ea typeface="Arial"/>
                <a:cs typeface="Arial"/>
                <a:sym typeface="Arial"/>
              </a:rPr>
              <a:t> serves as the Administrative Assistant to the leadership of the OHSBVA. Rules interpretation questions can be directed to either Rick or me.</a:t>
            </a:r>
            <a:endParaRPr lang="en-US" sz="1800" b="0" i="0" u="none" strike="noStrike" kern="1200" cap="none" dirty="0" smtClean="0">
              <a:solidFill>
                <a:schemeClr val="dk1"/>
              </a:solidFill>
              <a:effectLst/>
              <a:latin typeface="Arial"/>
              <a:ea typeface="Arial"/>
              <a:cs typeface="Arial"/>
              <a:sym typeface="Arial"/>
            </a:endParaRPr>
          </a:p>
          <a:p>
            <a:pPr marL="0" marR="0" lvl="0" indent="0" algn="l" rtl="0">
              <a:spcBef>
                <a:spcPts val="0"/>
              </a:spcBef>
              <a:buClr>
                <a:schemeClr val="dk1"/>
              </a:buClr>
              <a:buSzPct val="25000"/>
              <a:buFont typeface="Arial" panose="020B0604020202020204" pitchFamily="34" charset="0"/>
              <a:buNone/>
            </a:pPr>
            <a:endParaRPr lang="en-US" sz="1800" b="0" i="0" u="none" strike="noStrike" cap="none" baseline="0" dirty="0" smtClean="0">
              <a:solidFill>
                <a:schemeClr val="dk1"/>
              </a:solidFill>
              <a:latin typeface="Arial"/>
              <a:ea typeface="Arial"/>
              <a:cs typeface="Arial"/>
              <a:sym typeface="Arial"/>
            </a:endParaRPr>
          </a:p>
        </p:txBody>
      </p:sp>
      <p:sp>
        <p:nvSpPr>
          <p:cNvPr id="210" name="Shape 210"/>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7849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0" i="0" u="none" strike="noStrike" kern="1200" cap="none" dirty="0" smtClean="0">
                <a:solidFill>
                  <a:schemeClr val="dk1"/>
                </a:solidFill>
                <a:effectLst/>
                <a:latin typeface="Arial"/>
                <a:ea typeface="Arial"/>
                <a:cs typeface="Arial"/>
                <a:sym typeface="Arial"/>
              </a:rPr>
              <a:t>Each Region has key support staff who provide leadership for that Region. Each Region has a Referee Coordinator, Rules Interpreter and Coach Representative. These are the key staff in the Region who work with me and my staff to address issues, training needs and to get consistent communications out to everyone.</a:t>
            </a:r>
            <a:endParaRPr lang="en-US" sz="1800" b="0" i="0" u="none" strike="noStrike" kern="1200" cap="none" dirty="0">
              <a:solidFill>
                <a:schemeClr val="dk1"/>
              </a:solidFill>
              <a:effectLst/>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677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anose="020B0604020202020204" pitchFamily="34" charset="0"/>
              <a:buNone/>
            </a:pPr>
            <a:r>
              <a:rPr lang="en-US" sz="1800" b="1" i="0" u="none" strike="noStrike" kern="1200" cap="none" dirty="0" smtClean="0">
                <a:solidFill>
                  <a:schemeClr val="dk1"/>
                </a:solidFill>
                <a:effectLst/>
                <a:latin typeface="Arial"/>
                <a:ea typeface="Arial"/>
                <a:cs typeface="Arial"/>
                <a:sym typeface="Arial"/>
              </a:rPr>
              <a:t>For the East Region, Jim Hammar is the Referee Coordinator, Mike Chandler is the Rules Interpreter, and Herb</a:t>
            </a:r>
            <a:r>
              <a:rPr lang="en-US" sz="1800" b="1" i="0" u="none" strike="noStrike" kern="1200" cap="none" baseline="0" dirty="0" smtClean="0">
                <a:solidFill>
                  <a:schemeClr val="dk1"/>
                </a:solidFill>
                <a:effectLst/>
                <a:latin typeface="Arial"/>
                <a:ea typeface="Arial"/>
                <a:cs typeface="Arial"/>
                <a:sym typeface="Arial"/>
              </a:rPr>
              <a:t> </a:t>
            </a:r>
            <a:r>
              <a:rPr lang="en-US" sz="1800" b="1" i="0" u="none" strike="noStrike" kern="1200" cap="none" baseline="0" dirty="0" err="1" smtClean="0">
                <a:solidFill>
                  <a:schemeClr val="dk1"/>
                </a:solidFill>
                <a:effectLst/>
                <a:latin typeface="Arial"/>
                <a:ea typeface="Arial"/>
                <a:cs typeface="Arial"/>
                <a:sym typeface="Arial"/>
              </a:rPr>
              <a:t>Sharfenaker</a:t>
            </a:r>
            <a:r>
              <a:rPr lang="en-US" sz="1800" b="1" i="0" u="none" strike="noStrike" kern="1200" cap="none" dirty="0" smtClean="0">
                <a:solidFill>
                  <a:schemeClr val="dk1"/>
                </a:solidFill>
                <a:effectLst/>
                <a:latin typeface="Arial"/>
                <a:ea typeface="Arial"/>
                <a:cs typeface="Arial"/>
                <a:sym typeface="Arial"/>
              </a:rPr>
              <a:t>, Head Coach of Briggs</a:t>
            </a:r>
            <a:r>
              <a:rPr lang="en-US" sz="1800" b="1" i="0" u="none" strike="noStrike" kern="1200" cap="none" baseline="0" dirty="0" smtClean="0">
                <a:solidFill>
                  <a:schemeClr val="dk1"/>
                </a:solidFill>
                <a:effectLst/>
                <a:latin typeface="Arial"/>
                <a:ea typeface="Arial"/>
                <a:cs typeface="Arial"/>
                <a:sym typeface="Arial"/>
              </a:rPr>
              <a:t> High School</a:t>
            </a:r>
            <a:r>
              <a:rPr lang="en-US" sz="1800" b="1" i="0" u="none" strike="noStrike" kern="1200" cap="none" dirty="0" smtClean="0">
                <a:solidFill>
                  <a:schemeClr val="dk1"/>
                </a:solidFill>
                <a:effectLst/>
                <a:latin typeface="Arial"/>
                <a:ea typeface="Arial"/>
                <a:cs typeface="Arial"/>
                <a:sym typeface="Arial"/>
              </a:rPr>
              <a:t>, is the Regional Coach Representative.</a:t>
            </a:r>
            <a:endParaRPr lang="en-US" sz="1800" b="1" i="0" u="none" strike="noStrike" kern="1200" cap="none" dirty="0">
              <a:solidFill>
                <a:schemeClr val="dk1"/>
              </a:solidFill>
              <a:effectLst/>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1018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None/>
              <a:tabLst/>
              <a:defRPr/>
            </a:pPr>
            <a:r>
              <a:rPr lang="en-US" sz="1800" b="0" i="0" u="none" strike="noStrike" kern="1200" cap="none" dirty="0" smtClean="0">
                <a:solidFill>
                  <a:schemeClr val="dk1"/>
                </a:solidFill>
                <a:effectLst/>
                <a:latin typeface="Arial"/>
                <a:ea typeface="Arial"/>
                <a:cs typeface="Arial"/>
                <a:sym typeface="Arial"/>
              </a:rPr>
              <a:t>For the North Region, Rick </a:t>
            </a:r>
            <a:r>
              <a:rPr lang="en-US" sz="1800" b="0" i="0" u="none" strike="noStrike" kern="1200" cap="none" dirty="0" err="1" smtClean="0">
                <a:solidFill>
                  <a:schemeClr val="dk1"/>
                </a:solidFill>
                <a:effectLst/>
                <a:latin typeface="Arial"/>
                <a:ea typeface="Arial"/>
                <a:cs typeface="Arial"/>
                <a:sym typeface="Arial"/>
              </a:rPr>
              <a:t>Puckrin</a:t>
            </a:r>
            <a:r>
              <a:rPr lang="en-US" sz="1800" b="0" i="0" u="none" strike="noStrike" kern="1200" cap="none" dirty="0" smtClean="0">
                <a:solidFill>
                  <a:schemeClr val="dk1"/>
                </a:solidFill>
                <a:effectLst/>
                <a:latin typeface="Arial"/>
                <a:ea typeface="Arial"/>
                <a:cs typeface="Arial"/>
                <a:sym typeface="Arial"/>
              </a:rPr>
              <a:t> is the Referee Coordinator, Ashley</a:t>
            </a:r>
            <a:r>
              <a:rPr lang="en-US" sz="1800" b="0" i="0" u="none" strike="noStrike" kern="1200" cap="none" baseline="0" dirty="0" smtClean="0">
                <a:solidFill>
                  <a:schemeClr val="dk1"/>
                </a:solidFill>
                <a:effectLst/>
                <a:latin typeface="Arial"/>
                <a:ea typeface="Arial"/>
                <a:cs typeface="Arial"/>
                <a:sym typeface="Arial"/>
              </a:rPr>
              <a:t> </a:t>
            </a:r>
            <a:r>
              <a:rPr lang="en-US" sz="1800" b="0" i="0" u="none" strike="noStrike" kern="1200" cap="none" baseline="0" dirty="0" err="1" smtClean="0">
                <a:solidFill>
                  <a:schemeClr val="dk1"/>
                </a:solidFill>
                <a:effectLst/>
                <a:latin typeface="Arial"/>
                <a:ea typeface="Arial"/>
                <a:cs typeface="Arial"/>
                <a:sym typeface="Arial"/>
              </a:rPr>
              <a:t>Howerter</a:t>
            </a:r>
            <a:r>
              <a:rPr lang="en-US" sz="1800" b="0" i="0" u="none" strike="noStrike" kern="1200" cap="none" dirty="0" smtClean="0">
                <a:solidFill>
                  <a:schemeClr val="dk1"/>
                </a:solidFill>
                <a:effectLst/>
                <a:latin typeface="Arial"/>
                <a:ea typeface="Arial"/>
                <a:cs typeface="Arial"/>
                <a:sym typeface="Arial"/>
              </a:rPr>
              <a:t> is the Rules Interpreter, and Larry</a:t>
            </a:r>
            <a:r>
              <a:rPr lang="en-US" sz="1800" b="0" i="0" u="none" strike="noStrike" kern="1200" cap="none" baseline="0" dirty="0" smtClean="0">
                <a:solidFill>
                  <a:schemeClr val="dk1"/>
                </a:solidFill>
                <a:effectLst/>
                <a:latin typeface="Arial"/>
                <a:ea typeface="Arial"/>
                <a:cs typeface="Arial"/>
                <a:sym typeface="Arial"/>
              </a:rPr>
              <a:t> Meehan, </a:t>
            </a:r>
            <a:r>
              <a:rPr lang="en-US" sz="1800" b="0" i="0" u="none" strike="noStrike" kern="1200" cap="none" dirty="0" smtClean="0">
                <a:solidFill>
                  <a:schemeClr val="dk1"/>
                </a:solidFill>
                <a:effectLst/>
                <a:latin typeface="Arial"/>
                <a:ea typeface="Arial"/>
                <a:cs typeface="Arial"/>
                <a:sym typeface="Arial"/>
              </a:rPr>
              <a:t>Head Coach of Hudson High School, is the Regional Coach Representative.</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38" name="Shape 238"/>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342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457200" y="2020824"/>
            <a:ext cx="8229600" cy="4075199"/>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9" name="Shape 1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0" name="Shape 2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DFE0D4"/>
              </a:buClr>
              <a:buSzPct val="25000"/>
              <a:buFont typeface="Arial"/>
              <a:buNone/>
            </a:pPr>
            <a:fld id="{00000000-1234-1234-1234-123412341234}" type="slidenum">
              <a:rPr lang="en-US" sz="1600" b="0" i="0" u="none" strike="noStrike" cap="none">
                <a:solidFill>
                  <a:srgbClr val="DFE0D4"/>
                </a:solidFill>
                <a:latin typeface="Arial"/>
                <a:ea typeface="Arial"/>
                <a:cs typeface="Arial"/>
                <a:sym typeface="Arial"/>
              </a:rPr>
              <a:pPr marL="0" marR="0" lvl="0" indent="0" algn="r" rtl="0">
                <a:lnSpc>
                  <a:spcPct val="100000"/>
                </a:lnSpc>
                <a:spcBef>
                  <a:spcPts val="0"/>
                </a:spcBef>
                <a:spcAft>
                  <a:spcPts val="0"/>
                </a:spcAft>
                <a:buClr>
                  <a:srgbClr val="DFE0D4"/>
                </a:buClr>
                <a:buSzPct val="25000"/>
                <a:buFont typeface="Arial"/>
                <a:buNone/>
              </a:pPr>
              <a:t>‹#›</a:t>
            </a:fld>
            <a:endParaRPr lang="en-US" sz="1600" b="0" i="0" u="none" strike="noStrike" cap="none">
              <a:solidFill>
                <a:srgbClr val="DFE0D4"/>
              </a:solidFill>
              <a:latin typeface="Arial"/>
              <a:ea typeface="Arial"/>
              <a:cs typeface="Arial"/>
              <a:sym typeface="Arial"/>
            </a:endParaRPr>
          </a:p>
        </p:txBody>
      </p:sp>
      <p:sp>
        <p:nvSpPr>
          <p:cNvPr id="22" name="Shape 2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cxnSp>
        <p:nvCxnSpPr>
          <p:cNvPr id="87" name="Shape 87"/>
          <p:cNvCxnSpPr/>
          <p:nvPr/>
        </p:nvCxnSpPr>
        <p:spPr>
          <a:xfrm rot="5400000">
            <a:off x="4267243" y="3429044"/>
            <a:ext cx="6858000" cy="1500"/>
          </a:xfrm>
          <a:prstGeom prst="straightConnector1">
            <a:avLst/>
          </a:prstGeom>
          <a:noFill/>
          <a:ln w="12700" cap="flat" cmpd="sng">
            <a:solidFill>
              <a:srgbClr val="BBAA8A"/>
            </a:solidFill>
            <a:prstDash val="solid"/>
            <a:round/>
            <a:headEnd type="none" w="med" len="med"/>
            <a:tailEnd type="none" w="med" len="med"/>
          </a:ln>
        </p:spPr>
      </p:cxnSp>
      <p:sp>
        <p:nvSpPr>
          <p:cNvPr id="88" name="Shape 88"/>
          <p:cNvSpPr/>
          <p:nvPr/>
        </p:nvSpPr>
        <p:spPr>
          <a:xfrm>
            <a:off x="0" y="0"/>
            <a:ext cx="7696199" cy="68580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89" name="Shape 89"/>
          <p:cNvSpPr txBox="1">
            <a:spLocks noGrp="1"/>
          </p:cNvSpPr>
          <p:nvPr>
            <p:ph type="body" idx="1"/>
          </p:nvPr>
        </p:nvSpPr>
        <p:spPr>
          <a:xfrm rot="5400000">
            <a:off x="1257300" y="114300"/>
            <a:ext cx="5029199" cy="662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90" name="Shape 9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93" name="Shape 93"/>
          <p:cNvSpPr txBox="1">
            <a:spLocks noGrp="1"/>
          </p:cNvSpPr>
          <p:nvPr>
            <p:ph type="title"/>
          </p:nvPr>
        </p:nvSpPr>
        <p:spPr>
          <a:xfrm rot="5400000">
            <a:off x="5187879" y="2965500"/>
            <a:ext cx="5029199" cy="92699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2"/>
        <p:cNvGrpSpPr/>
        <p:nvPr/>
      </p:nvGrpSpPr>
      <p:grpSpPr>
        <a:xfrm>
          <a:off x="0" y="0"/>
          <a:ext cx="0" cy="0"/>
          <a:chOff x="0" y="0"/>
          <a:chExt cx="0" cy="0"/>
        </a:xfrm>
      </p:grpSpPr>
      <p:sp>
        <p:nvSpPr>
          <p:cNvPr id="33" name="Shape 33"/>
          <p:cNvSpPr/>
          <p:nvPr/>
        </p:nvSpPr>
        <p:spPr>
          <a:xfrm>
            <a:off x="0" y="3922776"/>
            <a:ext cx="9144000" cy="293519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cxnSp>
        <p:nvCxnSpPr>
          <p:cNvPr id="34" name="Shape 34"/>
          <p:cNvCxnSpPr/>
          <p:nvPr/>
        </p:nvCxnSpPr>
        <p:spPr>
          <a:xfrm>
            <a:off x="0" y="3921760"/>
            <a:ext cx="9144000" cy="1500"/>
          </a:xfrm>
          <a:prstGeom prst="straightConnector1">
            <a:avLst/>
          </a:prstGeom>
          <a:noFill/>
          <a:ln w="12700" cap="flat" cmpd="sng">
            <a:solidFill>
              <a:srgbClr val="343437"/>
            </a:solidFill>
            <a:prstDash val="solid"/>
            <a:round/>
            <a:headEnd type="none" w="med" len="med"/>
            <a:tailEnd type="none" w="med" len="med"/>
          </a:ln>
        </p:spPr>
      </p:cxnSp>
      <p:sp>
        <p:nvSpPr>
          <p:cNvPr id="35" name="Shape 35"/>
          <p:cNvSpPr/>
          <p:nvPr/>
        </p:nvSpPr>
        <p:spPr>
          <a:xfrm>
            <a:off x="2514600" y="3368039"/>
            <a:ext cx="4114800" cy="1127700"/>
          </a:xfrm>
          <a:prstGeom prst="rect">
            <a:avLst/>
          </a:prstGeom>
          <a:solidFill>
            <a:schemeClr val="dk1"/>
          </a:solidFill>
          <a:ln w="7620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1" i="0" u="none" strike="noStrike" cap="none">
              <a:solidFill>
                <a:schemeClr val="lt1"/>
              </a:solidFill>
              <a:latin typeface="Garamond"/>
              <a:ea typeface="Garamond"/>
              <a:cs typeface="Garamond"/>
              <a:sym typeface="Garamond"/>
            </a:endParaRPr>
          </a:p>
        </p:txBody>
      </p:sp>
      <p:sp>
        <p:nvSpPr>
          <p:cNvPr id="36" name="Shape 36"/>
          <p:cNvSpPr txBox="1">
            <a:spLocks noGrp="1"/>
          </p:cNvSpPr>
          <p:nvPr>
            <p:ph type="title"/>
          </p:nvPr>
        </p:nvSpPr>
        <p:spPr>
          <a:xfrm>
            <a:off x="2529051" y="3367246"/>
            <a:ext cx="4085999" cy="706799"/>
          </a:xfrm>
          <a:prstGeom prst="rect">
            <a:avLst/>
          </a:prstGeom>
          <a:noFill/>
          <a:ln>
            <a:noFill/>
          </a:ln>
        </p:spPr>
        <p:txBody>
          <a:bodyPr lIns="91425" tIns="91425" rIns="91425" bIns="91425" anchor="b" anchorCtr="0"/>
          <a:lstStyle>
            <a:lvl1pPr marL="0" marR="0" lvl="0" indent="0" algn="ctr" rtl="0">
              <a:spcBef>
                <a:spcPts val="400"/>
              </a:spcBef>
              <a:buClr>
                <a:schemeClr val="lt1"/>
              </a:buClr>
              <a:buFont typeface="Garamond"/>
              <a:buNone/>
              <a:defRPr sz="1800" b="1" i="0" u="none" strike="noStrike" cap="none">
                <a:solidFill>
                  <a:schemeClr val="lt1"/>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7" name="Shape 37"/>
          <p:cNvSpPr txBox="1">
            <a:spLocks noGrp="1"/>
          </p:cNvSpPr>
          <p:nvPr>
            <p:ph type="subTitle" idx="1"/>
          </p:nvPr>
        </p:nvSpPr>
        <p:spPr>
          <a:xfrm>
            <a:off x="2518541" y="4084576"/>
            <a:ext cx="4106999" cy="39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16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800" b="0" i="0" u="none" strike="noStrike" cap="none">
                <a:solidFill>
                  <a:srgbClr val="888888"/>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600" b="0" i="0" u="none" strike="noStrike" cap="none">
                <a:solidFill>
                  <a:srgbClr val="888888"/>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1400" b="0" i="0" u="none" strike="noStrike" cap="none">
                <a:solidFill>
                  <a:srgbClr val="888888"/>
                </a:solidFill>
                <a:latin typeface="Garamond"/>
                <a:ea typeface="Garamond"/>
                <a:cs typeface="Garamond"/>
                <a:sym typeface="Garamond"/>
              </a:defRPr>
            </a:lvl5pPr>
            <a:lvl6pPr marL="2286000" marR="0" lvl="5"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lnSpc>
                <a:spcPct val="100000"/>
              </a:lnSpc>
              <a:spcBef>
                <a:spcPts val="1200"/>
              </a:spcBef>
              <a:buClr>
                <a:srgbClr val="888888"/>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0" name="Shape 40"/>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3" name="Shape 43"/>
          <p:cNvSpPr txBox="1">
            <a:spLocks noGrp="1"/>
          </p:cNvSpPr>
          <p:nvPr>
            <p:ph type="body" idx="2"/>
          </p:nvPr>
        </p:nvSpPr>
        <p:spPr>
          <a:xfrm>
            <a:off x="4663439" y="2020824"/>
            <a:ext cx="4023299" cy="40050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44" name="Shape 44"/>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46" name="Shape 46"/>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Shape 47"/>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2819400"/>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a:off x="4663439" y="2816351"/>
            <a:ext cx="4023299" cy="32094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51" name="Shape 51"/>
          <p:cNvSpPr txBox="1">
            <a:spLocks noGrp="1"/>
          </p:cNvSpPr>
          <p:nvPr>
            <p:ph type="body" idx="3"/>
          </p:nvPr>
        </p:nvSpPr>
        <p:spPr>
          <a:xfrm>
            <a:off x="457200"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2" name="Shape 52"/>
          <p:cNvSpPr txBox="1">
            <a:spLocks noGrp="1"/>
          </p:cNvSpPr>
          <p:nvPr>
            <p:ph type="body" idx="4"/>
          </p:nvPr>
        </p:nvSpPr>
        <p:spPr>
          <a:xfrm>
            <a:off x="4663439" y="2020824"/>
            <a:ext cx="4023299" cy="704099"/>
          </a:xfrm>
          <a:prstGeom prst="rect">
            <a:avLst/>
          </a:prstGeom>
          <a:noFill/>
          <a:ln>
            <a:noFill/>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1"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53" name="Shape 5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55" name="Shape 5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Shape 5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9" name="Shape 59"/>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61" name="Shape 61"/>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a:t>
            </a:fld>
            <a:endParaRPr lang="en-US" sz="1200" b="1" i="0" u="none" strike="noStrike" cap="none">
              <a:solidFill>
                <a:schemeClr val="lt1"/>
              </a:solidFill>
              <a:latin typeface="Arial"/>
              <a:ea typeface="Arial"/>
              <a:cs typeface="Arial"/>
              <a:sym typeface="Arial"/>
            </a:endParaRPr>
          </a:p>
        </p:txBody>
      </p:sp>
      <p:sp>
        <p:nvSpPr>
          <p:cNvPr id="65" name="Shape 65"/>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1485900" y="1914525"/>
            <a:ext cx="6172199" cy="35109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68" name="Shape 68"/>
          <p:cNvSpPr txBox="1">
            <a:spLocks noGrp="1"/>
          </p:cNvSpPr>
          <p:nvPr>
            <p:ph type="body" idx="2"/>
          </p:nvPr>
        </p:nvSpPr>
        <p:spPr>
          <a:xfrm>
            <a:off x="1737359" y="5513832"/>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Arial"/>
              <a:buNone/>
              <a:defRPr sz="1400" b="0" i="0" u="none" strike="noStrike" cap="none">
                <a:solidFill>
                  <a:schemeClr val="lt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12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10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9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9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9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900" b="0" i="0" u="none" strike="noStrike" cap="none">
                <a:solidFill>
                  <a:schemeClr val="lt1"/>
                </a:solidFill>
                <a:latin typeface="Garamond"/>
                <a:ea typeface="Garamond"/>
                <a:cs typeface="Garamond"/>
                <a:sym typeface="Garamond"/>
              </a:defRPr>
            </a:lvl9pPr>
          </a:lstStyle>
          <a:p>
            <a:endParaRPr/>
          </a:p>
        </p:txBody>
      </p:sp>
      <p:sp>
        <p:nvSpPr>
          <p:cNvPr id="69" name="Shape 69"/>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2" name="Shape 72"/>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1852208" y="2026917"/>
            <a:ext cx="5439599" cy="3263700"/>
          </a:xfrm>
          <a:prstGeom prst="rect">
            <a:avLst/>
          </a:prstGeom>
          <a:solidFill>
            <a:schemeClr val="lt1"/>
          </a:solidFill>
          <a:ln w="69850" cap="flat" cmpd="dbl">
            <a:solidFill>
              <a:schemeClr val="lt1"/>
            </a:solidFill>
            <a:prstDash val="solid"/>
            <a:miter/>
            <a:headEnd type="none" w="med" len="med"/>
            <a:tailEnd type="none" w="med" len="med"/>
          </a:ln>
        </p:spPr>
        <p:txBody>
          <a:bodyPr lIns="91425" tIns="91425" rIns="91425" bIns="91425" anchor="ctr" anchorCtr="0"/>
          <a:lstStyle>
            <a:lvl1pPr marL="0" marR="0" lvl="0" indent="0" algn="ctr" rtl="0">
              <a:lnSpc>
                <a:spcPct val="100000"/>
              </a:lnSpc>
              <a:spcBef>
                <a:spcPts val="400"/>
              </a:spcBef>
              <a:spcAft>
                <a:spcPts val="0"/>
              </a:spcAft>
              <a:buClr>
                <a:schemeClr val="accent1"/>
              </a:buClr>
              <a:buFont typeface="Garamond"/>
              <a:buNone/>
              <a:defRPr sz="1800" b="0" i="0" u="none" strike="noStrike" cap="none">
                <a:solidFill>
                  <a:schemeClr val="dk1"/>
                </a:solidFill>
                <a:latin typeface="Garamond"/>
                <a:ea typeface="Garamond"/>
                <a:cs typeface="Garamond"/>
                <a:sym typeface="Garamond"/>
              </a:defRPr>
            </a:lvl1pPr>
            <a:lvl2pPr marL="457200" marR="0" lvl="1" indent="0" algn="ctr" rtl="0">
              <a:lnSpc>
                <a:spcPct val="100000"/>
              </a:lnSpc>
              <a:spcBef>
                <a:spcPts val="1200"/>
              </a:spcBef>
              <a:buClr>
                <a:schemeClr val="accent1"/>
              </a:buClr>
              <a:buFont typeface="Garamond"/>
              <a:buNone/>
              <a:defRPr sz="2800" b="0" i="0" u="none" strike="noStrike" cap="none">
                <a:solidFill>
                  <a:schemeClr val="lt2"/>
                </a:solidFill>
                <a:latin typeface="Garamond"/>
                <a:ea typeface="Garamond"/>
                <a:cs typeface="Garamond"/>
                <a:sym typeface="Garamond"/>
              </a:defRPr>
            </a:lvl2pPr>
            <a:lvl3pPr marL="914400" marR="0" lvl="2" indent="0" algn="ctr" rtl="0">
              <a:lnSpc>
                <a:spcPct val="100000"/>
              </a:lnSpc>
              <a:spcBef>
                <a:spcPts val="1200"/>
              </a:spcBef>
              <a:buClr>
                <a:schemeClr val="accent1"/>
              </a:buClr>
              <a:buFont typeface="Garamond"/>
              <a:buNone/>
              <a:defRPr sz="2400" b="0" i="0" u="none" strike="noStrike" cap="none">
                <a:solidFill>
                  <a:schemeClr val="lt1"/>
                </a:solidFill>
                <a:latin typeface="Garamond"/>
                <a:ea typeface="Garamond"/>
                <a:cs typeface="Garamond"/>
                <a:sym typeface="Garamond"/>
              </a:defRPr>
            </a:lvl3pPr>
            <a:lvl4pPr marL="1371600" marR="0" lvl="3" indent="0" algn="ctr" rtl="0">
              <a:lnSpc>
                <a:spcPct val="100000"/>
              </a:lnSpc>
              <a:spcBef>
                <a:spcPts val="1200"/>
              </a:spcBef>
              <a:buClr>
                <a:schemeClr val="accent1"/>
              </a:buClr>
              <a:buFont typeface="Garamond"/>
              <a:buNone/>
              <a:defRPr sz="2000" b="0" i="0" u="none" strike="noStrike" cap="none">
                <a:solidFill>
                  <a:schemeClr val="lt2"/>
                </a:solidFill>
                <a:latin typeface="Garamond"/>
                <a:ea typeface="Garamond"/>
                <a:cs typeface="Garamond"/>
                <a:sym typeface="Garamond"/>
              </a:defRPr>
            </a:lvl4pPr>
            <a:lvl5pPr marL="1828800" marR="0" lvl="4" indent="0" algn="ctr" rtl="0">
              <a:lnSpc>
                <a:spcPct val="100000"/>
              </a:lnSpc>
              <a:spcBef>
                <a:spcPts val="1200"/>
              </a:spcBef>
              <a:buClr>
                <a:schemeClr val="accent1"/>
              </a:buClr>
              <a:buFont typeface="Garamond"/>
              <a:buNone/>
              <a:defRPr sz="2000" b="0" i="0" u="none" strike="noStrike" cap="none">
                <a:solidFill>
                  <a:schemeClr val="lt1"/>
                </a:solidFill>
                <a:latin typeface="Garamond"/>
                <a:ea typeface="Garamond"/>
                <a:cs typeface="Garamond"/>
                <a:sym typeface="Garamond"/>
              </a:defRPr>
            </a:lvl5pPr>
            <a:lvl6pPr marL="2286000" marR="0" lvl="5"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6pPr>
            <a:lvl7pPr marL="2743200" marR="0" lvl="6"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7pPr>
            <a:lvl8pPr marL="3200400" marR="0" lvl="7" indent="0" algn="ctr" rtl="0">
              <a:lnSpc>
                <a:spcPct val="100000"/>
              </a:lnSpc>
              <a:spcBef>
                <a:spcPts val="1200"/>
              </a:spcBef>
              <a:buClr>
                <a:schemeClr val="lt2"/>
              </a:buClr>
              <a:buFont typeface="Arial"/>
              <a:buNone/>
              <a:defRPr sz="2000" b="0" i="0" u="none" strike="noStrike" cap="none">
                <a:solidFill>
                  <a:schemeClr val="lt2"/>
                </a:solidFill>
                <a:latin typeface="Garamond"/>
                <a:ea typeface="Garamond"/>
                <a:cs typeface="Garamond"/>
                <a:sym typeface="Garamond"/>
              </a:defRPr>
            </a:lvl8pPr>
            <a:lvl9pPr marL="3657600" marR="0" lvl="8" indent="0" algn="ctr" rtl="0">
              <a:lnSpc>
                <a:spcPct val="100000"/>
              </a:lnSpc>
              <a:spcBef>
                <a:spcPts val="1200"/>
              </a:spcBef>
              <a:buClr>
                <a:schemeClr val="lt1"/>
              </a:buClr>
              <a:buFont typeface="Arial"/>
              <a:buNone/>
              <a:defRPr sz="2000" b="0" i="0" u="none" strike="noStrike" cap="none">
                <a:solidFill>
                  <a:schemeClr val="lt1"/>
                </a:solidFill>
                <a:latin typeface="Garamond"/>
                <a:ea typeface="Garamond"/>
                <a:cs typeface="Garamond"/>
                <a:sym typeface="Garamond"/>
              </a:defRPr>
            </a:lvl9pPr>
          </a:lstStyle>
          <a:p>
            <a:endParaRPr/>
          </a:p>
        </p:txBody>
      </p:sp>
      <p:sp>
        <p:nvSpPr>
          <p:cNvPr id="75" name="Shape 75"/>
          <p:cNvSpPr txBox="1">
            <a:spLocks noGrp="1"/>
          </p:cNvSpPr>
          <p:nvPr>
            <p:ph type="body" idx="1"/>
          </p:nvPr>
        </p:nvSpPr>
        <p:spPr>
          <a:xfrm>
            <a:off x="1737359" y="5516880"/>
            <a:ext cx="5669399" cy="5486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1"/>
              </a:buClr>
              <a:buFont typeface="Garamond"/>
              <a:buNone/>
              <a:defRPr sz="1400" b="0" i="0" u="none" strike="noStrike" cap="none">
                <a:solidFill>
                  <a:schemeClr val="lt2"/>
                </a:solidFill>
                <a:latin typeface="Garamond"/>
                <a:ea typeface="Garamond"/>
                <a:cs typeface="Garamond"/>
                <a:sym typeface="Garamond"/>
              </a:defRPr>
            </a:lvl1pPr>
            <a:lvl2pPr marL="171450" marR="0" lvl="1" indent="-6350" algn="ctr" rtl="0">
              <a:lnSpc>
                <a:spcPct val="100000"/>
              </a:lnSpc>
              <a:spcBef>
                <a:spcPts val="1200"/>
              </a:spcBef>
              <a:buClr>
                <a:schemeClr val="accent1"/>
              </a:buClr>
              <a:buFont typeface="Garamond"/>
              <a:buNone/>
              <a:defRPr sz="1800" b="0" i="0" u="none" strike="noStrike" cap="none">
                <a:solidFill>
                  <a:schemeClr val="dk2"/>
                </a:solidFill>
                <a:latin typeface="Garamond"/>
                <a:ea typeface="Garamond"/>
                <a:cs typeface="Garamond"/>
                <a:sym typeface="Garamond"/>
              </a:defRPr>
            </a:lvl2pPr>
            <a:lvl3pPr marL="344487" marR="0" lvl="2" indent="-1587" algn="ctr" rtl="0">
              <a:lnSpc>
                <a:spcPct val="100000"/>
              </a:lnSpc>
              <a:spcBef>
                <a:spcPts val="1200"/>
              </a:spcBef>
              <a:buClr>
                <a:schemeClr val="accent1"/>
              </a:buClr>
              <a:buFont typeface="Garamond"/>
              <a:buNone/>
              <a:defRPr sz="1600" b="0" i="0" u="none" strike="noStrike" cap="none">
                <a:solidFill>
                  <a:schemeClr val="dk2"/>
                </a:solidFill>
                <a:latin typeface="Garamond"/>
                <a:ea typeface="Garamond"/>
                <a:cs typeface="Garamond"/>
                <a:sym typeface="Garamond"/>
              </a:defRPr>
            </a:lvl3pPr>
            <a:lvl4pPr marL="515937" marR="0" lvl="3" indent="-7937"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4pPr>
            <a:lvl5pPr marL="688975" marR="0" lvl="4" indent="-3175" algn="ctr" rtl="0">
              <a:lnSpc>
                <a:spcPct val="100000"/>
              </a:lnSpc>
              <a:spcBef>
                <a:spcPts val="1200"/>
              </a:spcBef>
              <a:buClr>
                <a:schemeClr val="accent1"/>
              </a:buClr>
              <a:buFont typeface="Garamond"/>
              <a:buNone/>
              <a:defRPr sz="1400" b="0" i="0" u="none" strike="noStrike" cap="none">
                <a:solidFill>
                  <a:schemeClr val="dk2"/>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76" name="Shape 7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
        <p:nvSpPr>
          <p:cNvPr id="79" name="Shape 79"/>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rot="5400000">
            <a:off x="2513399" y="-36899"/>
            <a:ext cx="4117200" cy="82296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83" name="Shape 83"/>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0" y="1335973"/>
            <a:ext cx="9144000" cy="552210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1" name="Shape 11"/>
          <p:cNvSpPr txBox="1">
            <a:spLocks noGrp="1"/>
          </p:cNvSpPr>
          <p:nvPr>
            <p:ph type="body" idx="1"/>
          </p:nvPr>
        </p:nvSpPr>
        <p:spPr>
          <a:xfrm>
            <a:off x="457200" y="2019300"/>
            <a:ext cx="8229600" cy="41172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accent1"/>
              </a:buClr>
              <a:buFont typeface="Garamond"/>
              <a:buNone/>
              <a:defRPr sz="2000" b="0" i="0" u="none" strike="noStrike" cap="none">
                <a:solidFill>
                  <a:schemeClr val="lt1"/>
                </a:solidFill>
                <a:latin typeface="Garamond"/>
                <a:ea typeface="Garamond"/>
                <a:cs typeface="Garamond"/>
                <a:sym typeface="Garamond"/>
              </a:defRPr>
            </a:lvl1pPr>
            <a:lvl2pPr marL="0" marR="0" lvl="1" indent="0" algn="ctr" rtl="0">
              <a:lnSpc>
                <a:spcPct val="100000"/>
              </a:lnSpc>
              <a:spcBef>
                <a:spcPts val="1200"/>
              </a:spcBef>
              <a:buClr>
                <a:schemeClr val="accent1"/>
              </a:buClr>
              <a:buFont typeface="Garamond"/>
              <a:buNone/>
              <a:defRPr sz="1800" b="0" i="0" u="none" strike="noStrike" cap="none">
                <a:solidFill>
                  <a:schemeClr val="lt2"/>
                </a:solidFill>
                <a:latin typeface="Garamond"/>
                <a:ea typeface="Garamond"/>
                <a:cs typeface="Garamond"/>
                <a:sym typeface="Garamond"/>
              </a:defRPr>
            </a:lvl2pPr>
            <a:lvl3pPr marL="0" marR="0" lvl="2" indent="0" algn="ctr" rtl="0">
              <a:lnSpc>
                <a:spcPct val="100000"/>
              </a:lnSpc>
              <a:spcBef>
                <a:spcPts val="1200"/>
              </a:spcBef>
              <a:buClr>
                <a:schemeClr val="accent1"/>
              </a:buClr>
              <a:buFont typeface="Garamond"/>
              <a:buNone/>
              <a:defRPr sz="1600" b="0" i="0" u="none" strike="noStrike" cap="none">
                <a:solidFill>
                  <a:schemeClr val="lt1"/>
                </a:solidFill>
                <a:latin typeface="Garamond"/>
                <a:ea typeface="Garamond"/>
                <a:cs typeface="Garamond"/>
                <a:sym typeface="Garamond"/>
              </a:defRPr>
            </a:lvl3pPr>
            <a:lvl4pPr marL="0" marR="0" lvl="3" indent="0" algn="ctr" rtl="0">
              <a:lnSpc>
                <a:spcPct val="100000"/>
              </a:lnSpc>
              <a:spcBef>
                <a:spcPts val="1200"/>
              </a:spcBef>
              <a:buClr>
                <a:schemeClr val="accent1"/>
              </a:buClr>
              <a:buFont typeface="Garamond"/>
              <a:buNone/>
              <a:defRPr sz="1400" b="0" i="0" u="none" strike="noStrike" cap="none">
                <a:solidFill>
                  <a:schemeClr val="lt2"/>
                </a:solidFill>
                <a:latin typeface="Garamond"/>
                <a:ea typeface="Garamond"/>
                <a:cs typeface="Garamond"/>
                <a:sym typeface="Garamond"/>
              </a:defRPr>
            </a:lvl4pPr>
            <a:lvl5pPr marL="0" marR="0" lvl="4" indent="0" algn="ctr" rtl="0">
              <a:lnSpc>
                <a:spcPct val="100000"/>
              </a:lnSpc>
              <a:spcBef>
                <a:spcPts val="1200"/>
              </a:spcBef>
              <a:buClr>
                <a:schemeClr val="accent1"/>
              </a:buClr>
              <a:buFont typeface="Garamond"/>
              <a:buNone/>
              <a:defRPr sz="1400" b="0" i="0" u="none" strike="noStrike" cap="none">
                <a:solidFill>
                  <a:schemeClr val="lt1"/>
                </a:solidFill>
                <a:latin typeface="Garamond"/>
                <a:ea typeface="Garamond"/>
                <a:cs typeface="Garamond"/>
                <a:sym typeface="Garamond"/>
              </a:defRPr>
            </a:lvl5pPr>
            <a:lvl6pPr marL="0" marR="0" lvl="5"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6pPr>
            <a:lvl7pPr marL="0" marR="0" lvl="6"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7pPr>
            <a:lvl8pPr marL="0" marR="0" lvl="7" indent="0" algn="ctr" rtl="0">
              <a:lnSpc>
                <a:spcPct val="100000"/>
              </a:lnSpc>
              <a:spcBef>
                <a:spcPts val="1200"/>
              </a:spcBef>
              <a:buClr>
                <a:schemeClr val="lt2"/>
              </a:buClr>
              <a:buFont typeface="Arial"/>
              <a:buNone/>
              <a:defRPr sz="1400" b="0" i="0" u="none" strike="noStrike" cap="none">
                <a:solidFill>
                  <a:schemeClr val="lt2"/>
                </a:solidFill>
                <a:latin typeface="Garamond"/>
                <a:ea typeface="Garamond"/>
                <a:cs typeface="Garamond"/>
                <a:sym typeface="Garamond"/>
              </a:defRPr>
            </a:lvl8pPr>
            <a:lvl9pPr marL="0" marR="0" lvl="8" indent="0" algn="ctr" rtl="0">
              <a:lnSpc>
                <a:spcPct val="100000"/>
              </a:lnSpc>
              <a:spcBef>
                <a:spcPts val="1200"/>
              </a:spcBef>
              <a:buClr>
                <a:schemeClr val="lt1"/>
              </a:buClr>
              <a:buFont typeface="Arial"/>
              <a:buNone/>
              <a:defRPr sz="1400" b="0" i="0" u="none" strike="noStrike" cap="none">
                <a:solidFill>
                  <a:schemeClr val="lt1"/>
                </a:solidFill>
                <a:latin typeface="Garamond"/>
                <a:ea typeface="Garamond"/>
                <a:cs typeface="Garamond"/>
                <a:sym typeface="Garamond"/>
              </a:defRPr>
            </a:lvl9pPr>
          </a:lstStyle>
          <a:p>
            <a:endParaRPr/>
          </a:p>
        </p:txBody>
      </p:sp>
      <p:sp>
        <p:nvSpPr>
          <p:cNvPr id="12" name="Shape 12"/>
          <p:cNvSpPr txBox="1">
            <a:spLocks noGrp="1"/>
          </p:cNvSpPr>
          <p:nvPr>
            <p:ph type="dt" idx="10"/>
          </p:nvPr>
        </p:nvSpPr>
        <p:spPr>
          <a:xfrm>
            <a:off x="2981325" y="273180"/>
            <a:ext cx="3181200"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47800" y="6486525"/>
            <a:ext cx="6248399" cy="292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sz="11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4038600" y="6172200"/>
            <a:ext cx="1066799" cy="3047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chemeClr val="accent1"/>
              </a:buClr>
              <a:buSzPct val="25000"/>
              <a:buFont typeface="Source Code Pro"/>
              <a:buNone/>
            </a:pPr>
            <a:fld id="{00000000-1234-1234-1234-123412341234}" type="slidenum">
              <a:rPr lang="en-US" sz="1000" b="1" i="0" u="none" strike="noStrike" cap="none">
                <a:solidFill>
                  <a:schemeClr val="accent1"/>
                </a:solidFill>
                <a:latin typeface="Source Code Pro"/>
                <a:ea typeface="Source Code Pro"/>
                <a:cs typeface="Source Code Pro"/>
                <a:sym typeface="Source Code Pro"/>
              </a:rPr>
              <a:pPr marL="0" marR="0" lvl="0" indent="0" algn="r" rtl="0">
                <a:lnSpc>
                  <a:spcPct val="100000"/>
                </a:lnSpc>
                <a:spcBef>
                  <a:spcPts val="0"/>
                </a:spcBef>
                <a:spcAft>
                  <a:spcPts val="0"/>
                </a:spcAft>
                <a:buClr>
                  <a:schemeClr val="accent1"/>
                </a:buClr>
                <a:buSzPct val="25000"/>
                <a:buFont typeface="Source Code Pro"/>
                <a:buNone/>
              </a:pPr>
              <a:t>‹#›</a:t>
            </a:fld>
            <a:endParaRPr lang="en-US" sz="1000" b="1" i="0" u="none" strike="noStrike" cap="none">
              <a:solidFill>
                <a:schemeClr val="accent1"/>
              </a:solidFill>
              <a:latin typeface="Source Code Pro"/>
              <a:ea typeface="Source Code Pro"/>
              <a:cs typeface="Source Code Pro"/>
              <a:sym typeface="Source Code Pro"/>
            </a:endParaRPr>
          </a:p>
        </p:txBody>
      </p:sp>
      <p:cxnSp>
        <p:nvCxnSpPr>
          <p:cNvPr id="15" name="Shape 15"/>
          <p:cNvCxnSpPr/>
          <p:nvPr/>
        </p:nvCxnSpPr>
        <p:spPr>
          <a:xfrm>
            <a:off x="0" y="1331436"/>
            <a:ext cx="9144000" cy="1500"/>
          </a:xfrm>
          <a:prstGeom prst="straightConnector1">
            <a:avLst/>
          </a:prstGeom>
          <a:noFill/>
          <a:ln w="12700" cap="flat" cmpd="sng">
            <a:solidFill>
              <a:srgbClr val="BBAA8A"/>
            </a:solidFill>
            <a:prstDash val="solid"/>
            <a:round/>
            <a:headEnd type="none" w="med" len="med"/>
            <a:tailEnd type="none" w="med" len="med"/>
          </a:ln>
        </p:spPr>
      </p:cxnSp>
      <p:sp>
        <p:nvSpPr>
          <p:cNvPr id="16" name="Shape 16"/>
          <p:cNvSpPr txBox="1">
            <a:spLocks noGrp="1"/>
          </p:cNvSpPr>
          <p:nvPr>
            <p:ph type="title"/>
          </p:nvPr>
        </p:nvSpPr>
        <p:spPr>
          <a:xfrm>
            <a:off x="2514600" y="975359"/>
            <a:ext cx="4114800"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91425" rIns="91425" bIns="91425" anchor="ctr" anchorCtr="0"/>
          <a:lstStyle>
            <a:lvl1pPr marL="0" marR="0" lvl="0" indent="0" algn="ctr" rtl="0">
              <a:spcBef>
                <a:spcPts val="400"/>
              </a:spcBef>
              <a:buClr>
                <a:srgbClr val="3F3F3F"/>
              </a:buClr>
              <a:buFont typeface="Garamond"/>
              <a:buNone/>
              <a:defRPr sz="1800" b="1" i="0" u="none" strike="noStrike" cap="none">
                <a:solidFill>
                  <a:srgbClr val="3F3F3F"/>
                </a:solidFill>
                <a:latin typeface="Garamond"/>
                <a:ea typeface="Garamond"/>
                <a:cs typeface="Garamond"/>
                <a:sym typeface="Garamond"/>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meyer917@yahoo.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jelove@fuse.n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mchand1895@yahoo.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tl.miller@yahoo.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garymhajek@gmail.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ohioboysvolleyball.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lucastug33@yahoo.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columbusref@yahoo.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mchand1895@yahoo.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rickmbrown721@yahoo.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shley.reinhart27@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7974" y="97146"/>
            <a:ext cx="8502741" cy="855187"/>
          </a:xfrm>
          <a:prstGeom prst="rect">
            <a:avLst/>
          </a:prstGeom>
          <a:noFill/>
          <a:ln>
            <a:noFill/>
          </a:ln>
        </p:spPr>
        <p:txBody>
          <a:bodyPr lIns="91425" tIns="45700" rIns="91425" bIns="45700" anchor="b" anchorCtr="0">
            <a:noAutofit/>
          </a:bodyPr>
          <a:lstStyle/>
          <a:p>
            <a:pPr marL="54864" lvl="0" indent="-4064">
              <a:spcBef>
                <a:spcPts val="0"/>
              </a:spcBef>
              <a:buClr>
                <a:srgbClr val="E7E9C9"/>
              </a:buClr>
              <a:buSzPct val="25000"/>
            </a:pPr>
            <a:r>
              <a:rPr lang="en-US" sz="5400" b="0" i="0" u="none" strike="noStrike" cap="none" dirty="0" smtClean="0">
                <a:solidFill>
                  <a:srgbClr val="E7E9C9"/>
                </a:solidFill>
                <a:latin typeface="Rokkitt"/>
                <a:ea typeface="Rokkitt"/>
                <a:cs typeface="Rokkitt"/>
                <a:sym typeface="Rokkitt"/>
              </a:rPr>
              <a:t/>
            </a:r>
            <a:br>
              <a:rPr lang="en-US" sz="5400" b="0" i="0" u="none" strike="noStrike" cap="none" dirty="0" smtClean="0">
                <a:solidFill>
                  <a:srgbClr val="E7E9C9"/>
                </a:solidFill>
                <a:latin typeface="Rokkitt"/>
                <a:ea typeface="Rokkitt"/>
                <a:cs typeface="Rokkitt"/>
                <a:sym typeface="Rokkitt"/>
              </a:rPr>
            </a:br>
            <a:r>
              <a:rPr lang="en-US" sz="5400" b="0" dirty="0">
                <a:solidFill>
                  <a:srgbClr val="E7E9C9"/>
                </a:solidFill>
                <a:latin typeface="Rokkitt"/>
                <a:ea typeface="Rokkitt"/>
                <a:cs typeface="Rokkitt"/>
                <a:sym typeface="Rokkitt"/>
              </a:rPr>
              <a:t/>
            </a:r>
            <a:br>
              <a:rPr lang="en-US" sz="5400" b="0" dirty="0">
                <a:solidFill>
                  <a:srgbClr val="E7E9C9"/>
                </a:solidFill>
                <a:latin typeface="Rokkitt"/>
                <a:ea typeface="Rokkitt"/>
                <a:cs typeface="Rokkitt"/>
                <a:sym typeface="Rokkitt"/>
              </a:rPr>
            </a:br>
            <a:r>
              <a:rPr lang="en-US" sz="4400" dirty="0" smtClean="0">
                <a:solidFill>
                  <a:srgbClr val="FFFF00"/>
                </a:solidFill>
                <a:latin typeface="Rokkitt"/>
                <a:ea typeface="Rokkitt"/>
                <a:cs typeface="Rokkitt"/>
                <a:sym typeface="Rokkitt"/>
              </a:rPr>
              <a:t>2021 </a:t>
            </a:r>
            <a:r>
              <a:rPr lang="en-US" sz="4400" dirty="0">
                <a:solidFill>
                  <a:srgbClr val="FFFF00"/>
                </a:solidFill>
                <a:latin typeface="Rokkitt"/>
                <a:ea typeface="Rokkitt"/>
                <a:cs typeface="Rokkitt"/>
                <a:sym typeface="Rokkitt"/>
              </a:rPr>
              <a:t>OHSBVA </a:t>
            </a:r>
            <a:r>
              <a:rPr lang="en-US" sz="4400" dirty="0" smtClean="0">
                <a:solidFill>
                  <a:srgbClr val="FFFF00"/>
                </a:solidFill>
                <a:latin typeface="Rokkitt"/>
                <a:ea typeface="Rokkitt"/>
                <a:cs typeface="Rokkitt"/>
                <a:sym typeface="Rokkitt"/>
              </a:rPr>
              <a:t>State Rules </a:t>
            </a:r>
            <a:r>
              <a:rPr lang="en-US" sz="4400" dirty="0">
                <a:solidFill>
                  <a:srgbClr val="FFFF00"/>
                </a:solidFill>
                <a:latin typeface="Rokkitt"/>
                <a:ea typeface="Rokkitt"/>
                <a:cs typeface="Rokkitt"/>
                <a:sym typeface="Rokkitt"/>
              </a:rPr>
              <a:t>Clinic</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686" y="1753928"/>
            <a:ext cx="4241364" cy="4613417"/>
          </a:xfrm>
          <a:prstGeom prst="rect">
            <a:avLst/>
          </a:prstGeom>
        </p:spPr>
      </p:pic>
      <p:sp>
        <p:nvSpPr>
          <p:cNvPr id="2" name="TextBox 1"/>
          <p:cNvSpPr txBox="1"/>
          <p:nvPr/>
        </p:nvSpPr>
        <p:spPr>
          <a:xfrm>
            <a:off x="68367" y="1982624"/>
            <a:ext cx="2886952" cy="830997"/>
          </a:xfrm>
          <a:prstGeom prst="rect">
            <a:avLst/>
          </a:prstGeom>
          <a:noFill/>
        </p:spPr>
        <p:txBody>
          <a:bodyPr wrap="square" rtlCol="0">
            <a:spAutoFit/>
          </a:bodyPr>
          <a:lstStyle/>
          <a:p>
            <a:r>
              <a:rPr lang="en-US" sz="4800" b="1" dirty="0">
                <a:solidFill>
                  <a:srgbClr val="FFFF00"/>
                </a:solidFill>
                <a:latin typeface="Rokkitt" panose="020B0604020202020204" charset="0"/>
              </a:rPr>
              <a:t>Welcome!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834" y="1485972"/>
            <a:ext cx="4487711" cy="4881373"/>
          </a:xfrm>
          <a:prstGeom prst="rect">
            <a:avLst/>
          </a:prstGeom>
        </p:spPr>
      </p:pic>
    </p:spTree>
    <p:extLst>
      <p:ext uri="{BB962C8B-B14F-4D97-AF65-F5344CB8AC3E}">
        <p14:creationId xmlns:p14="http://schemas.microsoft.com/office/powerpoint/2010/main" val="3192463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527141"/>
            <a:ext cx="8456066" cy="5445557"/>
          </a:xfrm>
          <a:prstGeom prst="rect">
            <a:avLst/>
          </a:prstGeom>
          <a:noFill/>
          <a:ln>
            <a:noFill/>
          </a:ln>
        </p:spPr>
        <p:txBody>
          <a:bodyPr lIns="91425" tIns="45700" rIns="91425" bIns="45700" anchor="t" anchorCtr="0">
            <a:noAutofit/>
          </a:bodyPr>
          <a:lstStyle/>
          <a:p>
            <a:pPr marL="292100" marR="0" lvl="0" indent="-330200" algn="l" rtl="0">
              <a:lnSpc>
                <a:spcPct val="100000"/>
              </a:lnSpc>
              <a:spcBef>
                <a:spcPts val="0"/>
              </a:spcBef>
              <a:spcAft>
                <a:spcPts val="0"/>
              </a:spcAft>
              <a:buClr>
                <a:schemeClr val="accent1"/>
              </a:buClr>
              <a:buSzPct val="100000"/>
              <a:buFont typeface="Noto Sans Symbols"/>
              <a:buChar char="⦿"/>
            </a:pPr>
            <a:r>
              <a:rPr lang="en-US" sz="3600" b="0" i="0" u="none" strike="noStrike" cap="none" dirty="0" smtClean="0">
                <a:solidFill>
                  <a:srgbClr val="FFFF00"/>
                </a:solidFill>
                <a:latin typeface="Rokkitt"/>
                <a:ea typeface="Rokkitt"/>
                <a:cs typeface="Rokkitt"/>
                <a:sym typeface="Rokkitt"/>
              </a:rPr>
              <a:t> Regional </a:t>
            </a:r>
            <a:r>
              <a:rPr lang="en-US" sz="3600" b="0" i="0" u="none" strike="noStrike" cap="none" dirty="0">
                <a:solidFill>
                  <a:srgbClr val="FFFF00"/>
                </a:solidFill>
                <a:latin typeface="Rokkitt"/>
                <a:ea typeface="Rokkitt"/>
                <a:cs typeface="Rokkitt"/>
                <a:sym typeface="Rokkitt"/>
              </a:rPr>
              <a:t>Referee </a:t>
            </a:r>
            <a:r>
              <a:rPr lang="en-US" sz="3600" b="0" i="0" u="none" strike="noStrike" cap="none" dirty="0" smtClean="0">
                <a:solidFill>
                  <a:srgbClr val="FFFF00"/>
                </a:solidFill>
                <a:latin typeface="Rokkitt"/>
                <a:ea typeface="Rokkitt"/>
                <a:cs typeface="Rokkitt"/>
                <a:sym typeface="Rokkitt"/>
              </a:rPr>
              <a:t>Coordinator:</a:t>
            </a: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Tim Meyer, </a:t>
            </a:r>
            <a:r>
              <a:rPr lang="en-US" sz="3600" b="0" i="0" strike="noStrike" cap="none" dirty="0" smtClean="0">
                <a:solidFill>
                  <a:srgbClr val="FFFF00"/>
                </a:solidFill>
                <a:latin typeface="Rokkitt"/>
                <a:ea typeface="Rokkitt"/>
                <a:cs typeface="Rokkitt"/>
                <a:sym typeface="Rokkitt"/>
                <a:hlinkClick r:id="rId3"/>
              </a:rPr>
              <a:t>tmeyer917@yahoo.com</a:t>
            </a: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endParaRPr lang="en-US" sz="3600" b="0" i="0" strike="noStrike" cap="none" dirty="0" smtClean="0">
              <a:solidFill>
                <a:srgbClr val="FFFF00"/>
              </a:solidFill>
              <a:latin typeface="Rokkitt"/>
              <a:ea typeface="Rokkitt"/>
              <a:cs typeface="Rokkitt"/>
              <a:sym typeface="Rokkitt"/>
              <a:hlinkClick r:id="rId3"/>
            </a:endParaRPr>
          </a:p>
          <a:p>
            <a:pPr marL="292100" marR="0" lvl="0" indent="-330200" algn="l" rtl="0">
              <a:lnSpc>
                <a:spcPct val="100000"/>
              </a:lnSpc>
              <a:spcBef>
                <a:spcPts val="0"/>
              </a:spcBef>
              <a:spcAft>
                <a:spcPts val="0"/>
              </a:spcAft>
              <a:buClr>
                <a:schemeClr val="accent1"/>
              </a:buClr>
              <a:buSzPct val="100000"/>
              <a:buFont typeface="Noto Sans Symbols"/>
              <a:buChar char="⦿"/>
            </a:pPr>
            <a:r>
              <a:rPr lang="en-US" sz="3600" dirty="0" smtClean="0">
                <a:solidFill>
                  <a:srgbClr val="FFFF00"/>
                </a:solidFill>
                <a:latin typeface="Rokkitt"/>
                <a:ea typeface="Rokkitt"/>
                <a:cs typeface="Rokkitt"/>
                <a:sym typeface="Rokkitt"/>
              </a:rPr>
              <a:t> Regional </a:t>
            </a:r>
            <a:r>
              <a:rPr lang="en-US" sz="3600" b="0" i="0" u="none" strike="noStrike" cap="none" dirty="0">
                <a:solidFill>
                  <a:srgbClr val="FFFF00"/>
                </a:solidFill>
                <a:latin typeface="Rokkitt"/>
                <a:ea typeface="Rokkitt"/>
                <a:cs typeface="Rokkitt"/>
                <a:sym typeface="Rokkitt"/>
              </a:rPr>
              <a:t>Rules </a:t>
            </a:r>
            <a:r>
              <a:rPr lang="en-US" sz="3600" b="0" i="0" u="none" strike="noStrike" cap="none" dirty="0" smtClean="0">
                <a:solidFill>
                  <a:srgbClr val="FFFF00"/>
                </a:solidFill>
                <a:latin typeface="Rokkitt"/>
                <a:ea typeface="Rokkitt"/>
                <a:cs typeface="Rokkitt"/>
                <a:sym typeface="Rokkitt"/>
              </a:rPr>
              <a:t>Interpreter:</a:t>
            </a:r>
          </a:p>
          <a:p>
            <a:pPr marL="571500" indent="-571500" algn="l">
              <a:spcBef>
                <a:spcPts val="0"/>
              </a:spcBef>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Mindy Leonard, </a:t>
            </a:r>
            <a:r>
              <a:rPr lang="en-US" sz="3600" u="sng" dirty="0">
                <a:solidFill>
                  <a:srgbClr val="FFFF00"/>
                </a:solidFill>
                <a:latin typeface="Rokkitt"/>
                <a:ea typeface="Rokkitt"/>
                <a:cs typeface="Rokkitt"/>
                <a:sym typeface="Rokkitt"/>
                <a:hlinkClick r:id="rId4"/>
              </a:rPr>
              <a:t>cincyvbc@aol.com</a:t>
            </a:r>
          </a:p>
          <a:p>
            <a:pPr marR="0" lvl="0" algn="l" rtl="0">
              <a:lnSpc>
                <a:spcPct val="100000"/>
              </a:lnSpc>
              <a:spcBef>
                <a:spcPts val="0"/>
              </a:spcBef>
              <a:spcAft>
                <a:spcPts val="0"/>
              </a:spcAft>
              <a:buClr>
                <a:schemeClr val="accent1"/>
              </a:buClr>
              <a:buSzPct val="100000"/>
            </a:pPr>
            <a:endParaRPr lang="en-US" sz="3600" b="0" i="0" u="none" strike="noStrike" cap="none" dirty="0" smtClean="0">
              <a:solidFill>
                <a:srgbClr val="FFFF00"/>
              </a:solidFill>
              <a:latin typeface="Rokkitt"/>
              <a:ea typeface="Rokkitt"/>
              <a:cs typeface="Rokkitt"/>
              <a:sym typeface="Rokkitt"/>
            </a:endParaRPr>
          </a:p>
          <a:p>
            <a:pPr marL="5715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Regional </a:t>
            </a:r>
            <a:r>
              <a:rPr lang="en-US" sz="3600" b="0" i="0" u="none" strike="noStrike" cap="none" dirty="0">
                <a:solidFill>
                  <a:srgbClr val="FFFF00"/>
                </a:solidFill>
                <a:latin typeface="Rokkitt"/>
                <a:ea typeface="Rokkitt"/>
                <a:cs typeface="Rokkitt"/>
                <a:sym typeface="Rokkitt"/>
              </a:rPr>
              <a:t>Coach </a:t>
            </a:r>
            <a:r>
              <a:rPr lang="en-US" sz="3600" b="0" i="0" u="none" strike="noStrike" cap="none" dirty="0" smtClean="0">
                <a:solidFill>
                  <a:srgbClr val="FFFF00"/>
                </a:solidFill>
                <a:latin typeface="Rokkitt"/>
                <a:ea typeface="Rokkitt"/>
                <a:cs typeface="Rokkitt"/>
                <a:sym typeface="Rokkitt"/>
              </a:rPr>
              <a:t>Repres</a:t>
            </a:r>
            <a:r>
              <a:rPr lang="en-US" sz="3600" dirty="0" smtClean="0">
                <a:solidFill>
                  <a:srgbClr val="FFFF00"/>
                </a:solidFill>
                <a:latin typeface="Rokkitt"/>
                <a:ea typeface="Rokkitt"/>
                <a:cs typeface="Rokkitt"/>
                <a:sym typeface="Rokkitt"/>
              </a:rPr>
              <a:t>entative:</a:t>
            </a:r>
          </a:p>
          <a:p>
            <a:pPr marL="533400" marR="0" lvl="0" indent="-571500" algn="l" rtl="0">
              <a:lnSpc>
                <a:spcPct val="100000"/>
              </a:lnSpc>
              <a:spcBef>
                <a:spcPts val="0"/>
              </a:spcBef>
              <a:spcAft>
                <a:spcPts val="0"/>
              </a:spcAft>
              <a:buClr>
                <a:schemeClr val="accent1"/>
              </a:buClr>
              <a:buSzPct val="100000"/>
              <a:buFont typeface="Wingdings" panose="05000000000000000000" pitchFamily="2" charset="2"/>
              <a:buChar char="§"/>
            </a:pPr>
            <a:r>
              <a:rPr lang="en-US" sz="3600" b="0" i="0" u="none" strike="noStrike" cap="none" dirty="0" smtClean="0">
                <a:solidFill>
                  <a:srgbClr val="FFFF00"/>
                </a:solidFill>
                <a:latin typeface="Rokkitt"/>
                <a:ea typeface="Rokkitt"/>
                <a:cs typeface="Rokkitt"/>
                <a:sym typeface="Rokkitt"/>
              </a:rPr>
              <a:t>Matt </a:t>
            </a:r>
            <a:r>
              <a:rPr lang="en-US" sz="3600" b="0" i="0" u="none" strike="noStrike" cap="none" dirty="0">
                <a:solidFill>
                  <a:srgbClr val="FFFF00"/>
                </a:solidFill>
                <a:latin typeface="Rokkitt"/>
                <a:ea typeface="Rokkitt"/>
                <a:cs typeface="Rokkitt"/>
                <a:sym typeface="Rokkitt"/>
              </a:rPr>
              <a:t>McLaughlin, </a:t>
            </a:r>
            <a:r>
              <a:rPr lang="en-US" sz="3600" b="0" i="0" u="none" strike="noStrike" cap="none" dirty="0" smtClean="0">
                <a:solidFill>
                  <a:srgbClr val="FFFF00"/>
                </a:solidFill>
                <a:latin typeface="Rokkitt"/>
                <a:ea typeface="Rokkitt"/>
                <a:cs typeface="Rokkitt"/>
                <a:sym typeface="Rokkitt"/>
              </a:rPr>
              <a:t>Head Coach</a:t>
            </a:r>
          </a:p>
          <a:p>
            <a:pPr marR="0" lvl="0" algn="l" rtl="0">
              <a:lnSpc>
                <a:spcPct val="100000"/>
              </a:lnSpc>
              <a:spcBef>
                <a:spcPts val="0"/>
              </a:spcBef>
              <a:spcAft>
                <a:spcPts val="0"/>
              </a:spcAft>
              <a:buClr>
                <a:schemeClr val="accent1"/>
              </a:buClr>
              <a:buSzPct val="100000"/>
            </a:pPr>
            <a:r>
              <a:rPr lang="en-US" sz="3600" b="0" i="0" u="none" strike="noStrike" cap="none" dirty="0" smtClean="0">
                <a:solidFill>
                  <a:srgbClr val="FFFF00"/>
                </a:solidFill>
                <a:latin typeface="Rokkitt"/>
                <a:ea typeface="Rokkitt"/>
                <a:cs typeface="Rokkitt"/>
                <a:sym typeface="Rokkitt"/>
              </a:rPr>
              <a:t>    La Salle High </a:t>
            </a:r>
            <a:r>
              <a:rPr lang="en-US" sz="3600" b="0" i="0" u="none" strike="noStrike" cap="none" dirty="0">
                <a:solidFill>
                  <a:srgbClr val="FFFF00"/>
                </a:solidFill>
                <a:latin typeface="Rokkitt"/>
                <a:ea typeface="Rokkitt"/>
                <a:cs typeface="Rokkitt"/>
                <a:sym typeface="Rokkitt"/>
              </a:rPr>
              <a:t>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South 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extLst>
      <p:ext uri="{BB962C8B-B14F-4D97-AF65-F5344CB8AC3E}">
        <p14:creationId xmlns:p14="http://schemas.microsoft.com/office/powerpoint/2010/main" val="2642043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857080"/>
            <a:ext cx="8456066" cy="5115618"/>
          </a:xfrm>
          <a:prstGeom prst="rect">
            <a:avLst/>
          </a:prstGeom>
          <a:noFill/>
          <a:ln>
            <a:noFill/>
          </a:ln>
        </p:spPr>
        <p:txBody>
          <a:bodyPr lIns="91425" tIns="45700" rIns="91425" bIns="45700" anchor="t" anchorCtr="0">
            <a:noAutofit/>
          </a:bodyPr>
          <a:lstStyle/>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Monique </a:t>
            </a:r>
            <a:r>
              <a:rPr lang="en-US" sz="3600" dirty="0">
                <a:solidFill>
                  <a:srgbClr val="FFFF00"/>
                </a:solidFill>
                <a:latin typeface="Rokkitt"/>
                <a:ea typeface="Rokkitt"/>
                <a:cs typeface="Rokkitt"/>
                <a:sym typeface="Rokkitt"/>
              </a:rPr>
              <a:t>Huffman, </a:t>
            </a:r>
            <a:r>
              <a:rPr lang="en-US" sz="3600" u="sng" dirty="0" smtClean="0">
                <a:solidFill>
                  <a:srgbClr val="FFFF00"/>
                </a:solidFill>
                <a:latin typeface="Rokkitt"/>
                <a:ea typeface="Rokkitt"/>
                <a:cs typeface="Rokkitt"/>
                <a:sym typeface="Rokkitt"/>
                <a:hlinkClick r:id="rId3"/>
              </a:rPr>
              <a:t>VBRef@aol.com</a:t>
            </a:r>
          </a:p>
          <a:p>
            <a:pPr lvl="0" algn="l">
              <a:lnSpc>
                <a:spcPct val="90000"/>
              </a:lnSpc>
              <a:spcBef>
                <a:spcPts val="0"/>
              </a:spcBef>
              <a:buSzPct val="70000"/>
            </a:pPr>
            <a:endParaRPr lang="en-US" sz="3600" u="sng" dirty="0">
              <a:solidFill>
                <a:srgbClr val="FFFF00"/>
              </a:solidFill>
              <a:latin typeface="Rokkitt"/>
              <a:ea typeface="Rokkitt"/>
              <a:cs typeface="Rokkitt"/>
              <a:sym typeface="Rokkitt"/>
              <a:hlinkClick r:id="rId3"/>
            </a:endParaRPr>
          </a:p>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Rules </a:t>
            </a:r>
            <a:r>
              <a:rPr lang="en-US" sz="3600" dirty="0" smtClean="0">
                <a:solidFill>
                  <a:srgbClr val="FFFF00"/>
                </a:solidFill>
                <a:latin typeface="Rokkitt"/>
                <a:ea typeface="Rokkitt"/>
                <a:cs typeface="Rokkitt"/>
                <a:sym typeface="Rokkitt"/>
              </a:rPr>
              <a:t>Interpreter:</a:t>
            </a: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Mary Black, </a:t>
            </a:r>
            <a:r>
              <a:rPr lang="en-US" sz="3600" u="sng" dirty="0" smtClean="0">
                <a:solidFill>
                  <a:srgbClr val="FFFF00"/>
                </a:solidFill>
                <a:latin typeface="Rokkitt"/>
                <a:ea typeface="Rokkitt"/>
                <a:cs typeface="Rokkitt"/>
                <a:sym typeface="Rokkitt"/>
                <a:hlinkClick r:id="rId4"/>
              </a:rPr>
              <a:t>mblack50@woh.rr.com</a:t>
            </a:r>
          </a:p>
          <a:p>
            <a:pPr lvl="0" algn="l">
              <a:lnSpc>
                <a:spcPct val="90000"/>
              </a:lnSpc>
              <a:spcBef>
                <a:spcPts val="0"/>
              </a:spcBef>
              <a:buSzPct val="70000"/>
            </a:pPr>
            <a:endParaRPr lang="en-US" sz="3600" u="sng" dirty="0">
              <a:solidFill>
                <a:srgbClr val="FFFF00"/>
              </a:solidFill>
              <a:latin typeface="Rokkitt"/>
              <a:ea typeface="Rokkitt"/>
              <a:cs typeface="Rokkitt"/>
              <a:sym typeface="Rokkitt"/>
              <a:hlinkClick r:id="rId4"/>
            </a:endParaRPr>
          </a:p>
          <a:p>
            <a:pPr marL="292100" lvl="0" indent="-292100" algn="l">
              <a:lnSpc>
                <a:spcPct val="9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Coach Representative: </a:t>
            </a:r>
            <a:endParaRPr lang="en-US" sz="3600" dirty="0" smtClean="0">
              <a:solidFill>
                <a:srgbClr val="FFFF00"/>
              </a:solidFill>
              <a:latin typeface="Rokkitt"/>
              <a:ea typeface="Rokkitt"/>
              <a:cs typeface="Rokkitt"/>
              <a:sym typeface="Rokkitt"/>
            </a:endParaRPr>
          </a:p>
          <a:p>
            <a:pPr marL="342900" lvl="0" indent="-342900" algn="l">
              <a:lnSpc>
                <a:spcPct val="9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 Matt </a:t>
            </a:r>
            <a:r>
              <a:rPr lang="en-US" sz="3600" dirty="0">
                <a:solidFill>
                  <a:srgbClr val="FFFF00"/>
                </a:solidFill>
                <a:latin typeface="Rokkitt"/>
                <a:ea typeface="Rokkitt"/>
                <a:cs typeface="Rokkitt"/>
                <a:sym typeface="Rokkitt"/>
              </a:rPr>
              <a:t>Butler, Head </a:t>
            </a:r>
            <a:r>
              <a:rPr lang="en-US" sz="3600" dirty="0" smtClean="0">
                <a:solidFill>
                  <a:srgbClr val="FFFF00"/>
                </a:solidFill>
                <a:latin typeface="Rokkitt"/>
                <a:ea typeface="Rokkitt"/>
                <a:cs typeface="Rokkitt"/>
                <a:sym typeface="Rokkitt"/>
              </a:rPr>
              <a:t>Coach</a:t>
            </a:r>
          </a:p>
          <a:p>
            <a:pPr marL="406400" lvl="1" algn="l">
              <a:lnSpc>
                <a:spcPct val="90000"/>
              </a:lnSpc>
              <a:spcBef>
                <a:spcPts val="400"/>
              </a:spcBef>
              <a:buClr>
                <a:schemeClr val="accent2"/>
              </a:buClr>
              <a:buSzPct val="90000"/>
            </a:pPr>
            <a:r>
              <a:rPr lang="en-US" sz="3600" dirty="0" smtClean="0">
                <a:solidFill>
                  <a:srgbClr val="FFFF00"/>
                </a:solidFill>
                <a:latin typeface="Rokkitt"/>
                <a:ea typeface="Rokkitt"/>
                <a:cs typeface="Rokkitt"/>
                <a:sym typeface="Rokkitt"/>
              </a:rPr>
              <a:t> Middletown </a:t>
            </a:r>
            <a:r>
              <a:rPr lang="en-US" sz="3600" dirty="0">
                <a:solidFill>
                  <a:srgbClr val="FFFF00"/>
                </a:solidFill>
                <a:latin typeface="Rokkitt"/>
                <a:ea typeface="Rokkitt"/>
                <a:cs typeface="Rokkitt"/>
                <a:sym typeface="Rokkitt"/>
              </a:rPr>
              <a:t>High School</a:t>
            </a: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West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Officiating Staff</a:t>
            </a:r>
          </a:p>
        </p:txBody>
      </p:sp>
    </p:spTree>
    <p:extLst>
      <p:ext uri="{BB962C8B-B14F-4D97-AF65-F5344CB8AC3E}">
        <p14:creationId xmlns:p14="http://schemas.microsoft.com/office/powerpoint/2010/main" val="407915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5" y="1939894"/>
            <a:ext cx="8839200" cy="3920879"/>
          </a:xfrm>
          <a:prstGeom prst="rect">
            <a:avLst/>
          </a:prstGeom>
          <a:noFill/>
          <a:ln>
            <a:noFill/>
          </a:ln>
        </p:spPr>
        <p:txBody>
          <a:bodyPr lIns="91425" tIns="45700" rIns="91425" bIns="45700" anchor="t" anchorCtr="0">
            <a:noAutofit/>
          </a:bodyPr>
          <a:lstStyle/>
          <a:p>
            <a:pPr marL="292100" marR="0" lvl="0" indent="-340360" algn="l" rtl="0">
              <a:lnSpc>
                <a:spcPct val="100000"/>
              </a:lnSpc>
              <a:spcBef>
                <a:spcPts val="0"/>
              </a:spcBef>
              <a:spcAft>
                <a:spcPts val="0"/>
              </a:spcAft>
              <a:buClr>
                <a:schemeClr val="accent1"/>
              </a:buClr>
              <a:buSzPct val="100000"/>
              <a:buFont typeface="Noto Sans Symbols"/>
              <a:buChar char="⦿"/>
            </a:pPr>
            <a:r>
              <a:rPr lang="en-US" sz="3000" b="0" i="0" u="none" strike="noStrike" cap="none" dirty="0">
                <a:solidFill>
                  <a:srgbClr val="FFFF00"/>
                </a:solidFill>
                <a:latin typeface="Rokkitt"/>
                <a:ea typeface="Rokkitt"/>
                <a:cs typeface="Rokkitt"/>
                <a:sym typeface="Rokkitt"/>
              </a:rPr>
              <a:t>OHSBVA </a:t>
            </a:r>
            <a:r>
              <a:rPr lang="en-US" sz="3000" b="0" i="0" u="sng" strike="noStrike" cap="none" dirty="0">
                <a:solidFill>
                  <a:srgbClr val="FFFF00"/>
                </a:solidFill>
                <a:latin typeface="Rokkitt"/>
                <a:ea typeface="Rokkitt"/>
                <a:cs typeface="Rokkitt"/>
                <a:sym typeface="Rokkitt"/>
              </a:rPr>
              <a:t>primarily</a:t>
            </a:r>
            <a:r>
              <a:rPr lang="en-US" sz="3000" b="0" i="0" u="none" strike="noStrike" cap="none" dirty="0">
                <a:solidFill>
                  <a:srgbClr val="FFFF00"/>
                </a:solidFill>
                <a:latin typeface="Rokkitt"/>
                <a:ea typeface="Rokkitt"/>
                <a:cs typeface="Rokkitt"/>
                <a:sym typeface="Rokkitt"/>
              </a:rPr>
              <a:t> f</a:t>
            </a:r>
            <a:r>
              <a:rPr lang="en-US" sz="3000" dirty="0">
                <a:solidFill>
                  <a:srgbClr val="FFFF00"/>
                </a:solidFill>
                <a:latin typeface="Rokkitt"/>
                <a:ea typeface="Rokkitt"/>
                <a:cs typeface="Rokkitt"/>
                <a:sym typeface="Rokkitt"/>
              </a:rPr>
              <a:t>ollows </a:t>
            </a:r>
            <a:r>
              <a:rPr lang="en-US" sz="3000" b="0" i="0" u="none" strike="noStrike" cap="none" dirty="0">
                <a:solidFill>
                  <a:srgbClr val="FFFF00"/>
                </a:solidFill>
                <a:latin typeface="Rokkitt"/>
                <a:ea typeface="Rokkitt"/>
                <a:cs typeface="Rokkitt"/>
                <a:sym typeface="Rokkitt"/>
              </a:rPr>
              <a:t>NFHS </a:t>
            </a:r>
            <a:r>
              <a:rPr lang="en-US" sz="3000" b="0" i="0" u="none" strike="noStrike" cap="none" dirty="0" smtClean="0">
                <a:solidFill>
                  <a:srgbClr val="FFFF00"/>
                </a:solidFill>
                <a:latin typeface="Rokkitt"/>
                <a:ea typeface="Rokkitt"/>
                <a:cs typeface="Rokkitt"/>
                <a:sym typeface="Rokkitt"/>
              </a:rPr>
              <a:t>rules </a:t>
            </a:r>
            <a:r>
              <a:rPr lang="en-US" sz="3000" b="0" i="0" u="none" strike="noStrike" cap="none" dirty="0">
                <a:solidFill>
                  <a:srgbClr val="FFFF00"/>
                </a:solidFill>
                <a:latin typeface="Rokkitt"/>
                <a:ea typeface="Rokkitt"/>
                <a:cs typeface="Rokkitt"/>
                <a:sym typeface="Rokkitt"/>
              </a:rPr>
              <a:t>but </a:t>
            </a:r>
            <a:r>
              <a:rPr lang="en-US" sz="3000" b="0" i="0" u="none" strike="noStrike" cap="none" dirty="0" smtClean="0">
                <a:solidFill>
                  <a:srgbClr val="FFFF00"/>
                </a:solidFill>
                <a:latin typeface="Rokkitt"/>
                <a:ea typeface="Rokkitt"/>
                <a:cs typeface="Rokkitt"/>
                <a:sym typeface="Rokkitt"/>
              </a:rPr>
              <a:t>some rule </a:t>
            </a:r>
            <a:r>
              <a:rPr lang="en-US" sz="3000" b="0" i="0" u="none" strike="noStrike" cap="none" dirty="0">
                <a:solidFill>
                  <a:srgbClr val="FFFF00"/>
                </a:solidFill>
                <a:latin typeface="Rokkitt"/>
                <a:ea typeface="Rokkitt"/>
                <a:cs typeface="Rokkitt"/>
                <a:sym typeface="Rokkitt"/>
              </a:rPr>
              <a:t>differences </a:t>
            </a:r>
            <a:r>
              <a:rPr lang="en-US" sz="3000" b="0" i="0" u="none" strike="noStrike" cap="none" dirty="0" smtClean="0">
                <a:solidFill>
                  <a:srgbClr val="FFFF00"/>
                </a:solidFill>
                <a:latin typeface="Rokkitt"/>
                <a:ea typeface="Rokkitt"/>
                <a:cs typeface="Rokkitt"/>
                <a:sym typeface="Rokkitt"/>
              </a:rPr>
              <a:t>and mechanics differences </a:t>
            </a:r>
          </a:p>
          <a:p>
            <a:pPr marR="0" lvl="0" algn="l" rtl="0">
              <a:lnSpc>
                <a:spcPct val="100000"/>
              </a:lnSpc>
              <a:spcBef>
                <a:spcPts val="0"/>
              </a:spcBef>
              <a:spcAft>
                <a:spcPts val="0"/>
              </a:spcAft>
              <a:buClr>
                <a:schemeClr val="accent1"/>
              </a:buClr>
              <a:buSzPct val="100000"/>
            </a:pPr>
            <a:endParaRPr lang="en-US" sz="3000" b="0" i="0" u="none" strike="noStrike" cap="none" dirty="0" smtClean="0">
              <a:solidFill>
                <a:srgbClr val="FFFF00"/>
              </a:solidFill>
              <a:latin typeface="Rokkitt"/>
              <a:ea typeface="Rokkitt"/>
              <a:cs typeface="Rokkitt"/>
              <a:sym typeface="Rokkitt"/>
            </a:endParaRPr>
          </a:p>
          <a:p>
            <a:pPr marL="292100" marR="0" lvl="0" indent="-340360" algn="l" rtl="0">
              <a:lnSpc>
                <a:spcPct val="100000"/>
              </a:lnSpc>
              <a:spcBef>
                <a:spcPts val="0"/>
              </a:spcBef>
              <a:spcAft>
                <a:spcPts val="0"/>
              </a:spcAft>
              <a:buClr>
                <a:schemeClr val="accent1"/>
              </a:buClr>
              <a:buSzPct val="100000"/>
              <a:buFont typeface="Noto Sans Symbols"/>
              <a:buChar char="⦿"/>
            </a:pPr>
            <a:r>
              <a:rPr lang="en-US" sz="3000" b="0" i="0" u="none" strike="noStrike" cap="none" dirty="0" smtClean="0">
                <a:solidFill>
                  <a:srgbClr val="FFFF00"/>
                </a:solidFill>
                <a:latin typeface="Rokkitt"/>
                <a:ea typeface="Rokkitt"/>
                <a:cs typeface="Rokkitt"/>
                <a:sym typeface="Rokkitt"/>
              </a:rPr>
              <a:t>OHSBVA </a:t>
            </a:r>
            <a:r>
              <a:rPr lang="en-US" sz="3000" b="0" i="0" u="none" strike="noStrike" cap="none" dirty="0">
                <a:solidFill>
                  <a:srgbClr val="FFFF00"/>
                </a:solidFill>
                <a:latin typeface="Rokkitt"/>
                <a:ea typeface="Rokkitt"/>
                <a:cs typeface="Rokkitt"/>
                <a:sym typeface="Rokkitt"/>
              </a:rPr>
              <a:t>allows some different techniques that are considered “best practices” in </a:t>
            </a:r>
            <a:r>
              <a:rPr lang="en-US" sz="3000" b="0" i="0" u="none" strike="noStrike" cap="none" dirty="0" smtClean="0">
                <a:solidFill>
                  <a:srgbClr val="FFFF00"/>
                </a:solidFill>
                <a:latin typeface="Rokkitt"/>
                <a:ea typeface="Rokkitt"/>
                <a:cs typeface="Rokkitt"/>
                <a:sym typeface="Rokkitt"/>
              </a:rPr>
              <a:t>officiating</a:t>
            </a:r>
          </a:p>
          <a:p>
            <a:pPr marR="0" lvl="0" algn="l" rtl="0">
              <a:lnSpc>
                <a:spcPct val="100000"/>
              </a:lnSpc>
              <a:spcBef>
                <a:spcPts val="0"/>
              </a:spcBef>
              <a:spcAft>
                <a:spcPts val="0"/>
              </a:spcAft>
              <a:buClr>
                <a:schemeClr val="accent1"/>
              </a:buClr>
              <a:buSzPct val="100000"/>
            </a:pPr>
            <a:endParaRPr lang="en-US" sz="3000" b="0" i="0" u="none" strike="noStrike" cap="none" dirty="0">
              <a:solidFill>
                <a:srgbClr val="FFFF00"/>
              </a:solidFill>
              <a:latin typeface="Rokkitt"/>
              <a:ea typeface="Rokkitt"/>
              <a:cs typeface="Rokkitt"/>
              <a:sym typeface="Rokkitt"/>
            </a:endParaRPr>
          </a:p>
          <a:p>
            <a:pPr marL="292100" indent="-340360" algn="l">
              <a:spcBef>
                <a:spcPts val="0"/>
              </a:spcBef>
              <a:buSzPct val="100000"/>
              <a:buFont typeface="Noto Sans Symbols"/>
              <a:buChar char="⦿"/>
            </a:pPr>
            <a:r>
              <a:rPr lang="en-US" sz="3000" dirty="0">
                <a:solidFill>
                  <a:srgbClr val="FFFF00"/>
                </a:solidFill>
                <a:latin typeface="Rokkitt"/>
                <a:ea typeface="Rokkitt"/>
                <a:cs typeface="Rokkitt"/>
                <a:sym typeface="Rokkitt"/>
              </a:rPr>
              <a:t>Annual refresher on rule </a:t>
            </a:r>
            <a:r>
              <a:rPr lang="en-US" sz="3000" dirty="0" smtClean="0">
                <a:solidFill>
                  <a:srgbClr val="FFFF00"/>
                </a:solidFill>
                <a:latin typeface="Rokkitt"/>
                <a:ea typeface="Rokkitt"/>
                <a:cs typeface="Rokkitt"/>
                <a:sym typeface="Rokkitt"/>
              </a:rPr>
              <a:t>differences </a:t>
            </a:r>
            <a:r>
              <a:rPr lang="en-US" sz="3000" b="0" i="0" u="none" strike="noStrike" cap="none" dirty="0" smtClean="0">
                <a:solidFill>
                  <a:srgbClr val="FFFF00"/>
                </a:solidFill>
                <a:latin typeface="Rokkitt"/>
                <a:ea typeface="Rokkitt"/>
                <a:cs typeface="Rokkitt"/>
                <a:sym typeface="Rokkitt"/>
              </a:rPr>
              <a:t>betwee</a:t>
            </a:r>
            <a:r>
              <a:rPr lang="en-US" sz="3000" dirty="0" smtClean="0">
                <a:solidFill>
                  <a:srgbClr val="FFFF00"/>
                </a:solidFill>
                <a:latin typeface="Rokkitt"/>
                <a:ea typeface="Rokkitt"/>
                <a:cs typeface="Rokkitt"/>
                <a:sym typeface="Rokkitt"/>
              </a:rPr>
              <a:t>n </a:t>
            </a:r>
            <a:r>
              <a:rPr lang="en-US" sz="3000" b="0" i="0" u="none" strike="noStrike" cap="none" dirty="0">
                <a:solidFill>
                  <a:srgbClr val="FFFF00"/>
                </a:solidFill>
                <a:latin typeface="Rokkitt"/>
                <a:ea typeface="Rokkitt"/>
                <a:cs typeface="Rokkitt"/>
                <a:sym typeface="Rokkitt"/>
              </a:rPr>
              <a:t>boys’ </a:t>
            </a:r>
            <a:r>
              <a:rPr lang="en-US" sz="3000" b="0" i="0" u="none" strike="noStrike" cap="none" dirty="0" smtClean="0">
                <a:solidFill>
                  <a:srgbClr val="FFFF00"/>
                </a:solidFill>
                <a:latin typeface="Rokkitt"/>
                <a:ea typeface="Rokkitt"/>
                <a:cs typeface="Rokkitt"/>
                <a:sym typeface="Rokkitt"/>
              </a:rPr>
              <a:t>and girls’ </a:t>
            </a:r>
            <a:r>
              <a:rPr lang="en-US" sz="3000" dirty="0" smtClean="0">
                <a:solidFill>
                  <a:srgbClr val="FFFF00"/>
                </a:solidFill>
                <a:latin typeface="Rokkitt"/>
                <a:ea typeface="Rokkitt"/>
                <a:cs typeface="Rokkitt"/>
                <a:sym typeface="Rokkitt"/>
              </a:rPr>
              <a:t>high school</a:t>
            </a:r>
            <a:r>
              <a:rPr lang="en-US" sz="3000" b="0" i="0" u="none" strike="noStrike" cap="none" dirty="0" smtClean="0">
                <a:solidFill>
                  <a:srgbClr val="FFFF00"/>
                </a:solidFill>
                <a:latin typeface="Rokkitt"/>
                <a:ea typeface="Rokkitt"/>
                <a:cs typeface="Rokkitt"/>
                <a:sym typeface="Rokkitt"/>
              </a:rPr>
              <a:t> </a:t>
            </a:r>
            <a:r>
              <a:rPr lang="en-US" sz="3000" b="0" i="0" u="none" strike="noStrike" cap="none" dirty="0">
                <a:solidFill>
                  <a:srgbClr val="FFFF00"/>
                </a:solidFill>
                <a:latin typeface="Rokkitt"/>
                <a:ea typeface="Rokkitt"/>
                <a:cs typeface="Rokkitt"/>
                <a:sym typeface="Rokkitt"/>
              </a:rPr>
              <a:t>volleyball </a:t>
            </a:r>
            <a:r>
              <a:rPr lang="en-US" sz="3000" b="0" i="0" u="none" strike="noStrike" cap="none" dirty="0" smtClean="0">
                <a:solidFill>
                  <a:srgbClr val="FFFF00"/>
                </a:solidFill>
                <a:latin typeface="Rokkitt"/>
                <a:ea typeface="Rokkitt"/>
                <a:cs typeface="Rokkitt"/>
                <a:sym typeface="Rokkitt"/>
              </a:rPr>
              <a:t>rules </a:t>
            </a:r>
            <a:r>
              <a:rPr lang="en-US" sz="3000" dirty="0" smtClean="0">
                <a:solidFill>
                  <a:srgbClr val="FFFF00"/>
                </a:solidFill>
                <a:latin typeface="Rokkitt"/>
                <a:ea typeface="Rokkitt"/>
                <a:cs typeface="Rokkitt"/>
                <a:sym typeface="Rokkitt"/>
              </a:rPr>
              <a:t>is important</a:t>
            </a:r>
            <a:endParaRPr lang="en-US" sz="3000" b="0" i="0" u="none" strike="noStrike" cap="none"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1676400" y="304800"/>
            <a:ext cx="57149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NFHS Volleyball Rules</a:t>
            </a:r>
            <a:endParaRPr lang="en-US" sz="2800" b="0" i="0" u="none" strike="noStrike" cap="none" dirty="0">
              <a:solidFill>
                <a:schemeClr val="dk1"/>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5" y="2253342"/>
            <a:ext cx="8839200" cy="4376057"/>
          </a:xfrm>
          <a:prstGeom prst="rect">
            <a:avLst/>
          </a:prstGeom>
          <a:noFill/>
          <a:ln>
            <a:noFill/>
          </a:ln>
        </p:spPr>
        <p:txBody>
          <a:bodyPr lIns="91425" tIns="45700" rIns="91425" bIns="45700" anchor="t" anchorCtr="0">
            <a:noAutofit/>
          </a:bodyPr>
          <a:lstStyle/>
          <a:p>
            <a:pPr marL="292100" indent="-327660">
              <a:buSzPct val="100000"/>
              <a:buFont typeface="Rokkitt"/>
              <a:buChar char="⦿"/>
            </a:pPr>
            <a:r>
              <a:rPr lang="en-US" sz="3200" dirty="0">
                <a:solidFill>
                  <a:srgbClr val="FFFF00"/>
                </a:solidFill>
                <a:latin typeface="Rokkitt"/>
                <a:ea typeface="Rokkitt"/>
                <a:cs typeface="Rokkitt"/>
                <a:sym typeface="Rokkitt"/>
              </a:rPr>
              <a:t>What is considered a center line fault?</a:t>
            </a:r>
          </a:p>
          <a:p>
            <a:pPr>
              <a:buSzPct val="100000"/>
            </a:pPr>
            <a:endParaRPr lang="en-US" sz="3200" dirty="0">
              <a:solidFill>
                <a:srgbClr val="FFFF00"/>
              </a:solidFill>
              <a:latin typeface="Rokkitt"/>
              <a:ea typeface="Rokkitt"/>
              <a:cs typeface="Rokkitt"/>
              <a:sym typeface="Rokkitt"/>
            </a:endParaRPr>
          </a:p>
          <a:p>
            <a:pPr>
              <a:buSzPct val="100000"/>
            </a:pPr>
            <a:endParaRPr lang="en-US" sz="3200" dirty="0">
              <a:solidFill>
                <a:srgbClr val="FFFF00"/>
              </a:solidFill>
              <a:latin typeface="Rokkitt"/>
              <a:ea typeface="Rokkitt"/>
              <a:cs typeface="Rokkitt"/>
              <a:sym typeface="Rokkitt"/>
            </a:endParaRPr>
          </a:p>
          <a:p>
            <a:pPr marL="292100" lvl="0" indent="-327660">
              <a:buSzPct val="100000"/>
              <a:buFont typeface="Rokkitt"/>
              <a:buChar char="⦿"/>
            </a:pPr>
            <a:r>
              <a:rPr lang="en-US" sz="3200" dirty="0">
                <a:solidFill>
                  <a:srgbClr val="FFFF00"/>
                </a:solidFill>
                <a:latin typeface="Rokkitt"/>
                <a:ea typeface="Rokkitt"/>
                <a:cs typeface="Rokkitt"/>
                <a:sym typeface="Rokkitt"/>
              </a:rPr>
              <a:t>What is considered a net fault?</a:t>
            </a:r>
          </a:p>
          <a:p>
            <a:pPr marL="292100" marR="0" lvl="0" indent="-292100"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lt1"/>
              </a:solidFill>
              <a:latin typeface="Rokkitt"/>
              <a:ea typeface="Rokkitt"/>
              <a:cs typeface="Rokkitt"/>
              <a:sym typeface="Rokkitt"/>
            </a:endParaRPr>
          </a:p>
        </p:txBody>
      </p:sp>
      <p:sp>
        <p:nvSpPr>
          <p:cNvPr id="268" name="Shape 268"/>
          <p:cNvSpPr txBox="1"/>
          <p:nvPr/>
        </p:nvSpPr>
        <p:spPr>
          <a:xfrm>
            <a:off x="1676400" y="304800"/>
            <a:ext cx="6041571"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Rule Differences</a:t>
            </a:r>
            <a:endParaRPr lang="en-US" sz="2800" b="0" i="0" u="none" strike="noStrike" cap="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301101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5" y="2253342"/>
            <a:ext cx="8839200" cy="4376057"/>
          </a:xfrm>
          <a:prstGeom prst="rect">
            <a:avLst/>
          </a:prstGeom>
          <a:noFill/>
          <a:ln>
            <a:noFill/>
          </a:ln>
        </p:spPr>
        <p:txBody>
          <a:bodyPr lIns="91425" tIns="45700" rIns="91425" bIns="45700" anchor="t" anchorCtr="0">
            <a:noAutofit/>
          </a:bodyPr>
          <a:lstStyle/>
          <a:p>
            <a:pPr marL="292100" indent="-327660">
              <a:buSzPct val="100000"/>
              <a:buFont typeface="Rokkitt"/>
              <a:buChar char="⦿"/>
            </a:pPr>
            <a:r>
              <a:rPr lang="en-US" sz="3200" dirty="0">
                <a:solidFill>
                  <a:srgbClr val="FFFF00"/>
                </a:solidFill>
                <a:latin typeface="Rokkitt"/>
                <a:ea typeface="Rokkitt"/>
                <a:cs typeface="Rokkitt"/>
                <a:sym typeface="Rokkitt"/>
              </a:rPr>
              <a:t>Which coaching staff may stand, where and when may they stand?</a:t>
            </a:r>
          </a:p>
          <a:p>
            <a:pPr>
              <a:buSzPct val="100000"/>
            </a:pPr>
            <a:endParaRPr lang="en-US" sz="3200" dirty="0">
              <a:solidFill>
                <a:srgbClr val="FFFF00"/>
              </a:solidFill>
              <a:latin typeface="Rokkitt"/>
              <a:ea typeface="Rokkitt"/>
              <a:cs typeface="Rokkitt"/>
              <a:sym typeface="Rokkitt"/>
            </a:endParaRPr>
          </a:p>
          <a:p>
            <a:pPr marL="292100" lvl="0" indent="-327660">
              <a:buSzPct val="100000"/>
              <a:buFont typeface="Rokkitt"/>
              <a:buChar char="⦿"/>
            </a:pPr>
            <a:r>
              <a:rPr lang="en-US" sz="3200" dirty="0">
                <a:solidFill>
                  <a:srgbClr val="FFFF00"/>
                </a:solidFill>
                <a:latin typeface="Rokkitt"/>
                <a:ea typeface="Rokkitt"/>
                <a:cs typeface="Rokkitt"/>
                <a:sym typeface="Rokkitt"/>
              </a:rPr>
              <a:t>After yellow or red card issued </a:t>
            </a:r>
            <a:r>
              <a:rPr lang="en-US" sz="3200">
                <a:solidFill>
                  <a:srgbClr val="FFFF00"/>
                </a:solidFill>
                <a:latin typeface="Rokkitt"/>
                <a:ea typeface="Rokkitt"/>
                <a:cs typeface="Rokkitt"/>
                <a:sym typeface="Rokkitt"/>
              </a:rPr>
              <a:t>to </a:t>
            </a:r>
            <a:r>
              <a:rPr lang="en-US" sz="3200" smtClean="0">
                <a:solidFill>
                  <a:srgbClr val="FFFF00"/>
                </a:solidFill>
                <a:latin typeface="Rokkitt"/>
                <a:ea typeface="Rokkitt"/>
                <a:cs typeface="Rokkitt"/>
                <a:sym typeface="Rokkitt"/>
              </a:rPr>
              <a:t>member </a:t>
            </a:r>
            <a:r>
              <a:rPr lang="en-US" sz="3200" dirty="0">
                <a:solidFill>
                  <a:srgbClr val="FFFF00"/>
                </a:solidFill>
                <a:latin typeface="Rokkitt"/>
                <a:ea typeface="Rokkitt"/>
                <a:cs typeface="Rokkitt"/>
                <a:sym typeface="Rokkitt"/>
              </a:rPr>
              <a:t>of coaching staff/bench personnel, may a coach stand to coach the team?</a:t>
            </a:r>
          </a:p>
        </p:txBody>
      </p:sp>
      <p:sp>
        <p:nvSpPr>
          <p:cNvPr id="268" name="Shape 268"/>
          <p:cNvSpPr txBox="1"/>
          <p:nvPr/>
        </p:nvSpPr>
        <p:spPr>
          <a:xfrm>
            <a:off x="1480458" y="304800"/>
            <a:ext cx="62484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Administrative Modifications</a:t>
            </a:r>
            <a:endParaRPr lang="en-US" sz="2800" b="0" i="0" u="none" strike="noStrike" cap="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137955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127825" y="2253342"/>
            <a:ext cx="8839200" cy="4376057"/>
          </a:xfrm>
          <a:prstGeom prst="rect">
            <a:avLst/>
          </a:prstGeom>
          <a:noFill/>
          <a:ln>
            <a:noFill/>
          </a:ln>
        </p:spPr>
        <p:txBody>
          <a:bodyPr lIns="91425" tIns="45700" rIns="91425" bIns="45700" anchor="t" anchorCtr="0">
            <a:noAutofit/>
          </a:bodyPr>
          <a:lstStyle/>
          <a:p>
            <a:pPr marL="292100" lvl="0" indent="-358140" algn="l">
              <a:spcBef>
                <a:spcPts val="0"/>
              </a:spcBef>
              <a:buSzPct val="100000"/>
              <a:buFont typeface="Rokkitt"/>
              <a:buChar char="⦿"/>
            </a:pPr>
            <a:r>
              <a:rPr lang="en-US" sz="3200" dirty="0">
                <a:solidFill>
                  <a:srgbClr val="FFFF00"/>
                </a:solidFill>
                <a:latin typeface="Rokkitt"/>
                <a:ea typeface="Rokkitt"/>
                <a:cs typeface="Rokkitt"/>
                <a:sym typeface="Rokkitt"/>
              </a:rPr>
              <a:t>The red/white/blue Model V5M5000 Molten Flistatec Volleyball is to be used for all OHSBVA </a:t>
            </a:r>
            <a:r>
              <a:rPr lang="en-US" sz="3200" u="sng" dirty="0">
                <a:solidFill>
                  <a:srgbClr val="FFFF00"/>
                </a:solidFill>
                <a:latin typeface="Rokkitt"/>
                <a:ea typeface="Rokkitt"/>
                <a:cs typeface="Rokkitt"/>
                <a:sym typeface="Rokkitt"/>
              </a:rPr>
              <a:t>tournament</a:t>
            </a:r>
            <a:r>
              <a:rPr lang="en-US" sz="3200" dirty="0">
                <a:solidFill>
                  <a:srgbClr val="FFFF00"/>
                </a:solidFill>
                <a:latin typeface="Rokkitt"/>
                <a:ea typeface="Rokkitt"/>
                <a:cs typeface="Rokkitt"/>
                <a:sym typeface="Rokkitt"/>
              </a:rPr>
              <a:t> matches</a:t>
            </a:r>
          </a:p>
          <a:p>
            <a:pPr lvl="0" algn="l">
              <a:spcBef>
                <a:spcPts val="0"/>
              </a:spcBef>
              <a:buSzPct val="100000"/>
            </a:pPr>
            <a:endParaRPr lang="en-US" sz="3200" dirty="0">
              <a:solidFill>
                <a:srgbClr val="FFFF00"/>
              </a:solidFill>
              <a:latin typeface="Rokkitt"/>
              <a:ea typeface="Rokkitt"/>
              <a:cs typeface="Rokkitt"/>
              <a:sym typeface="Rokkitt"/>
            </a:endParaRPr>
          </a:p>
          <a:p>
            <a:pPr marL="292100" lvl="0" indent="-340360" algn="l">
              <a:spcBef>
                <a:spcPts val="0"/>
              </a:spcBef>
              <a:buSzPct val="100000"/>
              <a:buFont typeface="Rokkitt"/>
              <a:buChar char="⦿"/>
            </a:pPr>
            <a:r>
              <a:rPr lang="en-US" sz="3200" dirty="0">
                <a:solidFill>
                  <a:srgbClr val="FFFF00"/>
                </a:solidFill>
                <a:latin typeface="Rokkitt"/>
                <a:ea typeface="Rokkitt"/>
                <a:cs typeface="Rokkitt"/>
                <a:sym typeface="Rokkitt"/>
              </a:rPr>
              <a:t>Players may participate in no more than six (6) sets against a common opponent (same school) on a given play-date </a:t>
            </a:r>
          </a:p>
        </p:txBody>
      </p:sp>
      <p:sp>
        <p:nvSpPr>
          <p:cNvPr id="268" name="Shape 268"/>
          <p:cNvSpPr txBox="1"/>
          <p:nvPr/>
        </p:nvSpPr>
        <p:spPr>
          <a:xfrm>
            <a:off x="522513" y="337457"/>
            <a:ext cx="8066316"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Administrative Modifications – Continued</a:t>
            </a:r>
            <a:endParaRPr lang="en-US" sz="2800" b="0" i="0" u="none" strike="noStrike" cap="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113954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42526" y="304800"/>
            <a:ext cx="8341112"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Administrative </a:t>
            </a:r>
            <a:r>
              <a:rPr lang="en-US" sz="2800" dirty="0" smtClean="0">
                <a:solidFill>
                  <a:schemeClr val="dk1"/>
                </a:solidFill>
                <a:latin typeface="Rokkitt"/>
                <a:ea typeface="Rokkitt"/>
                <a:cs typeface="Rokkitt"/>
                <a:sym typeface="Rokkitt"/>
              </a:rPr>
              <a:t>Modifications – Continued</a:t>
            </a:r>
            <a:endParaRPr lang="en-US" sz="2800" dirty="0">
              <a:solidFill>
                <a:schemeClr val="dk1"/>
              </a:solidFill>
              <a:latin typeface="Rokkitt"/>
              <a:ea typeface="Rokkitt"/>
              <a:cs typeface="Rokkitt"/>
              <a:sym typeface="Rokkitt"/>
            </a:endParaRPr>
          </a:p>
        </p:txBody>
      </p:sp>
      <p:sp>
        <p:nvSpPr>
          <p:cNvPr id="310" name="Shape 310"/>
          <p:cNvSpPr txBox="1"/>
          <p:nvPr/>
        </p:nvSpPr>
        <p:spPr>
          <a:xfrm>
            <a:off x="457200" y="2064470"/>
            <a:ext cx="8111765" cy="4244589"/>
          </a:xfrm>
          <a:prstGeom prst="rect">
            <a:avLst/>
          </a:prstGeom>
          <a:noFill/>
          <a:ln>
            <a:noFill/>
          </a:ln>
        </p:spPr>
        <p:txBody>
          <a:bodyPr lIns="91425" tIns="45700" rIns="91425" bIns="45700" anchor="t" anchorCtr="0">
            <a:noAutofit/>
          </a:bodyPr>
          <a:lstStyle/>
          <a:p>
            <a:pPr marL="292100" indent="-327660">
              <a:buClr>
                <a:schemeClr val="accent1"/>
              </a:buClr>
              <a:buSzPct val="100000"/>
              <a:buFont typeface="Rokkitt"/>
              <a:buChar char="⦿"/>
            </a:pPr>
            <a:r>
              <a:rPr lang="en-US" sz="2800" dirty="0">
                <a:solidFill>
                  <a:srgbClr val="FFFF00"/>
                </a:solidFill>
                <a:latin typeface="Rokkitt"/>
                <a:ea typeface="Rokkitt"/>
                <a:cs typeface="Rokkitt"/>
                <a:sym typeface="Rokkitt"/>
              </a:rPr>
              <a:t>Players may change shirts without leaving </a:t>
            </a:r>
            <a:r>
              <a:rPr lang="en-US" sz="2800" dirty="0" smtClean="0">
                <a:solidFill>
                  <a:srgbClr val="FFFF00"/>
                </a:solidFill>
                <a:latin typeface="Rokkitt"/>
                <a:ea typeface="Rokkitt"/>
                <a:cs typeface="Rokkitt"/>
                <a:sym typeface="Rokkitt"/>
              </a:rPr>
              <a:t>court area</a:t>
            </a:r>
          </a:p>
          <a:p>
            <a:pPr>
              <a:buClr>
                <a:schemeClr val="accent1"/>
              </a:buClr>
              <a:buSzPct val="100000"/>
            </a:pPr>
            <a:endParaRPr lang="en-US" sz="2800" dirty="0">
              <a:solidFill>
                <a:srgbClr val="FFFF00"/>
              </a:solidFill>
              <a:latin typeface="Rokkitt"/>
              <a:ea typeface="Rokkitt"/>
              <a:cs typeface="Rokkitt"/>
              <a:sym typeface="Rokkitt"/>
            </a:endParaRPr>
          </a:p>
          <a:p>
            <a:pPr marL="292100" indent="-327660">
              <a:buClr>
                <a:schemeClr val="accent1"/>
              </a:buClr>
              <a:buSzPct val="100000"/>
              <a:buFont typeface="Rokkitt"/>
              <a:buChar char="⦿"/>
            </a:pPr>
            <a:r>
              <a:rPr lang="en-US" sz="2800" dirty="0">
                <a:solidFill>
                  <a:srgbClr val="FFFF00"/>
                </a:solidFill>
                <a:latin typeface="Rokkitt"/>
                <a:ea typeface="Rokkitt"/>
                <a:cs typeface="Rokkitt"/>
                <a:sym typeface="Rokkitt"/>
              </a:rPr>
              <a:t>Substitutes do not have to sit on </a:t>
            </a:r>
            <a:r>
              <a:rPr lang="en-US" sz="2800" dirty="0" smtClean="0">
                <a:solidFill>
                  <a:srgbClr val="FFFF00"/>
                </a:solidFill>
                <a:latin typeface="Rokkitt"/>
                <a:ea typeface="Rokkitt"/>
                <a:cs typeface="Rokkitt"/>
                <a:sym typeface="Rokkitt"/>
              </a:rPr>
              <a:t>bench</a:t>
            </a:r>
          </a:p>
          <a:p>
            <a:pPr>
              <a:buClr>
                <a:schemeClr val="accent1"/>
              </a:buClr>
              <a:buSzPct val="100000"/>
            </a:pPr>
            <a:endParaRPr lang="en-US" sz="2800" dirty="0">
              <a:solidFill>
                <a:srgbClr val="FFFF00"/>
              </a:solidFill>
              <a:latin typeface="Rokkitt"/>
              <a:ea typeface="Rokkitt"/>
              <a:cs typeface="Rokkitt"/>
              <a:sym typeface="Rokkitt"/>
            </a:endParaRPr>
          </a:p>
          <a:p>
            <a:pPr marL="292100" marR="0" lvl="0" indent="-327660" algn="l" rtl="0">
              <a:lnSpc>
                <a:spcPct val="100000"/>
              </a:lnSpc>
              <a:spcBef>
                <a:spcPts val="0"/>
              </a:spcBef>
              <a:spcAft>
                <a:spcPts val="0"/>
              </a:spcAft>
              <a:buClr>
                <a:schemeClr val="accent1"/>
              </a:buClr>
              <a:buSzPct val="100000"/>
              <a:buFont typeface="Rokkitt"/>
              <a:buChar char="⦿"/>
            </a:pPr>
            <a:r>
              <a:rPr lang="en-US" sz="2800" b="0" i="0" u="none" strike="noStrike" cap="none" dirty="0" smtClean="0">
                <a:solidFill>
                  <a:srgbClr val="FFFF00"/>
                </a:solidFill>
                <a:latin typeface="Rokkitt"/>
                <a:ea typeface="Rokkitt"/>
                <a:cs typeface="Rokkitt"/>
                <a:sym typeface="Rokkitt"/>
              </a:rPr>
              <a:t>Substitutes </a:t>
            </a:r>
            <a:r>
              <a:rPr lang="en-US" sz="2800" b="0" i="0" u="none" strike="noStrike" cap="none" dirty="0">
                <a:solidFill>
                  <a:srgbClr val="FFFF00"/>
                </a:solidFill>
                <a:latin typeface="Rokkitt"/>
                <a:ea typeface="Rokkitt"/>
                <a:cs typeface="Rokkitt"/>
                <a:sym typeface="Rokkitt"/>
              </a:rPr>
              <a:t>and </a:t>
            </a:r>
            <a:r>
              <a:rPr lang="en-US" sz="2800" dirty="0" smtClean="0">
                <a:solidFill>
                  <a:srgbClr val="FFFF00"/>
                </a:solidFill>
                <a:latin typeface="Rokkitt"/>
                <a:ea typeface="Rokkitt"/>
                <a:cs typeface="Rokkitt"/>
                <a:sym typeface="Rokkitt"/>
              </a:rPr>
              <a:t>team’s</a:t>
            </a:r>
            <a:r>
              <a:rPr lang="en-US" sz="2800" b="0" i="0" u="none" strike="noStrike" cap="none" dirty="0" smtClean="0">
                <a:solidFill>
                  <a:srgbClr val="FFFF00"/>
                </a:solidFill>
                <a:latin typeface="Rokkitt"/>
                <a:ea typeface="Rokkitt"/>
                <a:cs typeface="Rokkitt"/>
                <a:sym typeface="Rokkitt"/>
              </a:rPr>
              <a:t> </a:t>
            </a:r>
            <a:r>
              <a:rPr lang="en-US" sz="2800" b="0" i="0" u="none" strike="noStrike" cap="none" dirty="0">
                <a:solidFill>
                  <a:srgbClr val="FFFF00"/>
                </a:solidFill>
                <a:latin typeface="Rokkitt"/>
                <a:ea typeface="Rokkitt"/>
                <a:cs typeface="Rokkitt"/>
                <a:sym typeface="Rokkitt"/>
              </a:rPr>
              <a:t>coaching staff may stand outside </a:t>
            </a:r>
            <a:r>
              <a:rPr lang="en-US" sz="2800" b="0" i="0" u="none" strike="noStrike" cap="none" dirty="0" smtClean="0">
                <a:solidFill>
                  <a:srgbClr val="FFFF00"/>
                </a:solidFill>
                <a:latin typeface="Rokkitt"/>
                <a:ea typeface="Rokkitt"/>
                <a:cs typeface="Rokkitt"/>
                <a:sym typeface="Rokkitt"/>
              </a:rPr>
              <a:t>team </a:t>
            </a:r>
            <a:r>
              <a:rPr lang="en-US" sz="2800" b="0" i="0" u="none" strike="noStrike" cap="none" dirty="0">
                <a:solidFill>
                  <a:srgbClr val="FFFF00"/>
                </a:solidFill>
                <a:latin typeface="Rokkitt"/>
                <a:ea typeface="Rokkitt"/>
                <a:cs typeface="Rokkitt"/>
                <a:sym typeface="Rokkitt"/>
              </a:rPr>
              <a:t>benches </a:t>
            </a:r>
            <a:r>
              <a:rPr lang="en-US" sz="2800" b="0" i="0" u="sng" strike="noStrike" cap="none" dirty="0">
                <a:solidFill>
                  <a:srgbClr val="FFFF00"/>
                </a:solidFill>
                <a:latin typeface="Rokkitt"/>
                <a:ea typeface="Rokkitt"/>
                <a:cs typeface="Rokkitt"/>
                <a:sym typeface="Rokkitt"/>
              </a:rPr>
              <a:t>in line </a:t>
            </a:r>
            <a:r>
              <a:rPr lang="en-US" sz="2800" b="0" i="0" u="sng" strike="noStrike" cap="none" dirty="0" smtClean="0">
                <a:solidFill>
                  <a:srgbClr val="FFFF00"/>
                </a:solidFill>
                <a:latin typeface="Rokkitt"/>
                <a:ea typeface="Rokkitt"/>
                <a:cs typeface="Rokkitt"/>
                <a:sym typeface="Rokkitt"/>
              </a:rPr>
              <a:t>with </a:t>
            </a:r>
            <a:r>
              <a:rPr lang="en-US" sz="2800" b="0" i="0" u="sng" strike="noStrike" cap="none" dirty="0">
                <a:solidFill>
                  <a:srgbClr val="FFFF00"/>
                </a:solidFill>
                <a:latin typeface="Rokkitt"/>
                <a:ea typeface="Rokkitt"/>
                <a:cs typeface="Rokkitt"/>
                <a:sym typeface="Rokkitt"/>
              </a:rPr>
              <a:t>benches/chairs </a:t>
            </a:r>
            <a:r>
              <a:rPr lang="en-US" sz="2800" b="0" i="0" u="none" strike="noStrike" cap="none" dirty="0">
                <a:solidFill>
                  <a:srgbClr val="FFFF00"/>
                </a:solidFill>
                <a:latin typeface="Rokkitt"/>
                <a:ea typeface="Rokkitt"/>
                <a:cs typeface="Rokkitt"/>
                <a:sym typeface="Rokkitt"/>
              </a:rPr>
              <a:t>without being disruptive or interfering with </a:t>
            </a:r>
            <a:r>
              <a:rPr lang="en-US" sz="2800" b="0" i="0" u="none" strike="noStrike" cap="none" dirty="0" smtClean="0">
                <a:solidFill>
                  <a:srgbClr val="FFFF00"/>
                </a:solidFill>
                <a:latin typeface="Rokkitt"/>
                <a:ea typeface="Rokkitt"/>
                <a:cs typeface="Rokkitt"/>
                <a:sym typeface="Rokkitt"/>
              </a:rPr>
              <a:t>play</a:t>
            </a:r>
          </a:p>
          <a:p>
            <a:pPr marR="0" lvl="0" algn="l" rtl="0">
              <a:lnSpc>
                <a:spcPct val="100000"/>
              </a:lnSpc>
              <a:spcBef>
                <a:spcPts val="0"/>
              </a:spcBef>
              <a:spcAft>
                <a:spcPts val="0"/>
              </a:spcAft>
              <a:buClr>
                <a:schemeClr val="accent1"/>
              </a:buClr>
              <a:buSzPct val="100000"/>
            </a:pPr>
            <a:endParaRPr lang="en-US" sz="2800" b="0" i="0" u="none" strike="noStrike" cap="none" dirty="0" smtClean="0">
              <a:solidFill>
                <a:srgbClr val="FFFF00"/>
              </a:solidFill>
              <a:latin typeface="Rokkitt"/>
              <a:ea typeface="Rokkitt"/>
              <a:cs typeface="Rokkitt"/>
              <a:sym typeface="Rokkit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358219" y="304800"/>
            <a:ext cx="8323868"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algn="ctr">
              <a:buClr>
                <a:schemeClr val="dk1"/>
              </a:buClr>
              <a:buSzPct val="25000"/>
            </a:pPr>
            <a:r>
              <a:rPr lang="en-US" sz="2800" b="0" i="0" u="none" strike="noStrike" cap="none" dirty="0" smtClean="0">
                <a:solidFill>
                  <a:schemeClr val="dk1"/>
                </a:solidFill>
                <a:latin typeface="Rokkitt"/>
                <a:ea typeface="Rokkitt"/>
                <a:cs typeface="Rokkitt"/>
                <a:sym typeface="Rokkitt"/>
              </a:rPr>
              <a:t>OHSBVA Administrative </a:t>
            </a:r>
            <a:r>
              <a:rPr lang="en-US" sz="2800" dirty="0">
                <a:solidFill>
                  <a:schemeClr val="dk1"/>
                </a:solidFill>
                <a:latin typeface="Rokkitt"/>
                <a:ea typeface="Rokkitt"/>
                <a:cs typeface="Rokkitt"/>
                <a:sym typeface="Rokkitt"/>
              </a:rPr>
              <a:t>Clarification – </a:t>
            </a:r>
            <a:r>
              <a:rPr lang="en-US" sz="2800" dirty="0" smtClean="0">
                <a:solidFill>
                  <a:schemeClr val="dk1"/>
                </a:solidFill>
                <a:latin typeface="Rokkitt"/>
                <a:ea typeface="Rokkitt"/>
                <a:cs typeface="Rokkitt"/>
                <a:sym typeface="Rokkitt"/>
              </a:rPr>
              <a:t>Continued</a:t>
            </a:r>
            <a:endParaRPr lang="en-US" sz="2800" dirty="0">
              <a:solidFill>
                <a:schemeClr val="dk1"/>
              </a:solidFill>
              <a:latin typeface="Rokkitt"/>
              <a:ea typeface="Rokkitt"/>
              <a:cs typeface="Rokkitt"/>
              <a:sym typeface="Rokkitt"/>
            </a:endParaRPr>
          </a:p>
        </p:txBody>
      </p:sp>
      <p:sp>
        <p:nvSpPr>
          <p:cNvPr id="310" name="Shape 310"/>
          <p:cNvSpPr txBox="1"/>
          <p:nvPr/>
        </p:nvSpPr>
        <p:spPr>
          <a:xfrm>
            <a:off x="358219" y="2281286"/>
            <a:ext cx="8323868" cy="4510725"/>
          </a:xfrm>
          <a:prstGeom prst="rect">
            <a:avLst/>
          </a:prstGeom>
          <a:noFill/>
          <a:ln>
            <a:noFill/>
          </a:ln>
        </p:spPr>
        <p:txBody>
          <a:bodyPr lIns="91425" tIns="45700" rIns="91425" bIns="45700" anchor="t" anchorCtr="0">
            <a:noAutofit/>
          </a:bodyPr>
          <a:lstStyle/>
          <a:p>
            <a:pPr marL="292100" lvl="0" indent="-340360" algn="ctr">
              <a:buClr>
                <a:schemeClr val="accent1"/>
              </a:buClr>
              <a:buSzPct val="100000"/>
              <a:buFont typeface="Noto Sans Symbols"/>
              <a:buChar char="⦿"/>
            </a:pPr>
            <a:r>
              <a:rPr lang="en-US" sz="2800" dirty="0" smtClean="0">
                <a:solidFill>
                  <a:srgbClr val="FFFF00"/>
                </a:solidFill>
                <a:latin typeface="Rokkitt"/>
                <a:ea typeface="Rokkitt"/>
                <a:cs typeface="Rokkitt"/>
                <a:sym typeface="Rokkitt"/>
              </a:rPr>
              <a:t> </a:t>
            </a:r>
            <a:r>
              <a:rPr lang="en-US" sz="3000" dirty="0">
                <a:solidFill>
                  <a:srgbClr val="FFFF00"/>
                </a:solidFill>
                <a:latin typeface="Rokkitt"/>
                <a:ea typeface="Rokkitt"/>
                <a:cs typeface="Rokkitt"/>
                <a:sym typeface="Rokkitt"/>
              </a:rPr>
              <a:t>How many volleyball matches may be played by a school </a:t>
            </a:r>
            <a:r>
              <a:rPr lang="en-US" sz="3000" dirty="0" smtClean="0">
                <a:solidFill>
                  <a:srgbClr val="FFFF00"/>
                </a:solidFill>
                <a:latin typeface="Rokkitt"/>
                <a:ea typeface="Rokkitt"/>
                <a:cs typeface="Rokkitt"/>
                <a:sym typeface="Rokkitt"/>
              </a:rPr>
              <a:t>on </a:t>
            </a:r>
            <a:r>
              <a:rPr lang="en-US" sz="3000" dirty="0">
                <a:solidFill>
                  <a:srgbClr val="FFFF00"/>
                </a:solidFill>
                <a:latin typeface="Rokkitt"/>
                <a:ea typeface="Rokkitt"/>
                <a:cs typeface="Rokkitt"/>
                <a:sym typeface="Rokkitt"/>
              </a:rPr>
              <a:t>a single date of </a:t>
            </a:r>
            <a:r>
              <a:rPr lang="en-US" sz="3000" dirty="0" smtClean="0">
                <a:solidFill>
                  <a:srgbClr val="FFFF00"/>
                </a:solidFill>
                <a:latin typeface="Rokkitt"/>
                <a:ea typeface="Rokkitt"/>
                <a:cs typeface="Rokkitt"/>
                <a:sym typeface="Rokkitt"/>
              </a:rPr>
              <a:t>play?</a:t>
            </a:r>
            <a:endParaRPr lang="en-US" sz="3000" dirty="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endParaRPr lang="en-US" sz="2800" dirty="0" smtClean="0">
              <a:solidFill>
                <a:srgbClr val="FFFF00"/>
              </a:solidFill>
              <a:latin typeface="Rokkitt"/>
              <a:ea typeface="Rokkitt"/>
              <a:cs typeface="Rokkitt"/>
              <a:sym typeface="Rokkitt"/>
            </a:endParaRPr>
          </a:p>
          <a:p>
            <a:pPr marL="639762" lvl="1" indent="-262572">
              <a:spcBef>
                <a:spcPts val="400"/>
              </a:spcBef>
              <a:buClr>
                <a:schemeClr val="accent2"/>
              </a:buClr>
              <a:buSzPct val="100000"/>
              <a:buFont typeface="Rokkitt"/>
              <a:buChar char="•"/>
            </a:pPr>
            <a:r>
              <a:rPr lang="en-US" sz="2800" dirty="0" smtClean="0">
                <a:solidFill>
                  <a:srgbClr val="FFFF00"/>
                </a:solidFill>
                <a:latin typeface="Rokkitt"/>
                <a:ea typeface="Rokkitt"/>
                <a:cs typeface="Rokkitt"/>
                <a:sym typeface="Rokkitt"/>
              </a:rPr>
              <a:t>The </a:t>
            </a:r>
            <a:r>
              <a:rPr lang="en-US" sz="2800" dirty="0">
                <a:solidFill>
                  <a:srgbClr val="FFFF00"/>
                </a:solidFill>
                <a:latin typeface="Rokkitt"/>
                <a:ea typeface="Rokkitt"/>
                <a:cs typeface="Rokkitt"/>
                <a:sym typeface="Rokkitt"/>
              </a:rPr>
              <a:t>OHSBVA follows the OHSAA’s rule that limits schools (by level of play) to THREE (3) matches on a single play-date </a:t>
            </a:r>
            <a:endParaRPr lang="en-US" sz="3000" u="sng" dirty="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904410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Informal Signals for</a:t>
            </a:r>
          </a:p>
          <a:p>
            <a:pPr lvl="0">
              <a:spcBef>
                <a:spcPts val="0"/>
              </a:spcBef>
              <a:buSzPct val="25000"/>
            </a:pPr>
            <a:r>
              <a:rPr lang="en-US" sz="4800" u="sng" dirty="0" smtClean="0">
                <a:solidFill>
                  <a:srgbClr val="FFFF00"/>
                </a:solidFill>
                <a:latin typeface="Rokkitt" panose="020B0604020202020204" charset="0"/>
              </a:rPr>
              <a:t>Legal Back-Row Attacks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Review of Rules and Mechanics Changes from 2020</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581114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How/When to Signal a</a:t>
            </a:r>
          </a:p>
          <a:p>
            <a:pPr lvl="0">
              <a:spcBef>
                <a:spcPts val="0"/>
              </a:spcBef>
              <a:buSzPct val="25000"/>
            </a:pPr>
            <a:r>
              <a:rPr lang="en-US" sz="4800" u="sng" dirty="0" smtClean="0">
                <a:solidFill>
                  <a:srgbClr val="FFFF00"/>
                </a:solidFill>
                <a:latin typeface="Rokkitt" panose="020B0604020202020204" charset="0"/>
              </a:rPr>
              <a:t>Legal Back-Row Attack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4"/>
            <a:ext cx="8835248" cy="895275"/>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Review of Rules and Mechanics Changes from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079651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12775" y="7938"/>
            <a:ext cx="8197940" cy="855187"/>
          </a:xfrm>
          <a:prstGeom prst="rect">
            <a:avLst/>
          </a:prstGeom>
          <a:noFill/>
          <a:ln>
            <a:noFill/>
          </a:ln>
        </p:spPr>
        <p:txBody>
          <a:bodyPr lIns="91425" tIns="45700" rIns="91425" bIns="45700" anchor="b" anchorCtr="0">
            <a:noAutofit/>
          </a:bodyPr>
          <a:lstStyle/>
          <a:p>
            <a:pPr marL="54864" marR="0" lvl="0" indent="-4064" algn="ctr" rtl="0">
              <a:spcBef>
                <a:spcPts val="0"/>
              </a:spcBef>
              <a:buClr>
                <a:srgbClr val="E7E9C9"/>
              </a:buClr>
              <a:buSzPct val="25000"/>
              <a:buFont typeface="Rokkitt"/>
              <a:buNone/>
            </a:pPr>
            <a:r>
              <a:rPr lang="en-US" sz="5400" b="0" i="0" u="none" strike="noStrike" cap="none" dirty="0" smtClean="0">
                <a:solidFill>
                  <a:srgbClr val="E7E9C9"/>
                </a:solidFill>
                <a:latin typeface="Rokkitt"/>
                <a:ea typeface="Rokkitt"/>
                <a:cs typeface="Rokkitt"/>
                <a:sym typeface="Rokkitt"/>
              </a:rPr>
              <a:t/>
            </a:r>
            <a:br>
              <a:rPr lang="en-US" sz="5400" b="0" i="0" u="none" strike="noStrike" cap="none" dirty="0" smtClean="0">
                <a:solidFill>
                  <a:srgbClr val="E7E9C9"/>
                </a:solidFill>
                <a:latin typeface="Rokkitt"/>
                <a:ea typeface="Rokkitt"/>
                <a:cs typeface="Rokkitt"/>
                <a:sym typeface="Rokkitt"/>
              </a:rPr>
            </a:br>
            <a:r>
              <a:rPr lang="en-US" sz="5400" b="0" dirty="0">
                <a:solidFill>
                  <a:srgbClr val="E7E9C9"/>
                </a:solidFill>
                <a:latin typeface="Rokkitt"/>
                <a:ea typeface="Rokkitt"/>
                <a:cs typeface="Rokkitt"/>
                <a:sym typeface="Rokkitt"/>
              </a:rPr>
              <a:t/>
            </a:r>
            <a:br>
              <a:rPr lang="en-US" sz="5400" b="0" dirty="0">
                <a:solidFill>
                  <a:srgbClr val="E7E9C9"/>
                </a:solidFill>
                <a:latin typeface="Rokkitt"/>
                <a:ea typeface="Rokkitt"/>
                <a:cs typeface="Rokkitt"/>
                <a:sym typeface="Rokkitt"/>
              </a:rPr>
            </a:br>
            <a:r>
              <a:rPr lang="en-US" sz="4400" dirty="0" smtClean="0">
                <a:solidFill>
                  <a:srgbClr val="FFFF00"/>
                </a:solidFill>
                <a:latin typeface="Rokkitt"/>
                <a:ea typeface="Rokkitt"/>
                <a:cs typeface="Rokkitt"/>
                <a:sym typeface="Rokkitt"/>
              </a:rPr>
              <a:t>State Tournament Crew – 2019</a:t>
            </a:r>
            <a:endParaRPr lang="en-US" sz="4400" i="0" u="none" strike="noStrike" cap="none" dirty="0">
              <a:solidFill>
                <a:srgbClr val="FFFF00"/>
              </a:solidFill>
              <a:latin typeface="Rokkitt"/>
              <a:ea typeface="Rokkitt"/>
              <a:cs typeface="Rokkitt"/>
              <a:sym typeface="Rokkitt"/>
            </a:endParaRPr>
          </a:p>
        </p:txBody>
      </p:sp>
      <p:sp>
        <p:nvSpPr>
          <p:cNvPr id="175" name="Shape 175" descr="Displaying OHSBVA Boys Volleyball.jp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6" name="Shape 176" descr="Displaying OHSBVA Boys Volleyball.jp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descr="Displaying OHSBVA Boys Volleyball.jpg"/>
          <p:cNvSpPr/>
          <p:nvPr/>
        </p:nvSpPr>
        <p:spPr>
          <a:xfrm>
            <a:off x="460375" y="160336"/>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descr="Displaying OHSBVA Boys Volleyball.jpg"/>
          <p:cNvSpPr/>
          <p:nvPr/>
        </p:nvSpPr>
        <p:spPr>
          <a:xfrm>
            <a:off x="612775" y="312737"/>
            <a:ext cx="304799"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65" y="4771094"/>
            <a:ext cx="1598851" cy="1739102"/>
          </a:xfrm>
          <a:prstGeom prst="rect">
            <a:avLst/>
          </a:prstGeom>
        </p:spPr>
      </p:pic>
      <p:sp>
        <p:nvSpPr>
          <p:cNvPr id="2" name="TextBox 1"/>
          <p:cNvSpPr txBox="1"/>
          <p:nvPr/>
        </p:nvSpPr>
        <p:spPr>
          <a:xfrm>
            <a:off x="68367" y="1982624"/>
            <a:ext cx="2354322" cy="2677656"/>
          </a:xfrm>
          <a:prstGeom prst="rect">
            <a:avLst/>
          </a:prstGeom>
          <a:noFill/>
        </p:spPr>
        <p:txBody>
          <a:bodyPr wrap="square" rtlCol="0">
            <a:spAutoFit/>
          </a:bodyPr>
          <a:lstStyle/>
          <a:p>
            <a:r>
              <a:rPr lang="en-US" sz="1200" dirty="0" smtClean="0">
                <a:solidFill>
                  <a:srgbClr val="FFFF00"/>
                </a:solidFill>
                <a:latin typeface="Rokkitt" panose="020B0604020202020204" charset="0"/>
              </a:rPr>
              <a:t>Left to Right: </a:t>
            </a:r>
          </a:p>
          <a:p>
            <a:r>
              <a:rPr lang="en-US" sz="1200" dirty="0" smtClean="0">
                <a:solidFill>
                  <a:srgbClr val="FFFF00"/>
                </a:solidFill>
                <a:latin typeface="Rokkitt" panose="020B0604020202020204" charset="0"/>
              </a:rPr>
              <a:t>Lucas </a:t>
            </a:r>
            <a:r>
              <a:rPr lang="en-US" sz="1200" dirty="0">
                <a:solidFill>
                  <a:srgbClr val="FFFF00"/>
                </a:solidFill>
                <a:latin typeface="Rokkitt" panose="020B0604020202020204" charset="0"/>
              </a:rPr>
              <a:t>Tuggle (Head Referee</a:t>
            </a:r>
            <a:r>
              <a:rPr lang="en-US" sz="1200" dirty="0" smtClean="0">
                <a:solidFill>
                  <a:srgbClr val="FFFF00"/>
                </a:solidFill>
                <a:latin typeface="Rokkitt" panose="020B0604020202020204" charset="0"/>
              </a:rPr>
              <a:t>),</a:t>
            </a:r>
          </a:p>
          <a:p>
            <a:r>
              <a:rPr lang="en-US" sz="1200" dirty="0" smtClean="0">
                <a:solidFill>
                  <a:srgbClr val="FFFF00"/>
                </a:solidFill>
                <a:latin typeface="Rokkitt" panose="020B0604020202020204" charset="0"/>
              </a:rPr>
              <a:t>Dan </a:t>
            </a:r>
            <a:r>
              <a:rPr lang="en-US" sz="1200" dirty="0">
                <a:solidFill>
                  <a:srgbClr val="FFFF00"/>
                </a:solidFill>
                <a:latin typeface="Rokkitt" panose="020B0604020202020204" charset="0"/>
              </a:rPr>
              <a:t>Litteral (Referee</a:t>
            </a:r>
            <a:r>
              <a:rPr lang="en-US" sz="1200" dirty="0" smtClean="0">
                <a:solidFill>
                  <a:srgbClr val="FFFF00"/>
                </a:solidFill>
                <a:latin typeface="Rokkitt" panose="020B0604020202020204" charset="0"/>
              </a:rPr>
              <a:t>),</a:t>
            </a:r>
          </a:p>
          <a:p>
            <a:r>
              <a:rPr lang="en-US" sz="1200" dirty="0" smtClean="0">
                <a:solidFill>
                  <a:srgbClr val="FFFF00"/>
                </a:solidFill>
                <a:latin typeface="Rokkitt" panose="020B0604020202020204" charset="0"/>
              </a:rPr>
              <a:t>Dave </a:t>
            </a:r>
            <a:r>
              <a:rPr lang="en-US" sz="1200" dirty="0">
                <a:solidFill>
                  <a:srgbClr val="FFFF00"/>
                </a:solidFill>
                <a:latin typeface="Rokkitt" panose="020B0604020202020204" charset="0"/>
              </a:rPr>
              <a:t>McCray (Line Judge</a:t>
            </a:r>
            <a:r>
              <a:rPr lang="en-US" sz="1200" dirty="0" smtClean="0">
                <a:solidFill>
                  <a:srgbClr val="FFFF00"/>
                </a:solidFill>
                <a:latin typeface="Rokkitt" panose="020B0604020202020204" charset="0"/>
              </a:rPr>
              <a:t>) </a:t>
            </a:r>
          </a:p>
          <a:p>
            <a:r>
              <a:rPr lang="en-US" sz="1200" dirty="0" smtClean="0">
                <a:solidFill>
                  <a:srgbClr val="FFFF00"/>
                </a:solidFill>
                <a:latin typeface="Rokkitt" panose="020B0604020202020204" charset="0"/>
              </a:rPr>
              <a:t>Mary </a:t>
            </a:r>
            <a:r>
              <a:rPr lang="en-US" sz="1200" dirty="0">
                <a:solidFill>
                  <a:srgbClr val="FFFF00"/>
                </a:solidFill>
                <a:latin typeface="Rokkitt" panose="020B0604020202020204" charset="0"/>
              </a:rPr>
              <a:t>Black (Referee</a:t>
            </a:r>
            <a:r>
              <a:rPr lang="en-US" sz="1200" dirty="0" smtClean="0">
                <a:solidFill>
                  <a:srgbClr val="FFFF00"/>
                </a:solidFill>
                <a:latin typeface="Rokkitt" panose="020B0604020202020204" charset="0"/>
              </a:rPr>
              <a:t>) </a:t>
            </a:r>
            <a:endParaRPr lang="en-US" sz="1200" dirty="0">
              <a:solidFill>
                <a:srgbClr val="FFFF00"/>
              </a:solidFill>
              <a:latin typeface="Rokkitt" panose="020B0604020202020204" charset="0"/>
            </a:endParaRPr>
          </a:p>
          <a:p>
            <a:r>
              <a:rPr lang="en-US" sz="1200" dirty="0">
                <a:solidFill>
                  <a:srgbClr val="FFFF00"/>
                </a:solidFill>
                <a:latin typeface="Rokkitt" panose="020B0604020202020204" charset="0"/>
              </a:rPr>
              <a:t>Gerald Price (Line Judge</a:t>
            </a:r>
            <a:r>
              <a:rPr lang="en-US" sz="1200" dirty="0" smtClean="0">
                <a:solidFill>
                  <a:srgbClr val="FFFF00"/>
                </a:solidFill>
                <a:latin typeface="Rokkitt" panose="020B0604020202020204" charset="0"/>
              </a:rPr>
              <a:t>)</a:t>
            </a:r>
            <a:endParaRPr lang="en-US" sz="1200" dirty="0">
              <a:solidFill>
                <a:srgbClr val="FFFF00"/>
              </a:solidFill>
              <a:latin typeface="Rokkitt" panose="020B0604020202020204" charset="0"/>
            </a:endParaRPr>
          </a:p>
          <a:p>
            <a:r>
              <a:rPr lang="en-US" sz="1200" dirty="0" smtClean="0">
                <a:solidFill>
                  <a:srgbClr val="FFFF00"/>
                </a:solidFill>
                <a:latin typeface="Rokkitt" panose="020B0604020202020204" charset="0"/>
              </a:rPr>
              <a:t>Michael Chandler (Scorer) </a:t>
            </a:r>
          </a:p>
          <a:p>
            <a:r>
              <a:rPr lang="en-US" sz="1200" dirty="0" smtClean="0">
                <a:solidFill>
                  <a:srgbClr val="FFFF00"/>
                </a:solidFill>
                <a:latin typeface="Rokkitt" panose="020B0604020202020204" charset="0"/>
              </a:rPr>
              <a:t>Jeff Kline (Line Judge/Referee) </a:t>
            </a:r>
          </a:p>
          <a:p>
            <a:r>
              <a:rPr lang="en-US" sz="1200" dirty="0" smtClean="0">
                <a:solidFill>
                  <a:srgbClr val="FFFF00"/>
                </a:solidFill>
                <a:latin typeface="Rokkitt" panose="020B0604020202020204" charset="0"/>
              </a:rPr>
              <a:t>Brien Rife (Referee)</a:t>
            </a:r>
          </a:p>
          <a:p>
            <a:r>
              <a:rPr lang="en-US" sz="1200" dirty="0" smtClean="0">
                <a:solidFill>
                  <a:srgbClr val="FFFF00"/>
                </a:solidFill>
                <a:latin typeface="Rokkitt" panose="020B0604020202020204" charset="0"/>
              </a:rPr>
              <a:t>Shane White (Referee) </a:t>
            </a:r>
          </a:p>
          <a:p>
            <a:r>
              <a:rPr lang="en-US" sz="1200" dirty="0" smtClean="0">
                <a:solidFill>
                  <a:srgbClr val="FFFF00"/>
                </a:solidFill>
                <a:latin typeface="Rokkitt" panose="020B0604020202020204" charset="0"/>
              </a:rPr>
              <a:t>Drew Puckrin (Line Judge) </a:t>
            </a:r>
          </a:p>
          <a:p>
            <a:r>
              <a:rPr lang="en-US" sz="1200" dirty="0" smtClean="0">
                <a:solidFill>
                  <a:srgbClr val="FFFF00"/>
                </a:solidFill>
                <a:latin typeface="Rokkitt" panose="020B0604020202020204" charset="0"/>
              </a:rPr>
              <a:t>Steve DiBacco (Timer/Scoreboard Operator)</a:t>
            </a:r>
            <a:endParaRPr lang="en-US" sz="1200" dirty="0">
              <a:solidFill>
                <a:srgbClr val="FFFF00"/>
              </a:solidFill>
              <a:latin typeface="Rokkitt" panose="020B0604020202020204" charset="0"/>
            </a:endParaRPr>
          </a:p>
          <a:p>
            <a:endParaRPr lang="en-US" sz="1200" dirty="0" smtClean="0">
              <a:solidFill>
                <a:srgbClr val="FFFF00"/>
              </a:solidFill>
              <a:latin typeface="Rokkitt" panose="020B060402020202020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688" y="1348032"/>
            <a:ext cx="6721311" cy="55099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a:t>
            </a:r>
          </a:p>
          <a:p>
            <a:pPr lvl="0">
              <a:spcBef>
                <a:spcPts val="0"/>
              </a:spcBef>
              <a:buSzPct val="25000"/>
            </a:pPr>
            <a:r>
              <a:rPr lang="en-US" sz="4800" u="sng" dirty="0" smtClean="0">
                <a:solidFill>
                  <a:srgbClr val="FFFF00"/>
                </a:solidFill>
                <a:latin typeface="Rokkitt" panose="020B0604020202020204" charset="0"/>
              </a:rPr>
              <a:t>Change of Philosophy</a:t>
            </a:r>
          </a:p>
          <a:p>
            <a:pPr lvl="0">
              <a:spcBef>
                <a:spcPts val="0"/>
              </a:spcBef>
              <a:buSzPct val="25000"/>
            </a:pPr>
            <a:endParaRPr lang="en-US" sz="3200" dirty="0" smtClean="0">
              <a:solidFill>
                <a:srgbClr val="FFFF00"/>
              </a:solidFill>
              <a:latin typeface="Rokkitt" panose="020B0604020202020204" charset="0"/>
            </a:endParaRP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851732"/>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Review of Rules and Mechanics Changes from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683921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a:t>
            </a:r>
          </a:p>
          <a:p>
            <a:pPr lvl="0">
              <a:spcBef>
                <a:spcPts val="0"/>
              </a:spcBef>
              <a:buSzPct val="25000"/>
            </a:pPr>
            <a:r>
              <a:rPr lang="en-US" sz="4800" u="sng" dirty="0" smtClean="0">
                <a:solidFill>
                  <a:srgbClr val="FFFF00"/>
                </a:solidFill>
                <a:latin typeface="Rokkitt" panose="020B0604020202020204" charset="0"/>
              </a:rPr>
              <a:t>Points of Emphasis </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4"/>
            <a:ext cx="8835248" cy="895275"/>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Review of Rules and Mechanics Changes from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39953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Garamond"/>
              <a:buNone/>
            </a:pPr>
            <a:endParaRPr lang="en-US" sz="5400" dirty="0" smtClean="0">
              <a:solidFill>
                <a:srgbClr val="FFFF00"/>
              </a:solidFill>
            </a:endParaRPr>
          </a:p>
          <a:p>
            <a:pPr marL="0" marR="0" lvl="0" indent="0" algn="ctr" rtl="0">
              <a:lnSpc>
                <a:spcPct val="100000"/>
              </a:lnSpc>
              <a:spcBef>
                <a:spcPts val="0"/>
              </a:spcBef>
              <a:spcAft>
                <a:spcPts val="0"/>
              </a:spcAft>
              <a:buClr>
                <a:schemeClr val="accent1"/>
              </a:buClr>
              <a:buSzPct val="25000"/>
              <a:buFont typeface="Garamond"/>
              <a:buNone/>
            </a:pPr>
            <a:endParaRPr sz="5400" dirty="0">
              <a:solidFill>
                <a:srgbClr val="FFFF00"/>
              </a:solidFill>
            </a:endParaRPr>
          </a:p>
          <a:p>
            <a:pPr lvl="0">
              <a:spcBef>
                <a:spcPts val="0"/>
              </a:spcBef>
              <a:buSzPct val="25000"/>
            </a:pPr>
            <a:r>
              <a:rPr lang="en-US" sz="4800" u="sng" dirty="0" smtClean="0">
                <a:solidFill>
                  <a:srgbClr val="FFFF00"/>
                </a:solidFill>
                <a:latin typeface="Rokkitt" panose="020B0604020202020204" charset="0"/>
              </a:rPr>
              <a:t>Ball Handling: Summary</a:t>
            </a:r>
          </a:p>
          <a:p>
            <a:pPr marL="0" marR="0" lvl="0" indent="0" algn="ctr" rtl="0">
              <a:lnSpc>
                <a:spcPct val="100000"/>
              </a:lnSpc>
              <a:spcBef>
                <a:spcPts val="0"/>
              </a:spcBef>
              <a:spcAft>
                <a:spcPts val="0"/>
              </a:spcAft>
              <a:buClr>
                <a:schemeClr val="accent1"/>
              </a:buClr>
              <a:buSzPct val="25000"/>
              <a:buFont typeface="Garamond"/>
              <a:buNone/>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97304"/>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Review of Rules and Mechanics Changes from 2020 – Continued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964180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1027522" y="304800"/>
            <a:ext cx="710781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Rule and Mechanics Changes 2021</a:t>
            </a:r>
            <a:endParaRPr lang="en-US" sz="2800" b="0" i="0" u="none" strike="noStrike" cap="none" dirty="0">
              <a:solidFill>
                <a:schemeClr val="dk1"/>
              </a:solidFill>
              <a:latin typeface="Rokkitt"/>
              <a:ea typeface="Rokkitt"/>
              <a:cs typeface="Rokkitt"/>
              <a:sym typeface="Rokkitt"/>
            </a:endParaRPr>
          </a:p>
        </p:txBody>
      </p:sp>
      <p:sp>
        <p:nvSpPr>
          <p:cNvPr id="310" name="Shape 310"/>
          <p:cNvSpPr txBox="1"/>
          <p:nvPr/>
        </p:nvSpPr>
        <p:spPr>
          <a:xfrm>
            <a:off x="358219" y="1377244"/>
            <a:ext cx="8323868" cy="5329925"/>
          </a:xfrm>
          <a:prstGeom prst="rect">
            <a:avLst/>
          </a:prstGeom>
          <a:noFill/>
          <a:ln>
            <a:noFill/>
          </a:ln>
        </p:spPr>
        <p:txBody>
          <a:bodyPr lIns="91425" tIns="45700" rIns="91425" bIns="45700" anchor="t" anchorCtr="0">
            <a:noAutofit/>
          </a:bodyPr>
          <a:lstStyle/>
          <a:p>
            <a:pPr marL="292100" lvl="0" indent="-340360">
              <a:buClr>
                <a:schemeClr val="accent1"/>
              </a:buClr>
              <a:buSzPct val="100000"/>
              <a:buFont typeface="Noto Sans Symbols"/>
              <a:buChar char="⦿"/>
            </a:pPr>
            <a:endParaRPr lang="en-US" sz="2800" dirty="0" smtClean="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endParaRPr lang="en-US" sz="2800" dirty="0">
              <a:solidFill>
                <a:srgbClr val="FFFF00"/>
              </a:solidFill>
              <a:latin typeface="Rokkitt"/>
              <a:ea typeface="Rokkitt"/>
              <a:cs typeface="Rokkitt"/>
              <a:sym typeface="Rokkitt"/>
            </a:endParaRPr>
          </a:p>
          <a:p>
            <a:pPr marL="292100" lvl="0" indent="-340360">
              <a:buClr>
                <a:schemeClr val="accent1"/>
              </a:buClr>
              <a:buSzPct val="100000"/>
              <a:buFont typeface="Noto Sans Symbols"/>
              <a:buChar char="⦿"/>
            </a:pPr>
            <a:r>
              <a:rPr lang="en-US" sz="2800" dirty="0" smtClean="0">
                <a:solidFill>
                  <a:srgbClr val="FFFF00"/>
                </a:solidFill>
                <a:latin typeface="Rokkitt"/>
                <a:ea typeface="Rokkitt"/>
                <a:cs typeface="Rokkitt"/>
                <a:sym typeface="Rokkitt"/>
              </a:rPr>
              <a:t> OHSBVA review process</a:t>
            </a:r>
          </a:p>
          <a:p>
            <a:pPr marL="292100" lvl="0" indent="-340360">
              <a:buClr>
                <a:schemeClr val="accent1"/>
              </a:buClr>
              <a:buSzPct val="100000"/>
              <a:buFont typeface="Noto Sans Symbols"/>
              <a:buChar char="⦿"/>
            </a:pPr>
            <a:endParaRPr lang="en-US" sz="2800" u="sng" dirty="0">
              <a:solidFill>
                <a:srgbClr val="FFFF00"/>
              </a:solidFill>
              <a:latin typeface="Rokkitt"/>
              <a:sym typeface="Rokkitt"/>
            </a:endParaRPr>
          </a:p>
          <a:p>
            <a:pPr marL="292100" lvl="0" indent="-340360">
              <a:buClr>
                <a:schemeClr val="accent1"/>
              </a:buClr>
              <a:buSzPct val="100000"/>
              <a:buFont typeface="Noto Sans Symbols"/>
              <a:buChar char="⦿"/>
            </a:pPr>
            <a:r>
              <a:rPr lang="en-US" sz="2800" u="sng" dirty="0" smtClean="0">
                <a:solidFill>
                  <a:srgbClr val="FFFF00"/>
                </a:solidFill>
                <a:latin typeface="Rokkitt" panose="020B0604020202020204" charset="0"/>
              </a:rPr>
              <a:t>Players </a:t>
            </a:r>
            <a:r>
              <a:rPr lang="en-US" sz="2800" u="sng" dirty="0">
                <a:solidFill>
                  <a:srgbClr val="FFFF00"/>
                </a:solidFill>
                <a:latin typeface="Rokkitt" panose="020B0604020202020204" charset="0"/>
              </a:rPr>
              <a:t>permitted to wear head coverings for religious reasons</a:t>
            </a:r>
          </a:p>
          <a:p>
            <a:pPr lvl="0">
              <a:buClr>
                <a:schemeClr val="accent1"/>
              </a:buClr>
              <a:buSzPct val="100000"/>
            </a:pPr>
            <a:endParaRPr lang="en-US" sz="2800" dirty="0" smtClean="0">
              <a:solidFill>
                <a:srgbClr val="FFFF00"/>
              </a:solidFill>
              <a:latin typeface="Rokkitt"/>
              <a:ea typeface="Rokkitt"/>
              <a:cs typeface="Rokkitt"/>
              <a:sym typeface="Rokkitt"/>
            </a:endParaRPr>
          </a:p>
          <a:p>
            <a:pPr lvl="0">
              <a:buClr>
                <a:schemeClr val="accent1"/>
              </a:buClr>
              <a:buSzPct val="100000"/>
            </a:pPr>
            <a:r>
              <a:rPr lang="en-US" sz="2800" dirty="0" smtClean="0">
                <a:solidFill>
                  <a:srgbClr val="FFFF00"/>
                </a:solidFill>
                <a:latin typeface="Rokkitt"/>
                <a:ea typeface="Rokkitt"/>
                <a:cs typeface="Rokkitt"/>
                <a:sym typeface="Rokkitt"/>
              </a:rPr>
              <a:t> </a:t>
            </a:r>
          </a:p>
          <a:p>
            <a:pPr lvl="0">
              <a:buClr>
                <a:schemeClr val="accent1"/>
              </a:buClr>
              <a:buSzPct val="100000"/>
            </a:pPr>
            <a:endParaRPr lang="en-US" sz="2800" dirty="0" smtClean="0">
              <a:solidFill>
                <a:srgbClr val="FFFF00"/>
              </a:solidFill>
              <a:latin typeface="Rokkitt"/>
              <a:ea typeface="Rokkitt"/>
              <a:cs typeface="Rokkitt"/>
              <a:sym typeface="Rokkitt"/>
            </a:endParaRPr>
          </a:p>
        </p:txBody>
      </p:sp>
    </p:spTree>
    <p:extLst>
      <p:ext uri="{BB962C8B-B14F-4D97-AF65-F5344CB8AC3E}">
        <p14:creationId xmlns:p14="http://schemas.microsoft.com/office/powerpoint/2010/main" val="3888924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2971800"/>
            <a:ext cx="8835248" cy="3886324"/>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Change of penalty for late </a:t>
            </a:r>
          </a:p>
          <a:p>
            <a:pPr lvl="0">
              <a:spcBef>
                <a:spcPts val="0"/>
              </a:spcBef>
              <a:buSzPct val="25000"/>
            </a:pPr>
            <a:r>
              <a:rPr lang="en-US" sz="4800" u="sng" dirty="0" smtClean="0">
                <a:solidFill>
                  <a:srgbClr val="FFFF00"/>
                </a:solidFill>
                <a:latin typeface="Rokkitt" panose="020B0604020202020204" charset="0"/>
              </a:rPr>
              <a:t>lineup submission</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Rul</a:t>
            </a:r>
            <a:r>
              <a:rPr lang="en-US" sz="2800" b="0" dirty="0" smtClean="0">
                <a:latin typeface="Rokkitt"/>
                <a:ea typeface="Rokkitt"/>
                <a:cs typeface="Rokkitt"/>
                <a:sym typeface="Rokkitt"/>
              </a:rPr>
              <a:t>e Changes</a:t>
            </a:r>
            <a:r>
              <a:rPr lang="en-US" sz="2800" b="0" i="0" u="none" strike="noStrike" cap="none" dirty="0" smtClean="0">
                <a:solidFill>
                  <a:srgbClr val="3F3F3F"/>
                </a:solidFill>
                <a:latin typeface="Rokkitt"/>
                <a:ea typeface="Rokkitt"/>
                <a:cs typeface="Rokkitt"/>
                <a:sym typeface="Rokkitt"/>
              </a:rPr>
              <a:t> 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283993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571500" lvl="0" indent="-5715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Adopted by OHSAA and followed by OHSBVA in light of COVID-19</a:t>
            </a:r>
          </a:p>
          <a:p>
            <a:pPr marL="571500" indent="-5715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Applies for 2021 OHSBVA season</a:t>
            </a:r>
          </a:p>
          <a:p>
            <a:pPr marL="571500" lvl="0" indent="-5715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Requirements of referees</a:t>
            </a:r>
          </a:p>
          <a:p>
            <a:pPr marL="571500" lvl="0" indent="-5715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R</a:t>
            </a:r>
            <a:r>
              <a:rPr lang="en-US" sz="4000" dirty="0" smtClean="0">
                <a:solidFill>
                  <a:srgbClr val="FFFF00"/>
                </a:solidFill>
                <a:latin typeface="Rokkitt" panose="020B0604020202020204" charset="0"/>
              </a:rPr>
              <a:t>equirements of others</a:t>
            </a:r>
          </a:p>
          <a:p>
            <a:pPr marL="571500" lvl="0" indent="-571500" algn="l">
              <a:spcBef>
                <a:spcPts val="0"/>
              </a:spcBef>
              <a:buSzPct val="25000"/>
              <a:buFont typeface="Wingdings" panose="05000000000000000000" pitchFamily="2" charset="2"/>
              <a:buChar char="Ø"/>
            </a:pPr>
            <a:endParaRPr lang="en-US" sz="4000" dirty="0" smtClean="0">
              <a:solidFill>
                <a:srgbClr val="FFFF00"/>
              </a:solidFill>
              <a:latin typeface="Rokkitt" panose="020B0604020202020204" charset="0"/>
            </a:endParaRPr>
          </a:p>
          <a:p>
            <a:pPr marL="571500" lvl="0" indent="-571500" algn="l">
              <a:spcBef>
                <a:spcPts val="0"/>
              </a:spcBef>
              <a:buSzPct val="25000"/>
              <a:buFont typeface="Wingdings" panose="05000000000000000000" pitchFamily="2" charset="2"/>
              <a:buChar char="Ø"/>
            </a:pPr>
            <a:endParaRPr lang="en-US" sz="4000" dirty="0" smtClean="0">
              <a:solidFill>
                <a:srgbClr val="FFFF00"/>
              </a:solidFill>
              <a:latin typeface="Rokkitt" panose="020B0604020202020204" charset="0"/>
            </a:endParaRPr>
          </a:p>
          <a:p>
            <a:pPr lvl="0" algn="l">
              <a:spcBef>
                <a:spcPts val="0"/>
              </a:spcBef>
              <a:buSzPct val="25000"/>
            </a:pPr>
            <a:endParaRPr lang="en-US" sz="4000" dirty="0" smtClean="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dirty="0" smtClean="0">
                <a:solidFill>
                  <a:srgbClr val="3F3F3F"/>
                </a:solidFill>
                <a:latin typeface="Rokkitt"/>
                <a:ea typeface="Rokkitt"/>
                <a:cs typeface="Rokkitt"/>
                <a:sym typeface="Rokkitt"/>
              </a:rPr>
              <a:t>COVID-19 Requirements 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935964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0000"/>
                </a:solidFill>
                <a:latin typeface="Rokkitt" panose="020B0604020202020204" charset="0"/>
              </a:rPr>
              <a:t>Officials’ table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Substitution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951920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Officials’ table</a:t>
            </a:r>
          </a:p>
          <a:p>
            <a:pPr marL="457200" lvl="0" indent="-457200" algn="l">
              <a:spcBef>
                <a:spcPts val="0"/>
              </a:spcBef>
              <a:buSzPct val="25000"/>
              <a:buFont typeface="Wingdings" panose="05000000000000000000" pitchFamily="2" charset="2"/>
              <a:buChar char="Ø"/>
            </a:pPr>
            <a:r>
              <a:rPr lang="en-US" sz="4000" dirty="0" smtClean="0">
                <a:solidFill>
                  <a:srgbClr val="FF00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Substitution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481071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Officials’ table</a:t>
            </a: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00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Substitution </a:t>
            </a:r>
            <a:r>
              <a:rPr lang="en-US" sz="4000" dirty="0">
                <a:solidFill>
                  <a:srgbClr val="FFFF00"/>
                </a:solidFill>
                <a:latin typeface="Rokkitt" panose="020B0604020202020204" charset="0"/>
              </a:rPr>
              <a:t>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044336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Officials’ table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a:solidFill>
                  <a:srgbClr val="FF0000"/>
                </a:solidFill>
                <a:latin typeface="Rokkitt" panose="020B0604020202020204" charset="0"/>
              </a:rPr>
              <a:t>Substitution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128416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914400" y="2686756"/>
            <a:ext cx="7772400" cy="3738593"/>
          </a:xfrm>
          <a:prstGeom prst="rect">
            <a:avLst/>
          </a:prstGeom>
          <a:noFill/>
          <a:ln>
            <a:noFill/>
          </a:ln>
        </p:spPr>
        <p:txBody>
          <a:bodyPr lIns="91425" tIns="45700" rIns="91425" bIns="45700" anchor="t" anchorCtr="0">
            <a:noAutofit/>
          </a:bodyPr>
          <a:lstStyle/>
          <a:p>
            <a:pPr marL="292100" lvl="0" indent="-292100" algn="l">
              <a:spcBef>
                <a:spcPts val="0"/>
              </a:spcBef>
              <a:buSzPct val="70000"/>
              <a:buFont typeface="Noto Sans Symbols"/>
              <a:buChar char="⦿"/>
            </a:pPr>
            <a:r>
              <a:rPr lang="en-US" sz="5400" u="sng" dirty="0">
                <a:solidFill>
                  <a:srgbClr val="FFFF00"/>
                </a:solidFill>
                <a:latin typeface="Rokkitt"/>
                <a:ea typeface="Rokkitt"/>
                <a:cs typeface="Rokkitt"/>
                <a:sym typeface="Rokkitt"/>
              </a:rPr>
              <a:t>Executive Director:</a:t>
            </a:r>
          </a:p>
          <a:p>
            <a:pPr marL="639762" lvl="1" indent="-233362" algn="l">
              <a:spcBef>
                <a:spcPts val="400"/>
              </a:spcBef>
              <a:buClr>
                <a:schemeClr val="accent2"/>
              </a:buClr>
              <a:buSzPct val="90000"/>
              <a:buFont typeface="Rokkitt"/>
              <a:buChar char="•"/>
            </a:pPr>
            <a:r>
              <a:rPr lang="en-US" sz="5400" dirty="0">
                <a:solidFill>
                  <a:srgbClr val="FFFF00"/>
                </a:solidFill>
                <a:latin typeface="Rokkitt"/>
                <a:ea typeface="Rokkitt"/>
                <a:cs typeface="Rokkitt"/>
                <a:sym typeface="Rokkitt"/>
              </a:rPr>
              <a:t>Gary Hajek</a:t>
            </a:r>
          </a:p>
          <a:p>
            <a:pPr marL="639762" lvl="1" indent="-233362" algn="l">
              <a:spcBef>
                <a:spcPts val="400"/>
              </a:spcBef>
              <a:buClr>
                <a:schemeClr val="accent2"/>
              </a:buClr>
              <a:buSzPct val="90000"/>
              <a:buFont typeface="Rokkitt"/>
              <a:buChar char="•"/>
            </a:pPr>
            <a:r>
              <a:rPr lang="en-US" sz="5400" u="sng" dirty="0" smtClean="0">
                <a:solidFill>
                  <a:srgbClr val="FFFF00"/>
                </a:solidFill>
                <a:latin typeface="Rokkitt"/>
                <a:ea typeface="Rokkitt"/>
                <a:cs typeface="Rokkitt"/>
                <a:sym typeface="Rokkitt"/>
                <a:hlinkClick r:id="rId3"/>
              </a:rPr>
              <a:t>garymhajek@gmail.com</a:t>
            </a:r>
          </a:p>
        </p:txBody>
      </p:sp>
      <p:sp>
        <p:nvSpPr>
          <p:cNvPr id="199" name="Shape 199"/>
          <p:cNvSpPr txBox="1">
            <a:spLocks noGrp="1"/>
          </p:cNvSpPr>
          <p:nvPr>
            <p:ph type="title"/>
          </p:nvPr>
        </p:nvSpPr>
        <p:spPr>
          <a:xfrm>
            <a:off x="2362200" y="228600"/>
            <a:ext cx="41148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Leadership</a:t>
            </a:r>
          </a:p>
        </p:txBody>
      </p:sp>
    </p:spTree>
    <p:extLst>
      <p:ext uri="{BB962C8B-B14F-4D97-AF65-F5344CB8AC3E}">
        <p14:creationId xmlns:p14="http://schemas.microsoft.com/office/powerpoint/2010/main" val="73675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Officials’ table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Substitution procedures</a:t>
            </a:r>
          </a:p>
          <a:p>
            <a:pPr marL="457200" lvl="0" indent="-457200" algn="l">
              <a:spcBef>
                <a:spcPts val="0"/>
              </a:spcBef>
              <a:buSzPct val="25000"/>
              <a:buFont typeface="Wingdings" panose="05000000000000000000" pitchFamily="2" charset="2"/>
              <a:buChar char="Ø"/>
            </a:pPr>
            <a:r>
              <a:rPr lang="en-US" sz="4000" dirty="0" smtClean="0">
                <a:solidFill>
                  <a:srgbClr val="FF00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3996400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367225"/>
            <a:ext cx="8835248" cy="5490899"/>
          </a:xfrm>
          <a:prstGeom prst="rect">
            <a:avLst/>
          </a:prstGeom>
          <a:noFill/>
          <a:ln>
            <a:noFill/>
          </a:ln>
        </p:spPr>
        <p:txBody>
          <a:bodyPr lIns="91425" tIns="45700" rIns="91425" bIns="45700" anchor="t" anchorCtr="0">
            <a:noAutofit/>
          </a:bodyPr>
          <a:lstStyle/>
          <a:p>
            <a:pPr lvl="0">
              <a:spcBef>
                <a:spcPts val="0"/>
              </a:spcBef>
              <a:buSzPct val="25000"/>
            </a:pPr>
            <a:r>
              <a:rPr lang="en-US" sz="4800" u="sng" dirty="0" smtClean="0">
                <a:solidFill>
                  <a:srgbClr val="FFFF00"/>
                </a:solidFill>
                <a:latin typeface="Rokkitt" panose="020B0604020202020204" charset="0"/>
              </a:rPr>
              <a:t>Rule/Mechanics Changes</a:t>
            </a: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Officials’ table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Pre-match conference</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Team benches</a:t>
            </a:r>
          </a:p>
          <a:p>
            <a:pPr marL="457200" indent="-4572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Substitution procedures</a:t>
            </a:r>
          </a:p>
          <a:p>
            <a:pPr marL="457200" lvl="0" indent="-4572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Deciding-set procedures</a:t>
            </a:r>
          </a:p>
          <a:p>
            <a:pPr marL="457200" lvl="0" indent="-457200" algn="l">
              <a:spcBef>
                <a:spcPts val="0"/>
              </a:spcBef>
              <a:buSzPct val="25000"/>
              <a:buFont typeface="Wingdings" panose="05000000000000000000" pitchFamily="2" charset="2"/>
              <a:buChar char="Ø"/>
            </a:pPr>
            <a:r>
              <a:rPr lang="en-US" sz="4000" dirty="0" smtClean="0">
                <a:solidFill>
                  <a:srgbClr val="FF0000"/>
                </a:solidFill>
                <a:latin typeface="Rokkitt" panose="020B0604020202020204" charset="0"/>
              </a:rPr>
              <a:t>Pre- and post-match protocols</a:t>
            </a: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rgbClr val="3F3F3F"/>
              </a:buClr>
              <a:buSzPct val="25000"/>
              <a:buFont typeface="Garamond"/>
              <a:buNone/>
            </a:pPr>
            <a:r>
              <a:rPr lang="en-US" sz="2800" b="0" i="0" u="none" strike="noStrike" cap="none" smtClean="0">
                <a:solidFill>
                  <a:srgbClr val="3F3F3F"/>
                </a:solidFill>
                <a:latin typeface="Rokkitt"/>
                <a:ea typeface="Rokkitt"/>
                <a:cs typeface="Rokkitt"/>
                <a:sym typeface="Rokkitt"/>
              </a:rPr>
              <a:t>COVID-19 Requirements </a:t>
            </a:r>
            <a:r>
              <a:rPr lang="en-US" sz="2800" b="0" i="0" u="none" strike="noStrike" cap="none" dirty="0" smtClean="0">
                <a:solidFill>
                  <a:srgbClr val="3F3F3F"/>
                </a:solidFill>
                <a:latin typeface="Rokkitt"/>
                <a:ea typeface="Rokkitt"/>
                <a:cs typeface="Rokkitt"/>
                <a:sym typeface="Rokkitt"/>
              </a:rPr>
              <a:t>for 2021</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1242986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41402" y="1426029"/>
            <a:ext cx="8835248" cy="5432095"/>
          </a:xfrm>
          <a:prstGeom prst="rect">
            <a:avLst/>
          </a:prstGeom>
          <a:noFill/>
          <a:ln>
            <a:noFill/>
          </a:ln>
        </p:spPr>
        <p:txBody>
          <a:bodyPr lIns="91425" tIns="45700" rIns="91425" bIns="45700" anchor="t" anchorCtr="0">
            <a:noAutofit/>
          </a:bodyPr>
          <a:lstStyle/>
          <a:p>
            <a:pPr marL="685800" lvl="0" indent="-6858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$20.00 unless paid in 2020</a:t>
            </a:r>
          </a:p>
          <a:p>
            <a:pPr marL="685800" lvl="0" indent="-685800" algn="l">
              <a:spcBef>
                <a:spcPts val="0"/>
              </a:spcBef>
              <a:buSzPct val="25000"/>
              <a:buFont typeface="Wingdings" panose="05000000000000000000" pitchFamily="2" charset="2"/>
              <a:buChar char="Ø"/>
            </a:pPr>
            <a:r>
              <a:rPr lang="en-US" sz="4000" dirty="0" smtClean="0">
                <a:solidFill>
                  <a:srgbClr val="FFFF00"/>
                </a:solidFill>
                <a:latin typeface="Rokkitt" panose="020B0604020202020204" charset="0"/>
              </a:rPr>
              <a:t>Pay via special PayPal using your online account at </a:t>
            </a:r>
            <a:r>
              <a:rPr lang="en-US" sz="4000" dirty="0" smtClean="0">
                <a:solidFill>
                  <a:srgbClr val="FFFF00"/>
                </a:solidFill>
                <a:latin typeface="Rokkitt" panose="020B0604020202020204" charset="0"/>
                <a:hlinkClick r:id="rId3"/>
              </a:rPr>
              <a:t>www.ohioboysvolleyball.com</a:t>
            </a:r>
            <a:endParaRPr lang="en-US" sz="4000" dirty="0" smtClean="0">
              <a:solidFill>
                <a:srgbClr val="FFFF00"/>
              </a:solidFill>
              <a:latin typeface="Rokkitt" panose="020B0604020202020204" charset="0"/>
            </a:endParaRPr>
          </a:p>
          <a:p>
            <a:pPr lvl="0" algn="l">
              <a:spcBef>
                <a:spcPts val="0"/>
              </a:spcBef>
              <a:buSzPct val="25000"/>
            </a:pPr>
            <a:r>
              <a:rPr lang="en-US" sz="4000" dirty="0" smtClean="0">
                <a:solidFill>
                  <a:srgbClr val="FFFF00"/>
                </a:solidFill>
                <a:latin typeface="Rokkitt" panose="020B0604020202020204" charset="0"/>
              </a:rPr>
              <a:t>Or </a:t>
            </a:r>
          </a:p>
          <a:p>
            <a:pPr marL="685800" lvl="0" indent="-685800" algn="l">
              <a:spcBef>
                <a:spcPts val="0"/>
              </a:spcBef>
              <a:buSzPct val="25000"/>
              <a:buFont typeface="Wingdings" panose="05000000000000000000" pitchFamily="2" charset="2"/>
              <a:buChar char="Ø"/>
            </a:pPr>
            <a:r>
              <a:rPr lang="en-US" sz="4000" dirty="0">
                <a:solidFill>
                  <a:srgbClr val="FFFF00"/>
                </a:solidFill>
                <a:latin typeface="Rokkitt" panose="020B0604020202020204" charset="0"/>
              </a:rPr>
              <a:t>S</a:t>
            </a:r>
            <a:r>
              <a:rPr lang="en-US" sz="4000" dirty="0" smtClean="0">
                <a:solidFill>
                  <a:srgbClr val="FFFF00"/>
                </a:solidFill>
                <a:latin typeface="Rokkitt" panose="020B0604020202020204" charset="0"/>
              </a:rPr>
              <a:t>end check payable to OHSBVA to Vicki Phillips, 46 Scott Court Westerville 43081</a:t>
            </a:r>
          </a:p>
          <a:p>
            <a:pPr marL="685800" lvl="0" indent="-685800" algn="l">
              <a:spcBef>
                <a:spcPts val="0"/>
              </a:spcBef>
              <a:buSzPct val="25000"/>
              <a:buFont typeface="Arial" panose="020B0604020202020204" pitchFamily="34" charset="0"/>
              <a:buChar char="•"/>
            </a:pPr>
            <a:endParaRPr lang="en-US" sz="4800" dirty="0" smtClean="0">
              <a:solidFill>
                <a:srgbClr val="FFFF00"/>
              </a:solidFill>
              <a:latin typeface="Rokkitt" panose="020B0604020202020204" charset="0"/>
            </a:endParaRPr>
          </a:p>
          <a:p>
            <a:pPr marL="457200" lvl="0" indent="-457200" algn="l">
              <a:spcBef>
                <a:spcPts val="0"/>
              </a:spcBef>
              <a:buSzPct val="25000"/>
              <a:buFont typeface="Wingdings" panose="05000000000000000000" pitchFamily="2" charset="2"/>
              <a:buChar char="Ø"/>
            </a:pPr>
            <a:endParaRPr lang="en-US" sz="3200" dirty="0" smtClean="0">
              <a:solidFill>
                <a:srgbClr val="FFFF00"/>
              </a:solidFill>
              <a:latin typeface="Rokkitt" panose="020B0604020202020204" charset="0"/>
            </a:endParaRPr>
          </a:p>
          <a:p>
            <a:pPr marL="685800" marR="0" lvl="0" indent="-685800" algn="ctr" rtl="0">
              <a:lnSpc>
                <a:spcPct val="100000"/>
              </a:lnSpc>
              <a:spcBef>
                <a:spcPts val="0"/>
              </a:spcBef>
              <a:spcAft>
                <a:spcPts val="0"/>
              </a:spcAft>
              <a:buClr>
                <a:schemeClr val="accent1"/>
              </a:buClr>
              <a:buSzPct val="25000"/>
              <a:buFont typeface="Arial" panose="020B0604020202020204" pitchFamily="34" charset="0"/>
              <a:buChar char="•"/>
            </a:pPr>
            <a:endParaRPr lang="en-US" sz="4800" dirty="0">
              <a:solidFill>
                <a:srgbClr val="FFFF00"/>
              </a:solidFill>
            </a:endParaRPr>
          </a:p>
          <a:p>
            <a:pPr marL="0" marR="0" lvl="0" indent="0" algn="ctr" rtl="0">
              <a:lnSpc>
                <a:spcPct val="100000"/>
              </a:lnSpc>
              <a:spcBef>
                <a:spcPts val="600"/>
              </a:spcBef>
              <a:spcAft>
                <a:spcPts val="0"/>
              </a:spcAft>
              <a:buClr>
                <a:schemeClr val="accent1"/>
              </a:buClr>
              <a:buSzPct val="25000"/>
              <a:buFont typeface="Garamond"/>
              <a:buNone/>
            </a:pPr>
            <a:endParaRPr sz="5400" dirty="0"/>
          </a:p>
        </p:txBody>
      </p:sp>
      <p:sp>
        <p:nvSpPr>
          <p:cNvPr id="261" name="Shape 261"/>
          <p:cNvSpPr txBox="1">
            <a:spLocks noGrp="1"/>
          </p:cNvSpPr>
          <p:nvPr>
            <p:ph type="title"/>
          </p:nvPr>
        </p:nvSpPr>
        <p:spPr>
          <a:xfrm>
            <a:off x="141402" y="247725"/>
            <a:ext cx="8835248" cy="7011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lvl="0">
              <a:spcBef>
                <a:spcPts val="0"/>
              </a:spcBef>
              <a:buSzPct val="25000"/>
            </a:pPr>
            <a:r>
              <a:rPr lang="en-US" sz="2800" b="0" dirty="0">
                <a:latin typeface="Rokkitt"/>
                <a:ea typeface="Rokkitt"/>
                <a:cs typeface="Rokkitt"/>
                <a:sym typeface="Rokkitt"/>
              </a:rPr>
              <a:t>State Dues Reminder: </a:t>
            </a:r>
            <a:r>
              <a:rPr lang="en-US" sz="2800" b="0" dirty="0" smtClean="0">
                <a:latin typeface="Rokkitt"/>
                <a:ea typeface="Rokkitt"/>
                <a:cs typeface="Rokkitt"/>
                <a:sym typeface="Rokkitt"/>
              </a:rPr>
              <a:t>Amount and </a:t>
            </a:r>
            <a:r>
              <a:rPr lang="en-US" sz="2800" b="0" i="0" u="none" strike="noStrike" cap="none" dirty="0" smtClean="0">
                <a:solidFill>
                  <a:srgbClr val="3F3F3F"/>
                </a:solidFill>
                <a:latin typeface="Rokkitt"/>
                <a:ea typeface="Rokkitt"/>
                <a:cs typeface="Rokkitt"/>
                <a:sym typeface="Rokkitt"/>
              </a:rPr>
              <a:t>How to Pay</a:t>
            </a:r>
            <a:r>
              <a:rPr lang="en-US" sz="2800" b="0" dirty="0" smtClean="0">
                <a:latin typeface="Rokkitt"/>
                <a:ea typeface="Rokkitt"/>
                <a:cs typeface="Rokkitt"/>
                <a:sym typeface="Rokkitt"/>
              </a:rPr>
              <a:t> </a:t>
            </a:r>
            <a:endParaRPr lang="en-US" sz="2800" b="0" i="0" u="none" strike="noStrike" cap="none" dirty="0">
              <a:solidFill>
                <a:srgbClr val="3F3F3F"/>
              </a:solidFill>
              <a:latin typeface="Rokkitt"/>
              <a:ea typeface="Rokkitt"/>
              <a:cs typeface="Rokkitt"/>
              <a:sym typeface="Rokkitt"/>
            </a:endParaRPr>
          </a:p>
        </p:txBody>
      </p:sp>
    </p:spTree>
    <p:extLst>
      <p:ext uri="{BB962C8B-B14F-4D97-AF65-F5344CB8AC3E}">
        <p14:creationId xmlns:p14="http://schemas.microsoft.com/office/powerpoint/2010/main" val="250115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457200" y="1616921"/>
            <a:ext cx="8229600" cy="5131808"/>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59230"/>
              <a:buFont typeface="Noto Sans Symbols"/>
              <a:buChar char="⦿"/>
            </a:pPr>
            <a:r>
              <a:rPr lang="en-US" sz="4000" b="0" i="0" u="sng" strike="noStrike" cap="none" dirty="0">
                <a:solidFill>
                  <a:srgbClr val="FFFF00"/>
                </a:solidFill>
                <a:latin typeface="Rokkitt"/>
                <a:ea typeface="Rokkitt"/>
                <a:cs typeface="Rokkitt"/>
                <a:sym typeface="Rokkitt"/>
              </a:rPr>
              <a:t>State </a:t>
            </a:r>
            <a:r>
              <a:rPr lang="en-US" sz="4000" b="0" i="0" u="sng" strike="noStrike" cap="none" dirty="0" smtClean="0">
                <a:solidFill>
                  <a:srgbClr val="FFFF00"/>
                </a:solidFill>
                <a:latin typeface="Rokkitt"/>
                <a:ea typeface="Rokkitt"/>
                <a:cs typeface="Rokkitt"/>
                <a:sym typeface="Rokkitt"/>
              </a:rPr>
              <a:t>Officials’ </a:t>
            </a:r>
            <a:r>
              <a:rPr lang="en-US" sz="4000" b="0" i="0" u="sng" strike="noStrike" cap="none" dirty="0">
                <a:solidFill>
                  <a:srgbClr val="FFFF00"/>
                </a:solidFill>
                <a:latin typeface="Rokkitt"/>
                <a:ea typeface="Rokkitt"/>
                <a:cs typeface="Rokkitt"/>
                <a:sym typeface="Rokkitt"/>
              </a:rPr>
              <a:t>Coordinator and State Rules Interpreter</a:t>
            </a:r>
            <a:r>
              <a:rPr lang="en-US" sz="4000" dirty="0">
                <a:solidFill>
                  <a:srgbClr val="FFFF00"/>
                </a:solidFill>
                <a:latin typeface="Rokkitt"/>
                <a:ea typeface="Rokkitt"/>
                <a:cs typeface="Rokkitt"/>
                <a:sym typeface="Rokkitt"/>
              </a:rPr>
              <a:t>:</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none" strike="noStrike" cap="none" dirty="0">
                <a:solidFill>
                  <a:srgbClr val="FFFF00"/>
                </a:solidFill>
                <a:latin typeface="Rokkitt"/>
                <a:ea typeface="Rokkitt"/>
                <a:cs typeface="Rokkitt"/>
                <a:sym typeface="Rokkitt"/>
              </a:rPr>
              <a:t>Lucas Tuggle</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sng" strike="noStrike" cap="none" dirty="0">
                <a:solidFill>
                  <a:srgbClr val="FFFF00"/>
                </a:solidFill>
                <a:latin typeface="Rokkitt"/>
                <a:ea typeface="Rokkitt"/>
                <a:cs typeface="Rokkitt"/>
                <a:sym typeface="Rokkitt"/>
                <a:hlinkClick r:id="rId3"/>
              </a:rPr>
              <a:t>lucastug33@gmail.com</a:t>
            </a:r>
          </a:p>
          <a:p>
            <a:pPr marL="292100" marR="0" lvl="0" indent="-292100" algn="l" rtl="0">
              <a:lnSpc>
                <a:spcPct val="90000"/>
              </a:lnSpc>
              <a:spcBef>
                <a:spcPts val="0"/>
              </a:spcBef>
              <a:spcAft>
                <a:spcPts val="0"/>
              </a:spcAft>
              <a:buClr>
                <a:schemeClr val="accent1"/>
              </a:buClr>
              <a:buSzPct val="70000"/>
              <a:buFont typeface="Noto Sans Symbols"/>
              <a:buChar char="⦿"/>
            </a:pPr>
            <a:r>
              <a:rPr lang="en-US" sz="4000" b="0" i="0" u="none" strike="noStrike" cap="none" dirty="0">
                <a:solidFill>
                  <a:srgbClr val="FFFF00"/>
                </a:solidFill>
                <a:latin typeface="Rokkitt"/>
                <a:ea typeface="Rokkitt"/>
                <a:cs typeface="Rokkitt"/>
                <a:sym typeface="Rokkitt"/>
              </a:rPr>
              <a:t>740-815-7708</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dirty="0">
                <a:solidFill>
                  <a:srgbClr val="FFFF00"/>
                </a:solidFill>
                <a:latin typeface="Rokkitt"/>
                <a:ea typeface="Rokkitt"/>
                <a:cs typeface="Rokkitt"/>
                <a:sym typeface="Rokkitt"/>
              </a:rPr>
              <a:t>R</a:t>
            </a:r>
            <a:r>
              <a:rPr lang="en-US" sz="2800" b="0" i="0" u="none" strike="noStrike" cap="none" dirty="0" smtClean="0">
                <a:solidFill>
                  <a:srgbClr val="FFFF00"/>
                </a:solidFill>
                <a:latin typeface="Rokkitt"/>
                <a:ea typeface="Rokkitt"/>
                <a:cs typeface="Rokkitt"/>
                <a:sym typeface="Rokkitt"/>
              </a:rPr>
              <a:t>esponsible </a:t>
            </a:r>
            <a:r>
              <a:rPr lang="en-US" sz="2800" b="0" i="0" u="none" strike="noStrike" cap="none" dirty="0">
                <a:solidFill>
                  <a:srgbClr val="FFFF00"/>
                </a:solidFill>
                <a:latin typeface="Rokkitt"/>
                <a:ea typeface="Rokkitt"/>
                <a:cs typeface="Rokkitt"/>
                <a:sym typeface="Rokkitt"/>
              </a:rPr>
              <a:t>for </a:t>
            </a:r>
            <a:r>
              <a:rPr lang="en-US" sz="2800" b="0" i="0" u="none" strike="noStrike" cap="none" dirty="0" smtClean="0">
                <a:solidFill>
                  <a:srgbClr val="FFFF00"/>
                </a:solidFill>
                <a:latin typeface="Rokkitt"/>
                <a:ea typeface="Rokkitt"/>
                <a:cs typeface="Rokkitt"/>
                <a:sym typeface="Rokkitt"/>
              </a:rPr>
              <a:t>improving </a:t>
            </a:r>
            <a:r>
              <a:rPr lang="en-US" sz="2800" b="0" i="0" u="none" strike="noStrike" cap="none" dirty="0">
                <a:solidFill>
                  <a:srgbClr val="FFFF00"/>
                </a:solidFill>
                <a:latin typeface="Rokkitt"/>
                <a:ea typeface="Rokkitt"/>
                <a:cs typeface="Rokkitt"/>
                <a:sym typeface="Rokkitt"/>
              </a:rPr>
              <a:t>officiating </a:t>
            </a:r>
            <a:r>
              <a:rPr lang="en-US" sz="2800" b="0" i="0" u="none" strike="noStrike" cap="none" dirty="0" smtClean="0">
                <a:solidFill>
                  <a:srgbClr val="FFFF00"/>
                </a:solidFill>
                <a:latin typeface="Rokkitt"/>
                <a:ea typeface="Rokkitt"/>
                <a:cs typeface="Rokkitt"/>
                <a:sym typeface="Rokkitt"/>
              </a:rPr>
              <a:t>statewide</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dirty="0" smtClean="0">
                <a:solidFill>
                  <a:srgbClr val="FFFF00"/>
                </a:solidFill>
                <a:latin typeface="Rokkitt"/>
                <a:ea typeface="Rokkitt"/>
                <a:cs typeface="Rokkitt"/>
                <a:sym typeface="Rokkitt"/>
              </a:rPr>
              <a:t>W</a:t>
            </a:r>
            <a:r>
              <a:rPr lang="en-US" sz="2800" b="0" i="0" u="none" strike="noStrike" cap="none" dirty="0" smtClean="0">
                <a:solidFill>
                  <a:srgbClr val="FFFF00"/>
                </a:solidFill>
                <a:latin typeface="Rokkitt"/>
                <a:ea typeface="Rokkitt"/>
                <a:cs typeface="Rokkitt"/>
                <a:sym typeface="Rokkitt"/>
              </a:rPr>
              <a:t>orks </a:t>
            </a:r>
            <a:r>
              <a:rPr lang="en-US" sz="2800" b="0" i="0" u="none" strike="noStrike" cap="none" dirty="0">
                <a:solidFill>
                  <a:srgbClr val="FFFF00"/>
                </a:solidFill>
                <a:latin typeface="Rokkitt"/>
                <a:ea typeface="Rokkitt"/>
                <a:cs typeface="Rokkitt"/>
                <a:sym typeface="Rokkitt"/>
              </a:rPr>
              <a:t>with </a:t>
            </a:r>
            <a:r>
              <a:rPr lang="en-US" sz="2800" b="0" i="0" u="none" strike="noStrike" cap="none" dirty="0" smtClean="0">
                <a:solidFill>
                  <a:srgbClr val="FFFF00"/>
                </a:solidFill>
                <a:latin typeface="Rokkitt"/>
                <a:ea typeface="Rokkitt"/>
                <a:cs typeface="Rokkitt"/>
                <a:sym typeface="Rokkitt"/>
              </a:rPr>
              <a:t>lead </a:t>
            </a:r>
            <a:r>
              <a:rPr lang="en-US" sz="2800" b="0" i="0" u="none" strike="noStrike" cap="none" dirty="0">
                <a:solidFill>
                  <a:srgbClr val="FFFF00"/>
                </a:solidFill>
                <a:latin typeface="Rokkitt"/>
                <a:ea typeface="Rokkitt"/>
                <a:cs typeface="Rokkitt"/>
                <a:sym typeface="Rokkitt"/>
              </a:rPr>
              <a:t>coaches and </a:t>
            </a:r>
            <a:r>
              <a:rPr lang="en-US" sz="2800" b="0" i="0" u="none" strike="noStrike" cap="none" dirty="0" smtClean="0">
                <a:solidFill>
                  <a:srgbClr val="FFFF00"/>
                </a:solidFill>
                <a:latin typeface="Rokkitt"/>
                <a:ea typeface="Rokkitt"/>
                <a:cs typeface="Rokkitt"/>
                <a:sym typeface="Rokkitt"/>
              </a:rPr>
              <a:t>officials</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State </a:t>
            </a:r>
            <a:r>
              <a:rPr lang="en-US" sz="2800" b="0" i="0" u="none" strike="noStrike" cap="none" dirty="0">
                <a:solidFill>
                  <a:srgbClr val="FFFF00"/>
                </a:solidFill>
                <a:latin typeface="Rokkitt"/>
                <a:ea typeface="Rokkitt"/>
                <a:cs typeface="Rokkitt"/>
                <a:sym typeface="Rokkitt"/>
              </a:rPr>
              <a:t>Rules </a:t>
            </a:r>
            <a:r>
              <a:rPr lang="en-US" sz="2800" b="0" i="0" u="none" strike="noStrike" cap="none" dirty="0" smtClean="0">
                <a:solidFill>
                  <a:srgbClr val="FFFF00"/>
                </a:solidFill>
                <a:latin typeface="Rokkitt"/>
                <a:ea typeface="Rokkitt"/>
                <a:cs typeface="Rokkitt"/>
                <a:sym typeface="Rokkitt"/>
              </a:rPr>
              <a:t>Interpreter </a:t>
            </a: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State </a:t>
            </a:r>
            <a:r>
              <a:rPr lang="en-US" sz="2800" b="0" i="0" u="none" strike="noStrike" cap="none" dirty="0">
                <a:solidFill>
                  <a:srgbClr val="FFFF00"/>
                </a:solidFill>
                <a:latin typeface="Rokkitt"/>
                <a:ea typeface="Rokkitt"/>
                <a:cs typeface="Rokkitt"/>
                <a:sym typeface="Rokkitt"/>
              </a:rPr>
              <a:t>Officials' Secretary (data management) </a:t>
            </a:r>
            <a:endParaRPr lang="en-US" sz="2800" b="0" i="0" u="none" strike="noStrike" cap="none" dirty="0" smtClean="0">
              <a:solidFill>
                <a:srgbClr val="FFFF00"/>
              </a:solidFill>
              <a:latin typeface="Rokkitt"/>
              <a:ea typeface="Rokkitt"/>
              <a:cs typeface="Rokkitt"/>
              <a:sym typeface="Rokkitt"/>
            </a:endParaRPr>
          </a:p>
          <a:p>
            <a:pPr marL="292100" marR="0" lvl="0" indent="-292100" algn="l" rtl="0">
              <a:lnSpc>
                <a:spcPct val="90000"/>
              </a:lnSpc>
              <a:spcBef>
                <a:spcPts val="0"/>
              </a:spcBef>
              <a:spcAft>
                <a:spcPts val="0"/>
              </a:spcAft>
              <a:buClr>
                <a:schemeClr val="accent1"/>
              </a:buClr>
              <a:buSzPct val="70000"/>
              <a:buFont typeface="Noto Sans Symbols"/>
              <a:buChar char="⦿"/>
            </a:pPr>
            <a:r>
              <a:rPr lang="en-US" sz="2800" b="0" i="0" u="none" strike="noStrike" cap="none" dirty="0" smtClean="0">
                <a:solidFill>
                  <a:srgbClr val="FFFF00"/>
                </a:solidFill>
                <a:latin typeface="Rokkitt"/>
                <a:ea typeface="Rokkitt"/>
                <a:cs typeface="Rokkitt"/>
                <a:sym typeface="Rokkitt"/>
              </a:rPr>
              <a:t>Head Referee/Evaluator </a:t>
            </a:r>
            <a:r>
              <a:rPr lang="en-US" sz="2800" b="0" i="0" u="none" strike="noStrike" cap="none" dirty="0">
                <a:solidFill>
                  <a:srgbClr val="FFFF00"/>
                </a:solidFill>
                <a:latin typeface="Rokkitt"/>
                <a:ea typeface="Rokkitt"/>
                <a:cs typeface="Rokkitt"/>
                <a:sym typeface="Rokkitt"/>
              </a:rPr>
              <a:t>at the State </a:t>
            </a:r>
            <a:r>
              <a:rPr lang="en-US" sz="2800" b="0" i="0" u="none" strike="noStrike" cap="none" dirty="0" smtClean="0">
                <a:solidFill>
                  <a:srgbClr val="FFFF00"/>
                </a:solidFill>
                <a:latin typeface="Rokkitt"/>
                <a:ea typeface="Rokkitt"/>
                <a:cs typeface="Rokkitt"/>
                <a:sym typeface="Rokkitt"/>
              </a:rPr>
              <a:t>Tournament</a:t>
            </a:r>
            <a:endParaRPr lang="en-US" sz="2800" b="0" i="0" u="none" strike="noStrike" cap="none" dirty="0">
              <a:solidFill>
                <a:srgbClr val="FFFF00"/>
              </a:solidFill>
              <a:latin typeface="Rokkitt"/>
              <a:ea typeface="Rokkitt"/>
              <a:cs typeface="Rokkitt"/>
              <a:sym typeface="Rokkitt"/>
            </a:endParaRPr>
          </a:p>
        </p:txBody>
      </p:sp>
      <p:sp>
        <p:nvSpPr>
          <p:cNvPr id="199" name="Shape 199"/>
          <p:cNvSpPr txBox="1">
            <a:spLocks noGrp="1"/>
          </p:cNvSpPr>
          <p:nvPr>
            <p:ph type="title"/>
          </p:nvPr>
        </p:nvSpPr>
        <p:spPr>
          <a:xfrm>
            <a:off x="2362200" y="228600"/>
            <a:ext cx="4114800"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Leadership</a:t>
            </a:r>
          </a:p>
        </p:txBody>
      </p:sp>
    </p:spTree>
    <p:extLst>
      <p:ext uri="{BB962C8B-B14F-4D97-AF65-F5344CB8AC3E}">
        <p14:creationId xmlns:p14="http://schemas.microsoft.com/office/powerpoint/2010/main" val="29016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11" y="1977072"/>
            <a:ext cx="8229600" cy="4075199"/>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a:t>
            </a:r>
            <a:r>
              <a:rPr lang="en-US" sz="3600" b="0" i="0" u="none" strike="noStrike" cap="none" dirty="0" smtClean="0">
                <a:solidFill>
                  <a:srgbClr val="FFFF00"/>
                </a:solidFill>
                <a:latin typeface="Rokkitt"/>
                <a:ea typeface="Rokkitt"/>
                <a:cs typeface="Rokkitt"/>
                <a:sym typeface="Rokkitt"/>
              </a:rPr>
              <a:t>Coordinator: </a:t>
            </a:r>
            <a:endParaRPr lang="en-US" sz="3600" b="0" i="0" u="none" strike="noStrike" cap="none" dirty="0">
              <a:solidFill>
                <a:srgbClr val="FFFF00"/>
              </a:solidFill>
              <a:latin typeface="Rokkitt"/>
              <a:ea typeface="Rokkitt"/>
              <a:cs typeface="Rokkitt"/>
              <a:sym typeface="Rokkitt"/>
            </a:endParaRPr>
          </a:p>
          <a:p>
            <a:pPr marL="639762" marR="0" lvl="1" indent="-233362" algn="l" rtl="0">
              <a:lnSpc>
                <a:spcPct val="100000"/>
              </a:lnSpc>
              <a:spcBef>
                <a:spcPts val="400"/>
              </a:spcBef>
              <a:spcAft>
                <a:spcPts val="0"/>
              </a:spcAft>
              <a:buClr>
                <a:schemeClr val="accent2"/>
              </a:buClr>
              <a:buSzPct val="90000"/>
              <a:buFont typeface="Rokkitt"/>
              <a:buChar char="•"/>
            </a:pPr>
            <a:r>
              <a:rPr lang="en-US" sz="3600" dirty="0" smtClean="0">
                <a:solidFill>
                  <a:srgbClr val="FFFF00"/>
                </a:solidFill>
                <a:latin typeface="Rokkitt"/>
                <a:ea typeface="Rokkitt"/>
                <a:cs typeface="Rokkitt"/>
                <a:sym typeface="Rokkitt"/>
              </a:rPr>
              <a:t>Michael Chandler</a:t>
            </a:r>
            <a:endParaRPr lang="en-US" sz="3600" b="0" i="0" u="none" strike="noStrike" cap="none" dirty="0">
              <a:solidFill>
                <a:srgbClr val="FFFF00"/>
              </a:solidFill>
              <a:latin typeface="Rokkitt"/>
              <a:ea typeface="Rokkitt"/>
              <a:cs typeface="Rokkitt"/>
              <a:sym typeface="Rokkitt"/>
            </a:endParaRPr>
          </a:p>
          <a:p>
            <a:pPr marL="639762" marR="0" lvl="1" indent="-233362" algn="l" rtl="0">
              <a:lnSpc>
                <a:spcPct val="100000"/>
              </a:lnSpc>
              <a:spcBef>
                <a:spcPts val="400"/>
              </a:spcBef>
              <a:spcAft>
                <a:spcPts val="0"/>
              </a:spcAft>
              <a:buClr>
                <a:schemeClr val="accent2"/>
              </a:buClr>
              <a:buSzPct val="90000"/>
              <a:buFont typeface="Rokkitt"/>
              <a:buChar char="•"/>
            </a:pPr>
            <a:r>
              <a:rPr lang="en-US" sz="3600" u="sng" dirty="0" smtClean="0">
                <a:solidFill>
                  <a:srgbClr val="FFFF00"/>
                </a:solidFill>
                <a:latin typeface="Rokkitt"/>
                <a:ea typeface="Rokkitt"/>
                <a:cs typeface="Rokkitt"/>
                <a:sym typeface="Rokkitt"/>
                <a:hlinkClick r:id="rId3"/>
              </a:rPr>
              <a:t>mchand1895</a:t>
            </a:r>
            <a:r>
              <a:rPr lang="en-US" sz="3600" b="0" i="0" u="sng" strike="noStrike" cap="none" dirty="0" smtClean="0">
                <a:solidFill>
                  <a:srgbClr val="FFFF00"/>
                </a:solidFill>
                <a:latin typeface="Rokkitt"/>
                <a:ea typeface="Rokkitt"/>
                <a:cs typeface="Rokkitt"/>
                <a:sym typeface="Rokkitt"/>
                <a:hlinkClick r:id="rId3"/>
              </a:rPr>
              <a:t>@yahoo.com</a:t>
            </a:r>
            <a:endParaRPr lang="en-US" sz="3600" b="0" i="0" u="sng" strike="noStrike" cap="none" dirty="0">
              <a:solidFill>
                <a:srgbClr val="FFFF00"/>
              </a:solidFill>
              <a:latin typeface="Rokkitt"/>
              <a:ea typeface="Rokkitt"/>
              <a:cs typeface="Rokkitt"/>
              <a:sym typeface="Rokkitt"/>
              <a:hlinkClick r:id="rId3"/>
            </a:endParaRPr>
          </a:p>
          <a:p>
            <a:pPr marL="622300" marR="0" lvl="2" algn="l" rtl="0">
              <a:lnSpc>
                <a:spcPct val="100000"/>
              </a:lnSpc>
              <a:spcBef>
                <a:spcPts val="400"/>
              </a:spcBef>
              <a:spcAft>
                <a:spcPts val="0"/>
              </a:spcAft>
              <a:buClr>
                <a:srgbClr val="A8CDD7"/>
              </a:buClr>
              <a:buSzPct val="100000"/>
            </a:pPr>
            <a:r>
              <a:rPr lang="en-US" sz="3200" b="0" i="0" u="none" strike="noStrike" cap="none" dirty="0" smtClean="0">
                <a:solidFill>
                  <a:srgbClr val="FFFF00"/>
                </a:solidFill>
                <a:latin typeface="Rokkitt"/>
                <a:ea typeface="Rokkitt"/>
                <a:cs typeface="Rokkitt"/>
                <a:sym typeface="Rokkitt"/>
              </a:rPr>
              <a:t>Responsible for: </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Training of officials</a:t>
            </a:r>
            <a:endParaRPr lang="en-US" sz="3200" b="0" i="0" u="none" strike="noStrike" cap="none" dirty="0" smtClean="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Arbiter assigning system</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VolleyWrite Scoring System</a:t>
            </a:r>
            <a:endParaRPr lang="en-US" sz="3200"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57211" y="1977072"/>
            <a:ext cx="8229600" cy="4075199"/>
          </a:xfrm>
          <a:prstGeom prst="rect">
            <a:avLst/>
          </a:prstGeom>
          <a:noFill/>
          <a:ln>
            <a:noFill/>
          </a:ln>
        </p:spPr>
        <p:txBody>
          <a:bodyPr lIns="91425" tIns="45700" rIns="91425" bIns="45700" anchor="t" anchorCtr="0">
            <a:noAutofit/>
          </a:bodyPr>
          <a:lstStyle/>
          <a:p>
            <a:pPr marL="292100" marR="0" lvl="0" indent="-292100" algn="l" rtl="0">
              <a:lnSpc>
                <a:spcPct val="100000"/>
              </a:lnSpc>
              <a:spcBef>
                <a:spcPts val="0"/>
              </a:spcBef>
              <a:spcAft>
                <a:spcPts val="0"/>
              </a:spcAft>
              <a:buClr>
                <a:schemeClr val="accent1"/>
              </a:buClr>
              <a:buSzPct val="70000"/>
              <a:buFont typeface="Noto Sans Symbols"/>
              <a:buChar char="⦿"/>
            </a:pPr>
            <a:r>
              <a:rPr lang="en-US" sz="3600" b="0" i="0" u="none" strike="noStrike" cap="none" dirty="0">
                <a:solidFill>
                  <a:srgbClr val="FFFF00"/>
                </a:solidFill>
                <a:latin typeface="Rokkitt"/>
                <a:ea typeface="Rokkitt"/>
                <a:cs typeface="Rokkitt"/>
                <a:sym typeface="Rokkitt"/>
              </a:rPr>
              <a:t>Assistant State Rules Interpreter: </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none" strike="noStrike" cap="none" dirty="0">
                <a:solidFill>
                  <a:srgbClr val="FFFF00"/>
                </a:solidFill>
                <a:latin typeface="Rokkitt"/>
                <a:ea typeface="Rokkitt"/>
                <a:cs typeface="Rokkitt"/>
                <a:sym typeface="Rokkitt"/>
              </a:rPr>
              <a:t>Rick Brown</a:t>
            </a:r>
          </a:p>
          <a:p>
            <a:pPr marL="639762" marR="0" lvl="1" indent="-233362" algn="l" rtl="0">
              <a:lnSpc>
                <a:spcPct val="100000"/>
              </a:lnSpc>
              <a:spcBef>
                <a:spcPts val="400"/>
              </a:spcBef>
              <a:spcAft>
                <a:spcPts val="0"/>
              </a:spcAft>
              <a:buClr>
                <a:schemeClr val="accent2"/>
              </a:buClr>
              <a:buSzPct val="90000"/>
              <a:buFont typeface="Rokkitt"/>
              <a:buChar char="•"/>
            </a:pPr>
            <a:r>
              <a:rPr lang="en-US" sz="3600" b="0" i="0" u="sng" strike="noStrike" cap="none" dirty="0">
                <a:solidFill>
                  <a:srgbClr val="FFFF00"/>
                </a:solidFill>
                <a:latin typeface="Rokkitt"/>
                <a:ea typeface="Rokkitt"/>
                <a:cs typeface="Rokkitt"/>
                <a:sym typeface="Rokkitt"/>
                <a:hlinkClick r:id="rId3"/>
              </a:rPr>
              <a:t>rickmbrown721@yahoo.com</a:t>
            </a:r>
          </a:p>
          <a:p>
            <a:pPr marL="622300" marR="0" lvl="2" algn="l" rtl="0">
              <a:lnSpc>
                <a:spcPct val="100000"/>
              </a:lnSpc>
              <a:spcBef>
                <a:spcPts val="400"/>
              </a:spcBef>
              <a:spcAft>
                <a:spcPts val="0"/>
              </a:spcAft>
              <a:buClr>
                <a:srgbClr val="A8CDD7"/>
              </a:buClr>
              <a:buSzPct val="100000"/>
            </a:pPr>
            <a:r>
              <a:rPr lang="en-US" sz="3200" b="0" i="0" u="none" strike="noStrike" cap="none" dirty="0" smtClean="0">
                <a:solidFill>
                  <a:srgbClr val="FFFF00"/>
                </a:solidFill>
                <a:latin typeface="Rokkitt"/>
                <a:ea typeface="Rokkitt"/>
                <a:cs typeface="Rokkitt"/>
                <a:sym typeface="Rokkitt"/>
              </a:rPr>
              <a:t>Responsible for: </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smtClean="0">
                <a:solidFill>
                  <a:srgbClr val="FFFF00"/>
                </a:solidFill>
                <a:latin typeface="Rokkitt"/>
                <a:ea typeface="Rokkitt"/>
                <a:cs typeface="Rokkitt"/>
                <a:sym typeface="Rokkitt"/>
              </a:rPr>
              <a:t>Research</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b="0" i="0" u="none" strike="noStrike" cap="none" dirty="0" smtClean="0">
                <a:solidFill>
                  <a:srgbClr val="FFFF00"/>
                </a:solidFill>
                <a:latin typeface="Rokkitt"/>
                <a:ea typeface="Rokkitt"/>
                <a:cs typeface="Rokkitt"/>
                <a:sym typeface="Rokkitt"/>
              </a:rPr>
              <a:t>Rules Interpretation</a:t>
            </a:r>
            <a:endParaRPr lang="en-US" sz="3200" b="0" i="0" u="none" strike="noStrike" cap="none" dirty="0">
              <a:solidFill>
                <a:srgbClr val="FFFF00"/>
              </a:solidFill>
              <a:latin typeface="Rokkitt"/>
              <a:ea typeface="Rokkitt"/>
              <a:cs typeface="Rokkitt"/>
              <a:sym typeface="Rokkitt"/>
            </a:endParaRP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Communications</a:t>
            </a:r>
          </a:p>
          <a:p>
            <a:pPr marL="822325" marR="0" lvl="2" indent="-200025" algn="l" rtl="0">
              <a:lnSpc>
                <a:spcPct val="100000"/>
              </a:lnSpc>
              <a:spcBef>
                <a:spcPts val="400"/>
              </a:spcBef>
              <a:spcAft>
                <a:spcPts val="0"/>
              </a:spcAft>
              <a:buClr>
                <a:srgbClr val="A8CDD7"/>
              </a:buClr>
              <a:buSzPct val="100000"/>
              <a:buFont typeface="Noto Sans Symbols"/>
              <a:buChar char="⚫"/>
            </a:pPr>
            <a:r>
              <a:rPr lang="en-US" sz="3200" dirty="0" smtClean="0">
                <a:solidFill>
                  <a:srgbClr val="FFFF00"/>
                </a:solidFill>
                <a:latin typeface="Rokkitt"/>
                <a:ea typeface="Rokkitt"/>
                <a:cs typeface="Rokkitt"/>
                <a:sym typeface="Rokkitt"/>
              </a:rPr>
              <a:t>Officials’ Membership</a:t>
            </a:r>
            <a:endParaRPr lang="en-US" sz="3200" dirty="0">
              <a:solidFill>
                <a:srgbClr val="FFFF00"/>
              </a:solidFill>
              <a:latin typeface="Rokkitt"/>
              <a:ea typeface="Rokkitt"/>
              <a:cs typeface="Rokkitt"/>
              <a:sym typeface="Rokkitt"/>
            </a:endParaRPr>
          </a:p>
          <a:p>
            <a:pPr marL="292100" marR="0" lvl="0" indent="-292100" algn="l" rtl="0">
              <a:lnSpc>
                <a:spcPct val="100000"/>
              </a:lnSpc>
              <a:spcBef>
                <a:spcPts val="0"/>
              </a:spcBef>
              <a:spcAft>
                <a:spcPts val="0"/>
              </a:spcAft>
              <a:buClr>
                <a:schemeClr val="accent1"/>
              </a:buClr>
              <a:buSzPct val="25000"/>
              <a:buFont typeface="Noto Sans Symbols"/>
              <a:buNone/>
            </a:pPr>
            <a:endParaRPr sz="2300" b="0" i="0" u="none" strike="noStrike" cap="none" dirty="0">
              <a:solidFill>
                <a:schemeClr val="lt1"/>
              </a:solidFill>
              <a:latin typeface="Rokkitt"/>
              <a:ea typeface="Rokkitt"/>
              <a:cs typeface="Rokkitt"/>
              <a:sym typeface="Rokkitt"/>
            </a:endParaRPr>
          </a:p>
        </p:txBody>
      </p:sp>
      <p:sp>
        <p:nvSpPr>
          <p:cNvPr id="213" name="Shape 213"/>
          <p:cNvSpPr txBox="1">
            <a:spLocks noGrp="1"/>
          </p:cNvSpPr>
          <p:nvPr>
            <p:ph type="title"/>
          </p:nvPr>
        </p:nvSpPr>
        <p:spPr>
          <a:xfrm>
            <a:off x="2057400" y="304800"/>
            <a:ext cx="4876799" cy="701039"/>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a:solidFill>
                  <a:schemeClr val="dk1"/>
                </a:solidFill>
                <a:latin typeface="Rokkitt"/>
                <a:ea typeface="Rokkitt"/>
                <a:cs typeface="Rokkitt"/>
                <a:sym typeface="Rokkitt"/>
              </a:rPr>
              <a:t>OHSBVA State Officiating Staff</a:t>
            </a:r>
          </a:p>
        </p:txBody>
      </p:sp>
    </p:spTree>
    <p:extLst>
      <p:ext uri="{BB962C8B-B14F-4D97-AF65-F5344CB8AC3E}">
        <p14:creationId xmlns:p14="http://schemas.microsoft.com/office/powerpoint/2010/main" val="2521263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2630078"/>
            <a:ext cx="8456066" cy="4342620"/>
          </a:xfrm>
          <a:prstGeom prst="rect">
            <a:avLst/>
          </a:prstGeom>
          <a:noFill/>
          <a:ln>
            <a:noFill/>
          </a:ln>
        </p:spPr>
        <p:txBody>
          <a:bodyPr lIns="91425" tIns="45700" rIns="91425" bIns="45700" anchor="t" anchorCtr="0">
            <a:noAutofit/>
          </a:bodyPr>
          <a:lstStyle/>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Referee Coordinator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Rules Interpreter</a:t>
            </a:r>
          </a:p>
          <a:p>
            <a:pPr lvl="0" algn="l">
              <a:lnSpc>
                <a:spcPct val="80000"/>
              </a:lnSpc>
              <a:spcBef>
                <a:spcPts val="0"/>
              </a:spcBef>
              <a:buSzPct val="70000"/>
            </a:pPr>
            <a:endParaRPr lang="en-US" sz="4400" dirty="0">
              <a:solidFill>
                <a:srgbClr val="FFFF00"/>
              </a:solidFill>
              <a:latin typeface="Rokkitt"/>
              <a:ea typeface="Rokkitt"/>
              <a:cs typeface="Rokkitt"/>
              <a:sym typeface="Rokkitt"/>
            </a:endParaRPr>
          </a:p>
          <a:p>
            <a:pPr marL="292100" lvl="0" indent="-292100">
              <a:lnSpc>
                <a:spcPct val="80000"/>
              </a:lnSpc>
              <a:spcBef>
                <a:spcPts val="0"/>
              </a:spcBef>
              <a:buSzPct val="70000"/>
              <a:buFont typeface="Noto Sans Symbols"/>
              <a:buChar char="⦿"/>
            </a:pPr>
            <a:r>
              <a:rPr lang="en-US" sz="4400" dirty="0" smtClean="0">
                <a:solidFill>
                  <a:srgbClr val="FFFF00"/>
                </a:solidFill>
                <a:latin typeface="Rokkitt"/>
                <a:ea typeface="Rokkitt"/>
                <a:cs typeface="Rokkitt"/>
                <a:sym typeface="Rokkitt"/>
              </a:rPr>
              <a:t>Regional Coach Representative</a:t>
            </a:r>
            <a:endParaRPr lang="en-US" sz="4400" dirty="0">
              <a:solidFill>
                <a:srgbClr val="FFFF00"/>
              </a:solidFill>
              <a:latin typeface="Rokkitt"/>
              <a:ea typeface="Rokkitt"/>
              <a:cs typeface="Rokkitt"/>
              <a:sym typeface="Rokkitt"/>
            </a:endParaRPr>
          </a:p>
          <a:p>
            <a:pPr marL="406400" lvl="1" algn="l">
              <a:lnSpc>
                <a:spcPct val="80000"/>
              </a:lnSpc>
              <a:spcBef>
                <a:spcPts val="400"/>
              </a:spcBef>
              <a:buClr>
                <a:schemeClr val="accent2"/>
              </a:buClr>
              <a:buSzPct val="90000"/>
            </a:pPr>
            <a:endParaRPr lang="en-US" sz="2400" dirty="0">
              <a:solidFill>
                <a:srgbClr val="FFFF00"/>
              </a:solidFill>
              <a:latin typeface="Rokkitt"/>
              <a:ea typeface="Rokkitt"/>
              <a:cs typeface="Rokkitt"/>
              <a:sym typeface="Rokkitt"/>
            </a:endParaRPr>
          </a:p>
          <a:p>
            <a:pPr marL="292100" marR="0" lvl="0" indent="-330200" algn="l" rtl="0">
              <a:lnSpc>
                <a:spcPct val="100000"/>
              </a:lnSpc>
              <a:spcBef>
                <a:spcPts val="0"/>
              </a:spcBef>
              <a:spcAft>
                <a:spcPts val="0"/>
              </a:spcAft>
              <a:buClr>
                <a:schemeClr val="accent1"/>
              </a:buClr>
              <a:buSzPct val="100000"/>
              <a:buFont typeface="Noto Sans Symbols"/>
              <a:buChar char="⦿"/>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OHSBVA Key Staff in Each Region</a:t>
            </a:r>
            <a:endParaRPr lang="en-US" sz="2800" b="0" i="0" u="none" strike="noStrike" cap="none"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2476398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354648" y="1740622"/>
            <a:ext cx="8456066" cy="5332435"/>
          </a:xfrm>
          <a:prstGeom prst="rect">
            <a:avLst/>
          </a:prstGeom>
          <a:noFill/>
          <a:ln>
            <a:noFill/>
          </a:ln>
        </p:spPr>
        <p:txBody>
          <a:bodyPr lIns="91425" tIns="45700" rIns="91425" bIns="45700" anchor="t" anchorCtr="0">
            <a:noAutofit/>
          </a:bodyPr>
          <a:lstStyle/>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Jim Hammar, </a:t>
            </a:r>
            <a:r>
              <a:rPr lang="en-US" sz="3600" u="sng" dirty="0" smtClean="0">
                <a:solidFill>
                  <a:srgbClr val="FFFF00"/>
                </a:solidFill>
                <a:latin typeface="Rokkitt"/>
                <a:ea typeface="Rokkitt"/>
                <a:cs typeface="Rokkitt"/>
                <a:sym typeface="Rokkitt"/>
                <a:hlinkClick r:id="rId3"/>
              </a:rPr>
              <a:t>columbusref@yahoo.com</a:t>
            </a:r>
          </a:p>
          <a:p>
            <a:pPr marL="406400" lvl="1" algn="l">
              <a:lnSpc>
                <a:spcPct val="80000"/>
              </a:lnSpc>
              <a:spcBef>
                <a:spcPts val="0"/>
              </a:spcBef>
              <a:buClr>
                <a:schemeClr val="accent2"/>
              </a:buClr>
              <a:buSzPct val="90000"/>
            </a:pPr>
            <a:endParaRPr lang="en-US" sz="1600" u="sng" dirty="0" smtClean="0">
              <a:solidFill>
                <a:srgbClr val="FFFF00"/>
              </a:solidFill>
              <a:latin typeface="Rokkitt"/>
              <a:ea typeface="Rokkitt"/>
              <a:cs typeface="Rokkitt"/>
              <a:sym typeface="Rokkitt"/>
              <a:hlinkClick r:id="rId3"/>
            </a:endParaRPr>
          </a:p>
          <a:p>
            <a:pPr marL="406400" lvl="1" algn="l">
              <a:lnSpc>
                <a:spcPct val="80000"/>
              </a:lnSpc>
              <a:spcBef>
                <a:spcPts val="0"/>
              </a:spcBef>
              <a:buClr>
                <a:schemeClr val="accent2"/>
              </a:buClr>
              <a:buSzPct val="90000"/>
            </a:pPr>
            <a:endParaRPr lang="en-US" sz="1600" u="sng" dirty="0">
              <a:solidFill>
                <a:srgbClr val="FFFF00"/>
              </a:solidFill>
              <a:latin typeface="Rokkitt"/>
              <a:ea typeface="Rokkitt"/>
              <a:cs typeface="Rokkitt"/>
              <a:sym typeface="Rokkitt"/>
              <a:hlinkClick r:id="rId3"/>
            </a:endParaRPr>
          </a:p>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Rules Interpreter: </a:t>
            </a:r>
            <a:endParaRPr lang="en-US" sz="3600" dirty="0" smtClean="0">
              <a:solidFill>
                <a:srgbClr val="FFFF00"/>
              </a:solidFill>
              <a:latin typeface="Rokkitt"/>
              <a:ea typeface="Rokkitt"/>
              <a:cs typeface="Rokkitt"/>
              <a:sym typeface="Rokkitt"/>
            </a:endParaRP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Michael Chandler, </a:t>
            </a:r>
            <a:r>
              <a:rPr lang="en-US" sz="3600" u="sng" dirty="0" smtClean="0">
                <a:solidFill>
                  <a:srgbClr val="FFFF00"/>
                </a:solidFill>
                <a:latin typeface="Rokkitt"/>
                <a:ea typeface="Rokkitt"/>
                <a:cs typeface="Rokkitt"/>
                <a:sym typeface="Rokkitt"/>
                <a:hlinkClick r:id="rId4"/>
              </a:rPr>
              <a:t>mchand1895@yahoo.com</a:t>
            </a:r>
          </a:p>
          <a:p>
            <a:pPr marL="406400" lvl="1" algn="l">
              <a:lnSpc>
                <a:spcPct val="80000"/>
              </a:lnSpc>
              <a:spcBef>
                <a:spcPts val="400"/>
              </a:spcBef>
              <a:buClr>
                <a:schemeClr val="accent2"/>
              </a:buClr>
              <a:buSzPct val="90000"/>
            </a:pPr>
            <a:endParaRPr lang="en-US" sz="1600" u="sng" dirty="0" smtClean="0">
              <a:solidFill>
                <a:srgbClr val="FFFF00"/>
              </a:solidFill>
              <a:latin typeface="Rokkitt"/>
              <a:ea typeface="Rokkitt"/>
              <a:cs typeface="Rokkitt"/>
              <a:sym typeface="Rokkitt"/>
              <a:hlinkClick r:id="rId4"/>
            </a:endParaRPr>
          </a:p>
          <a:p>
            <a:pPr marL="406400" lvl="1" algn="l">
              <a:lnSpc>
                <a:spcPct val="80000"/>
              </a:lnSpc>
              <a:spcBef>
                <a:spcPts val="400"/>
              </a:spcBef>
              <a:buClr>
                <a:schemeClr val="accent2"/>
              </a:buClr>
              <a:buSzPct val="90000"/>
            </a:pPr>
            <a:endParaRPr lang="en-US" sz="1600" u="sng" dirty="0">
              <a:solidFill>
                <a:srgbClr val="FFFF00"/>
              </a:solidFill>
              <a:latin typeface="Rokkitt"/>
              <a:ea typeface="Rokkitt"/>
              <a:cs typeface="Rokkitt"/>
              <a:sym typeface="Rokkitt"/>
              <a:hlinkClick r:id="rId4"/>
            </a:endParaRPr>
          </a:p>
          <a:p>
            <a:pPr marL="292100" lvl="0" indent="-292100" algn="l">
              <a:lnSpc>
                <a:spcPct val="80000"/>
              </a:lnSpc>
              <a:spcBef>
                <a:spcPts val="0"/>
              </a:spcBef>
              <a:buSzPct val="70000"/>
              <a:buFont typeface="Noto Sans Symbols"/>
              <a:buChar char="⦿"/>
            </a:pPr>
            <a:r>
              <a:rPr lang="en-US" sz="3600" dirty="0" smtClean="0">
                <a:solidFill>
                  <a:srgbClr val="FFFF00"/>
                </a:solidFill>
                <a:latin typeface="Rokkitt"/>
                <a:ea typeface="Rokkitt"/>
                <a:cs typeface="Rokkitt"/>
                <a:sym typeface="Rokkitt"/>
              </a:rPr>
              <a:t>  Regional </a:t>
            </a:r>
            <a:r>
              <a:rPr lang="en-US" sz="3600" dirty="0">
                <a:solidFill>
                  <a:srgbClr val="FFFF00"/>
                </a:solidFill>
                <a:latin typeface="Rokkitt"/>
                <a:ea typeface="Rokkitt"/>
                <a:cs typeface="Rokkitt"/>
                <a:sym typeface="Rokkitt"/>
              </a:rPr>
              <a:t>Coach </a:t>
            </a:r>
            <a:r>
              <a:rPr lang="en-US" sz="3600" dirty="0" smtClean="0">
                <a:solidFill>
                  <a:srgbClr val="FFFF00"/>
                </a:solidFill>
                <a:latin typeface="Rokkitt"/>
                <a:ea typeface="Rokkitt"/>
                <a:cs typeface="Rokkitt"/>
                <a:sym typeface="Rokkitt"/>
              </a:rPr>
              <a:t>Representative:</a:t>
            </a:r>
          </a:p>
          <a:p>
            <a:pPr marL="571500" lvl="0" indent="-571500" algn="l">
              <a:lnSpc>
                <a:spcPct val="80000"/>
              </a:lnSpc>
              <a:spcBef>
                <a:spcPts val="0"/>
              </a:spcBef>
              <a:buSzPct val="70000"/>
              <a:buFont typeface="Wingdings" panose="05000000000000000000" pitchFamily="2" charset="2"/>
              <a:buChar char="§"/>
            </a:pPr>
            <a:r>
              <a:rPr lang="en-US" sz="3600" dirty="0" smtClean="0">
                <a:solidFill>
                  <a:srgbClr val="FFFF00"/>
                </a:solidFill>
                <a:latin typeface="Rokkitt"/>
                <a:ea typeface="Rokkitt"/>
                <a:cs typeface="Rokkitt"/>
                <a:sym typeface="Rokkitt"/>
              </a:rPr>
              <a:t>Herb </a:t>
            </a:r>
            <a:r>
              <a:rPr lang="en-US" sz="3600" dirty="0" err="1" smtClean="0">
                <a:solidFill>
                  <a:srgbClr val="FFFF00"/>
                </a:solidFill>
                <a:latin typeface="Rokkitt"/>
                <a:ea typeface="Rokkitt"/>
                <a:cs typeface="Rokkitt"/>
                <a:sym typeface="Rokkitt"/>
              </a:rPr>
              <a:t>Sharfenaker</a:t>
            </a:r>
            <a:r>
              <a:rPr lang="en-US" sz="3600" dirty="0" smtClean="0">
                <a:solidFill>
                  <a:srgbClr val="FFFF00"/>
                </a:solidFill>
                <a:latin typeface="Rokkitt"/>
                <a:ea typeface="Rokkitt"/>
                <a:cs typeface="Rokkitt"/>
                <a:sym typeface="Rokkitt"/>
              </a:rPr>
              <a:t>, </a:t>
            </a:r>
            <a:r>
              <a:rPr lang="en-US" sz="3600" dirty="0">
                <a:solidFill>
                  <a:srgbClr val="FFFF00"/>
                </a:solidFill>
                <a:latin typeface="Rokkitt"/>
                <a:ea typeface="Rokkitt"/>
                <a:cs typeface="Rokkitt"/>
                <a:sym typeface="Rokkitt"/>
              </a:rPr>
              <a:t>Head </a:t>
            </a:r>
            <a:r>
              <a:rPr lang="en-US" sz="3600" dirty="0" smtClean="0">
                <a:solidFill>
                  <a:srgbClr val="FFFF00"/>
                </a:solidFill>
                <a:latin typeface="Rokkitt"/>
                <a:ea typeface="Rokkitt"/>
                <a:cs typeface="Rokkitt"/>
                <a:sym typeface="Rokkitt"/>
              </a:rPr>
              <a:t>Coach </a:t>
            </a:r>
          </a:p>
          <a:p>
            <a:pPr lvl="0" algn="l">
              <a:lnSpc>
                <a:spcPct val="80000"/>
              </a:lnSpc>
              <a:spcBef>
                <a:spcPts val="0"/>
              </a:spcBef>
              <a:buSzPct val="70000"/>
            </a:pPr>
            <a:r>
              <a:rPr lang="en-US" sz="3600" dirty="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   Columbus Briggs </a:t>
            </a:r>
            <a:r>
              <a:rPr lang="en-US" sz="3600" dirty="0">
                <a:solidFill>
                  <a:srgbClr val="FFFF00"/>
                </a:solidFill>
                <a:latin typeface="Rokkitt"/>
                <a:ea typeface="Rokkitt"/>
                <a:cs typeface="Rokkitt"/>
                <a:sym typeface="Rokkitt"/>
              </a:rPr>
              <a:t>High </a:t>
            </a:r>
            <a:r>
              <a:rPr lang="en-US" sz="3600" dirty="0" smtClean="0">
                <a:solidFill>
                  <a:srgbClr val="FFFF00"/>
                </a:solidFill>
                <a:latin typeface="Rokkitt"/>
                <a:ea typeface="Rokkitt"/>
                <a:cs typeface="Rokkitt"/>
                <a:sym typeface="Rokkitt"/>
              </a:rPr>
              <a:t>School</a:t>
            </a:r>
            <a:endParaRPr lang="en-US" sz="3600" dirty="0">
              <a:solidFill>
                <a:srgbClr val="FFFF00"/>
              </a:solidFill>
              <a:latin typeface="Rokkitt"/>
              <a:ea typeface="Rokkitt"/>
              <a:cs typeface="Rokkitt"/>
              <a:sym typeface="Rokkitt"/>
            </a:endParaRPr>
          </a:p>
          <a:p>
            <a:pPr marR="0" lvl="0" algn="l" rtl="0">
              <a:lnSpc>
                <a:spcPct val="100000"/>
              </a:lnSpc>
              <a:spcBef>
                <a:spcPts val="0"/>
              </a:spcBef>
              <a:spcAft>
                <a:spcPts val="0"/>
              </a:spcAft>
              <a:buClr>
                <a:schemeClr val="accent1"/>
              </a:buClr>
              <a:buSzPct val="100000"/>
            </a:pPr>
            <a:endParaRPr lang="en-US" sz="2200" b="1" i="0" u="none" strike="noStrike" cap="none" dirty="0">
              <a:solidFill>
                <a:srgbClr val="FFFF00"/>
              </a:solidFill>
              <a:latin typeface="Rokkitt"/>
              <a:ea typeface="Rokkitt"/>
              <a:cs typeface="Rokkitt"/>
              <a:sym typeface="Rokkitt"/>
            </a:endParaRP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East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282803" y="1511898"/>
            <a:ext cx="8587819" cy="5539824"/>
          </a:xfrm>
          <a:prstGeom prst="rect">
            <a:avLst/>
          </a:prstGeom>
          <a:noFill/>
          <a:ln>
            <a:noFill/>
          </a:ln>
        </p:spPr>
        <p:txBody>
          <a:bodyPr lIns="91425" tIns="45700" rIns="91425" bIns="45700" anchor="t" anchorCtr="0">
            <a:noAutofit/>
          </a:bodyPr>
          <a:lstStyle/>
          <a:p>
            <a:pPr marL="292100" lvl="0" indent="-294640" algn="l">
              <a:spcBef>
                <a:spcPts val="0"/>
              </a:spcBef>
              <a:buSzPct val="100000"/>
              <a:buFont typeface="Noto Sans Symbols"/>
              <a:buChar char="⦿"/>
            </a:pPr>
            <a:r>
              <a:rPr lang="en-US" sz="2400" dirty="0" smtClean="0">
                <a:solidFill>
                  <a:srgbClr val="FFFF00"/>
                </a:solidFill>
                <a:latin typeface="Rokkitt"/>
                <a:ea typeface="Rokkitt"/>
                <a:cs typeface="Rokkitt"/>
                <a:sym typeface="Rokkitt"/>
              </a:rPr>
              <a:t>   </a:t>
            </a:r>
            <a:r>
              <a:rPr lang="en-US" sz="3600" dirty="0" smtClean="0">
                <a:solidFill>
                  <a:srgbClr val="FFFF00"/>
                </a:solidFill>
                <a:latin typeface="Rokkitt"/>
                <a:ea typeface="Rokkitt"/>
                <a:cs typeface="Rokkitt"/>
                <a:sym typeface="Rokkitt"/>
              </a:rPr>
              <a:t>Regional </a:t>
            </a:r>
            <a:r>
              <a:rPr lang="en-US" sz="3600" dirty="0">
                <a:solidFill>
                  <a:srgbClr val="FFFF00"/>
                </a:solidFill>
                <a:latin typeface="Rokkitt"/>
                <a:ea typeface="Rokkitt"/>
                <a:cs typeface="Rokkitt"/>
                <a:sym typeface="Rokkitt"/>
              </a:rPr>
              <a:t>Referee </a:t>
            </a:r>
            <a:r>
              <a:rPr lang="en-US" sz="3600" dirty="0" smtClean="0">
                <a:solidFill>
                  <a:srgbClr val="FFFF00"/>
                </a:solidFill>
                <a:latin typeface="Rokkitt"/>
                <a:ea typeface="Rokkitt"/>
                <a:cs typeface="Rokkitt"/>
                <a:sym typeface="Rokkitt"/>
              </a:rPr>
              <a:t>Coordinator:</a:t>
            </a:r>
          </a:p>
          <a:p>
            <a:pPr marL="56896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Rick </a:t>
            </a:r>
            <a:r>
              <a:rPr lang="en-US" sz="3600" dirty="0" err="1" smtClean="0">
                <a:solidFill>
                  <a:srgbClr val="FFFF00"/>
                </a:solidFill>
                <a:latin typeface="Rokkitt"/>
                <a:ea typeface="Rokkitt"/>
                <a:cs typeface="Rokkitt"/>
                <a:sym typeface="Rokkitt"/>
              </a:rPr>
              <a:t>Puckrin</a:t>
            </a:r>
            <a:r>
              <a:rPr lang="en-US" sz="3600" dirty="0" smtClean="0">
                <a:solidFill>
                  <a:srgbClr val="FFFF00"/>
                </a:solidFill>
                <a:latin typeface="Rokkitt"/>
                <a:ea typeface="Rokkitt"/>
                <a:cs typeface="Rokkitt"/>
                <a:sym typeface="Rokkitt"/>
              </a:rPr>
              <a:t>, </a:t>
            </a:r>
            <a:r>
              <a:rPr lang="en-US" sz="3600" u="sng" dirty="0" smtClean="0">
                <a:solidFill>
                  <a:srgbClr val="FFFF00"/>
                </a:solidFill>
                <a:latin typeface="Rokkitt"/>
                <a:ea typeface="Rokkitt"/>
                <a:cs typeface="Rokkitt"/>
                <a:sym typeface="Rokkitt"/>
                <a:hlinkClick r:id="rId3"/>
              </a:rPr>
              <a:t>mpuck05@yahoo.com</a:t>
            </a:r>
          </a:p>
          <a:p>
            <a:pPr marL="571500" lvl="0" indent="-571500" algn="l">
              <a:spcBef>
                <a:spcPts val="0"/>
              </a:spcBef>
              <a:buSzPct val="100000"/>
              <a:buFont typeface="Wingdings" panose="05000000000000000000" pitchFamily="2" charset="2"/>
              <a:buChar char="§"/>
            </a:pPr>
            <a:endParaRPr lang="en-US" dirty="0" smtClean="0">
              <a:solidFill>
                <a:srgbClr val="FFFF00"/>
              </a:solidFill>
              <a:latin typeface="Rokkitt"/>
              <a:ea typeface="Rokkitt"/>
              <a:cs typeface="Rokkitt"/>
              <a:sym typeface="Rokkitt"/>
            </a:endParaRPr>
          </a:p>
          <a:p>
            <a:pPr marL="57150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Regional Rules Interpreter:</a:t>
            </a:r>
          </a:p>
          <a:p>
            <a:pPr marL="57150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Ashley </a:t>
            </a:r>
            <a:r>
              <a:rPr lang="en-US" sz="3600" dirty="0" err="1" smtClean="0">
                <a:solidFill>
                  <a:srgbClr val="FFFF00"/>
                </a:solidFill>
                <a:latin typeface="Rokkitt"/>
                <a:ea typeface="Rokkitt"/>
                <a:cs typeface="Rokkitt"/>
                <a:sym typeface="Rokkitt"/>
              </a:rPr>
              <a:t>Howerter</a:t>
            </a:r>
            <a:r>
              <a:rPr lang="en-US" sz="3600" dirty="0" smtClean="0">
                <a:solidFill>
                  <a:srgbClr val="FFFF00"/>
                </a:solidFill>
                <a:latin typeface="Rokkitt"/>
                <a:ea typeface="Rokkitt"/>
                <a:cs typeface="Rokkitt"/>
                <a:sym typeface="Rokkitt"/>
              </a:rPr>
              <a:t>: </a:t>
            </a:r>
            <a:r>
              <a:rPr lang="en-US" sz="3600" u="sng" dirty="0" smtClean="0">
                <a:solidFill>
                  <a:srgbClr val="FFFF00"/>
                </a:solidFill>
                <a:latin typeface="Rokkitt"/>
                <a:ea typeface="Rokkitt"/>
                <a:cs typeface="Rokkitt"/>
                <a:sym typeface="Rokkitt"/>
                <a:hlinkClick r:id="rId4"/>
              </a:rPr>
              <a:t>Ashley.reinhart27@gmail.com</a:t>
            </a:r>
            <a:endParaRPr lang="en-US" sz="3600" u="sng" dirty="0" smtClean="0">
              <a:solidFill>
                <a:srgbClr val="FFFF00"/>
              </a:solidFill>
              <a:latin typeface="Rokkitt"/>
              <a:ea typeface="Rokkitt"/>
              <a:cs typeface="Rokkitt"/>
              <a:sym typeface="Rokkitt"/>
            </a:endParaRPr>
          </a:p>
          <a:p>
            <a:pPr lvl="0" algn="l">
              <a:spcBef>
                <a:spcPts val="0"/>
              </a:spcBef>
              <a:buSzPct val="100000"/>
            </a:pPr>
            <a:endParaRPr lang="en-US" dirty="0">
              <a:solidFill>
                <a:srgbClr val="FFFF00"/>
              </a:solidFill>
              <a:latin typeface="Rokkitt"/>
              <a:ea typeface="Rokkitt"/>
              <a:cs typeface="Rokkitt"/>
              <a:sym typeface="Rokkitt"/>
            </a:endParaRPr>
          </a:p>
          <a:p>
            <a:pPr marL="57150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Regional </a:t>
            </a:r>
            <a:r>
              <a:rPr lang="en-US" sz="3600" dirty="0">
                <a:solidFill>
                  <a:srgbClr val="FFFF00"/>
                </a:solidFill>
                <a:latin typeface="Rokkitt"/>
                <a:ea typeface="Rokkitt"/>
                <a:cs typeface="Rokkitt"/>
                <a:sym typeface="Rokkitt"/>
              </a:rPr>
              <a:t>Coach </a:t>
            </a:r>
            <a:r>
              <a:rPr lang="en-US" sz="3600" dirty="0" smtClean="0">
                <a:solidFill>
                  <a:srgbClr val="FFFF00"/>
                </a:solidFill>
                <a:latin typeface="Rokkitt"/>
                <a:ea typeface="Rokkitt"/>
                <a:cs typeface="Rokkitt"/>
                <a:sym typeface="Rokkitt"/>
              </a:rPr>
              <a:t>Representative:</a:t>
            </a:r>
          </a:p>
          <a:p>
            <a:pPr marL="560070" lvl="0" indent="-571500" algn="l">
              <a:spcBef>
                <a:spcPts val="0"/>
              </a:spcBef>
              <a:buSzPct val="100000"/>
              <a:buFont typeface="Wingdings" panose="05000000000000000000" pitchFamily="2" charset="2"/>
              <a:buChar char="§"/>
            </a:pPr>
            <a:r>
              <a:rPr lang="en-US" sz="3600" dirty="0" smtClean="0">
                <a:solidFill>
                  <a:srgbClr val="FFFF00"/>
                </a:solidFill>
                <a:latin typeface="Rokkitt"/>
                <a:ea typeface="Rokkitt"/>
                <a:cs typeface="Rokkitt"/>
                <a:sym typeface="Rokkitt"/>
              </a:rPr>
              <a:t>Larry Meehan, </a:t>
            </a:r>
            <a:r>
              <a:rPr lang="en-US" sz="3600" dirty="0">
                <a:solidFill>
                  <a:srgbClr val="FFFF00"/>
                </a:solidFill>
                <a:latin typeface="Rokkitt"/>
                <a:ea typeface="Rokkitt"/>
                <a:cs typeface="Rokkitt"/>
                <a:sym typeface="Rokkitt"/>
              </a:rPr>
              <a:t>Head </a:t>
            </a:r>
            <a:r>
              <a:rPr lang="en-US" sz="3600" dirty="0" smtClean="0">
                <a:solidFill>
                  <a:srgbClr val="FFFF00"/>
                </a:solidFill>
                <a:latin typeface="Rokkitt"/>
                <a:ea typeface="Rokkitt"/>
                <a:cs typeface="Rokkitt"/>
                <a:sym typeface="Rokkitt"/>
              </a:rPr>
              <a:t>Coach</a:t>
            </a:r>
          </a:p>
          <a:p>
            <a:pPr marL="427990" lvl="1" algn="l">
              <a:spcBef>
                <a:spcPts val="400"/>
              </a:spcBef>
              <a:buClr>
                <a:schemeClr val="accent2"/>
              </a:buClr>
              <a:buSzPct val="100000"/>
            </a:pPr>
            <a:r>
              <a:rPr lang="en-US" sz="3600" dirty="0" smtClean="0">
                <a:solidFill>
                  <a:srgbClr val="FFFF00"/>
                </a:solidFill>
                <a:latin typeface="Rokkitt"/>
                <a:ea typeface="Rokkitt"/>
                <a:cs typeface="Rokkitt"/>
                <a:sym typeface="Rokkitt"/>
              </a:rPr>
              <a:t> Hudson High </a:t>
            </a:r>
            <a:r>
              <a:rPr lang="en-US" sz="3600" dirty="0">
                <a:solidFill>
                  <a:srgbClr val="FFFF00"/>
                </a:solidFill>
                <a:latin typeface="Rokkitt"/>
                <a:ea typeface="Rokkitt"/>
                <a:cs typeface="Rokkitt"/>
                <a:sym typeface="Rokkitt"/>
              </a:rPr>
              <a:t>School</a:t>
            </a:r>
          </a:p>
        </p:txBody>
      </p:sp>
      <p:sp>
        <p:nvSpPr>
          <p:cNvPr id="241" name="Shape 241"/>
          <p:cNvSpPr txBox="1">
            <a:spLocks noGrp="1"/>
          </p:cNvSpPr>
          <p:nvPr>
            <p:ph type="title"/>
          </p:nvPr>
        </p:nvSpPr>
        <p:spPr>
          <a:xfrm>
            <a:off x="1676400" y="304800"/>
            <a:ext cx="5715000" cy="852600"/>
          </a:xfrm>
          <a:prstGeom prst="rect">
            <a:avLst/>
          </a:prstGeom>
          <a:solidFill>
            <a:schemeClr val="lt1"/>
          </a:solidFill>
          <a:ln w="76200" cap="flat" cmpd="thinThick">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Clr>
                <a:schemeClr val="dk1"/>
              </a:buClr>
              <a:buSzPct val="25000"/>
              <a:buFont typeface="Rokkitt"/>
              <a:buNone/>
            </a:pPr>
            <a:r>
              <a:rPr lang="en-US" sz="2800" b="0" i="0" u="none" strike="noStrike" cap="none" dirty="0">
                <a:solidFill>
                  <a:schemeClr val="dk1"/>
                </a:solidFill>
                <a:latin typeface="Rokkitt"/>
                <a:ea typeface="Rokkitt"/>
                <a:cs typeface="Rokkitt"/>
                <a:sym typeface="Rokkitt"/>
              </a:rPr>
              <a:t>OHSBVA </a:t>
            </a:r>
            <a:r>
              <a:rPr lang="en-US" sz="2800" b="0" i="0" u="none" strike="noStrike" cap="none" dirty="0" smtClean="0">
                <a:solidFill>
                  <a:schemeClr val="dk1"/>
                </a:solidFill>
                <a:latin typeface="Rokkitt"/>
                <a:ea typeface="Rokkitt"/>
                <a:cs typeface="Rokkitt"/>
                <a:sym typeface="Rokkitt"/>
              </a:rPr>
              <a:t>North </a:t>
            </a:r>
            <a:r>
              <a:rPr lang="en-US" sz="2800" b="0" i="0" u="none" strike="noStrike" cap="none" dirty="0">
                <a:solidFill>
                  <a:schemeClr val="dk1"/>
                </a:solidFill>
                <a:latin typeface="Rokkitt"/>
                <a:ea typeface="Rokkitt"/>
                <a:cs typeface="Rokkitt"/>
                <a:sym typeface="Rokkitt"/>
              </a:rPr>
              <a:t>Region </a:t>
            </a:r>
          </a:p>
          <a:p>
            <a:pPr marL="0" marR="0" lvl="0" indent="0" algn="ctr" rtl="0">
              <a:spcBef>
                <a:spcPts val="0"/>
              </a:spcBef>
              <a:buClr>
                <a:schemeClr val="dk1"/>
              </a:buClr>
              <a:buSzPct val="25000"/>
              <a:buFont typeface="Rokkitt"/>
              <a:buNone/>
            </a:pPr>
            <a:r>
              <a:rPr lang="en-US" sz="2800" b="0" i="0" u="none" strike="noStrike" cap="none" dirty="0" smtClean="0">
                <a:solidFill>
                  <a:schemeClr val="dk1"/>
                </a:solidFill>
                <a:latin typeface="Rokkitt"/>
                <a:ea typeface="Rokkitt"/>
                <a:cs typeface="Rokkitt"/>
                <a:sym typeface="Rokkitt"/>
              </a:rPr>
              <a:t>Key </a:t>
            </a:r>
            <a:r>
              <a:rPr lang="en-US" sz="2800" b="0" i="0" u="none" strike="noStrike" cap="none" dirty="0">
                <a:solidFill>
                  <a:schemeClr val="dk1"/>
                </a:solidFill>
                <a:latin typeface="Rokkitt"/>
                <a:ea typeface="Rokkitt"/>
                <a:cs typeface="Rokkitt"/>
                <a:sym typeface="Rokkitt"/>
              </a:rPr>
              <a:t>Staff</a:t>
            </a:r>
          </a:p>
        </p:txBody>
      </p:sp>
    </p:spTree>
    <p:extLst>
      <p:ext uri="{BB962C8B-B14F-4D97-AF65-F5344CB8AC3E}">
        <p14:creationId xmlns:p14="http://schemas.microsoft.com/office/powerpoint/2010/main" val="4171552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143874</TotalTime>
  <Words>7625</Words>
  <Application>Microsoft Office PowerPoint</Application>
  <PresentationFormat>On-screen Show (4:3)</PresentationFormat>
  <Paragraphs>457</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Garamond</vt:lpstr>
      <vt:lpstr>Arial</vt:lpstr>
      <vt:lpstr>Noto Sans Symbols</vt:lpstr>
      <vt:lpstr>Source Code Pro</vt:lpstr>
      <vt:lpstr>Wingdings</vt:lpstr>
      <vt:lpstr>Rokkitt</vt:lpstr>
      <vt:lpstr>BlackTie</vt:lpstr>
      <vt:lpstr>  2021 OHSBVA State Rules Clinic</vt:lpstr>
      <vt:lpstr>  State Tournament Crew – 2019</vt:lpstr>
      <vt:lpstr>OHSBVA State Leadership</vt:lpstr>
      <vt:lpstr>OHSBVA State Leadership</vt:lpstr>
      <vt:lpstr>OHSBVA State Officiating Staff</vt:lpstr>
      <vt:lpstr>OHSBVA State Officiating Staff</vt:lpstr>
      <vt:lpstr>OHSBVA Key Staff in Each Region</vt:lpstr>
      <vt:lpstr>OHSBVA East Region  Key Staff</vt:lpstr>
      <vt:lpstr>OHSBVA North Region  Key Staff</vt:lpstr>
      <vt:lpstr>OHSBVA South Region  Key Staff</vt:lpstr>
      <vt:lpstr>OHSBVA West Region  Officiating Staff</vt:lpstr>
      <vt:lpstr>PowerPoint Presentation</vt:lpstr>
      <vt:lpstr>PowerPoint Presentation</vt:lpstr>
      <vt:lpstr>PowerPoint Presentation</vt:lpstr>
      <vt:lpstr>PowerPoint Presentation</vt:lpstr>
      <vt:lpstr>PowerPoint Presentation</vt:lpstr>
      <vt:lpstr>PowerPoint Presentation</vt:lpstr>
      <vt:lpstr>Review of Rules and Mechanics Changes from 2020</vt:lpstr>
      <vt:lpstr>Review of Rules and Mechanics Changes from 2020 – Continued </vt:lpstr>
      <vt:lpstr>Review of Rules and Mechanics Changes from 2020 – Continued </vt:lpstr>
      <vt:lpstr>Review of Rules and Mechanics Changes from 2020 – Continued </vt:lpstr>
      <vt:lpstr>Review of Rules and Mechanics Changes from 2020 – Continued </vt:lpstr>
      <vt:lpstr>PowerPoint Presentation</vt:lpstr>
      <vt:lpstr>Rule Changes for 2021</vt:lpstr>
      <vt:lpstr>COVID-19 Requirements for 2021</vt:lpstr>
      <vt:lpstr>COVID-19 Requirements for 2021</vt:lpstr>
      <vt:lpstr>COVID-19 Requirements for 2021</vt:lpstr>
      <vt:lpstr>COVID-19 Requirements for 2021</vt:lpstr>
      <vt:lpstr>COVID-19 Requirements for 2021</vt:lpstr>
      <vt:lpstr>COVID-19 Requirements for 2021</vt:lpstr>
      <vt:lpstr>COVID-19 Requirements for 2021</vt:lpstr>
      <vt:lpstr>State Dues Reminder: Amount and How to Pay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OHSBVA Rules Interpretation</dc:title>
  <dc:creator>Michael Chandler</dc:creator>
  <cp:lastModifiedBy>Rick Brown</cp:lastModifiedBy>
  <cp:revision>330</cp:revision>
  <dcterms:modified xsi:type="dcterms:W3CDTF">2021-03-16T21:46:03Z</dcterms:modified>
</cp:coreProperties>
</file>