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1"/>
  </p:notesMasterIdLst>
  <p:sldIdLst>
    <p:sldId id="381" r:id="rId2"/>
    <p:sldId id="430" r:id="rId3"/>
    <p:sldId id="256" r:id="rId4"/>
    <p:sldId id="347" r:id="rId5"/>
    <p:sldId id="261" r:id="rId6"/>
    <p:sldId id="384" r:id="rId7"/>
    <p:sldId id="361" r:id="rId8"/>
    <p:sldId id="265" r:id="rId9"/>
    <p:sldId id="358" r:id="rId10"/>
    <p:sldId id="357" r:id="rId11"/>
    <p:sldId id="356" r:id="rId12"/>
    <p:sldId id="431" r:id="rId13"/>
    <p:sldId id="433" r:id="rId14"/>
    <p:sldId id="434" r:id="rId15"/>
    <p:sldId id="444" r:id="rId16"/>
    <p:sldId id="435" r:id="rId17"/>
    <p:sldId id="436" r:id="rId18"/>
    <p:sldId id="408" r:id="rId19"/>
    <p:sldId id="409" r:id="rId20"/>
    <p:sldId id="437" r:id="rId21"/>
    <p:sldId id="419" r:id="rId22"/>
    <p:sldId id="438" r:id="rId23"/>
    <p:sldId id="439" r:id="rId24"/>
    <p:sldId id="440" r:id="rId25"/>
    <p:sldId id="441" r:id="rId26"/>
    <p:sldId id="442" r:id="rId27"/>
    <p:sldId id="443" r:id="rId28"/>
    <p:sldId id="427" r:id="rId29"/>
    <p:sldId id="429"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Garamond" panose="02020404030301010803" pitchFamily="18" charset="0"/>
      <p:regular r:id="rId36"/>
      <p:bold r:id="rId37"/>
      <p:italic r:id="rId38"/>
    </p:embeddedFont>
    <p:embeddedFont>
      <p:font typeface="Rokkitt" panose="020B0604020202020204" charset="0"/>
      <p:regular r:id="rId39"/>
      <p:bold r:id="rId40"/>
    </p:embeddedFont>
    <p:embeddedFont>
      <p:font typeface="Source Code Pro" panose="020B0509030403020204" pitchFamily="49"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BFC9F6-10AE-4466-906B-164187421857}">
  <a:tblStyle styleId="{B7BFC9F6-10AE-4466-906B-16418742185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3561" autoAdjust="0"/>
  </p:normalViewPr>
  <p:slideViewPr>
    <p:cSldViewPr snapToGrid="0">
      <p:cViewPr varScale="1">
        <p:scale>
          <a:sx n="84" d="100"/>
          <a:sy n="84" d="100"/>
        </p:scale>
        <p:origin x="2388"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0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464535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dirty="0">
                <a:solidFill>
                  <a:schemeClr val="accent4"/>
                </a:solidFill>
              </a:rPr>
              <a:t>Welcome to the virtual 2022 OHSBVA State Rules Meeting. I’m Rick Brown, filling in for Lucas Tuggle, our OHSBVA State Officials’ Coordinator. I’ll be presenting this season’s rules interpretation clinic.</a:t>
            </a:r>
          </a:p>
          <a:p>
            <a:pPr marL="285750" lvl="0" indent="-285750">
              <a:buFont typeface="Arial" panose="020B0604020202020204" pitchFamily="34" charset="0"/>
              <a:buChar char="•"/>
            </a:pPr>
            <a:r>
              <a:rPr lang="en-US" sz="1400" b="1" dirty="0">
                <a:solidFill>
                  <a:schemeClr val="accent4"/>
                </a:solidFill>
              </a:rPr>
              <a:t>Our goal at the OHSBVA is for everyone around the state to hear the same basic message and – as our teams travel from region to region to play matches – they should expect to get the same type of officiating, rules applications and experience. </a:t>
            </a:r>
          </a:p>
          <a:p>
            <a:pPr marL="285750" lvl="0" indent="-285750">
              <a:buFont typeface="Arial" panose="020B0604020202020204" pitchFamily="34" charset="0"/>
              <a:buChar char="•"/>
            </a:pPr>
            <a:r>
              <a:rPr lang="en-US" sz="1400" b="1" dirty="0">
                <a:solidFill>
                  <a:schemeClr val="accent4"/>
                </a:solidFill>
              </a:rPr>
              <a:t>As we go through the presentation, if you have a rules or protocol question, please share it so</a:t>
            </a:r>
            <a:r>
              <a:rPr lang="en-US" sz="1400" b="1" baseline="0" dirty="0">
                <a:solidFill>
                  <a:schemeClr val="accent4"/>
                </a:solidFill>
              </a:rPr>
              <a:t> we can address it.</a:t>
            </a:r>
            <a:r>
              <a:rPr lang="en-US" sz="1800" b="1" i="0" u="none" strike="noStrike" kern="1200" cap="none" dirty="0">
                <a:solidFill>
                  <a:schemeClr val="dk1"/>
                </a:solidFill>
                <a:effectLst/>
                <a:sym typeface="Arial"/>
              </a:rPr>
              <a:t> </a:t>
            </a:r>
            <a:endParaRPr lang="en-US" sz="1800" b="0" i="0" u="none" strike="noStrike" kern="1200" cap="none" dirty="0">
              <a:solidFill>
                <a:schemeClr val="dk1"/>
              </a:solidFill>
              <a:effectLst/>
              <a:latin typeface="Arial"/>
              <a:ea typeface="Arial"/>
              <a:cs typeface="Arial"/>
              <a:sym typeface="Arial"/>
            </a:endParaRP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663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the South Region, Tim Meyer is Referee Coordinator, Mindy Leonard is Rules Interpreter, and Matt McLaughlin, Head Coach of La Salle High School in Cincinnati, is Regional Coach Rep.</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10</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134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the West Region, Monique Huffman is Referee Coordinator, Mary Black is Rules Interpreter, and Matt Butler, Head Coach of Middletown High School, is Regional Coach Rep.</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01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399"/>
            <a:ext cx="5660571" cy="4245429"/>
          </a:xfrm>
          <a:prstGeom prst="rect">
            <a:avLst/>
          </a:prstGeom>
          <a:noFill/>
          <a:ln>
            <a:noFill/>
          </a:ln>
        </p:spPr>
        <p:txBody>
          <a:bodyPr lIns="91425" tIns="45700" rIns="91425" bIns="45700" anchor="t" anchorCtr="0">
            <a:noAutofit/>
          </a:bodyPr>
          <a:lstStyle/>
          <a:p>
            <a:pPr marL="292100" marR="0" lvl="0" indent="-340360" algn="l" rtl="0">
              <a:lnSpc>
                <a:spcPct val="100000"/>
              </a:lnSpc>
              <a:spcBef>
                <a:spcPts val="0"/>
              </a:spcBef>
              <a:spcAft>
                <a:spcPts val="0"/>
              </a:spcAft>
              <a:buClr>
                <a:schemeClr val="accent1"/>
              </a:buClr>
              <a:buSzPct val="100000"/>
              <a:buFont typeface="Noto Sans Symbols"/>
              <a:buChar char="⦿"/>
            </a:pPr>
            <a:r>
              <a:rPr lang="en-US" sz="1400" b="1" i="0" u="none" strike="noStrike" cap="none" dirty="0">
                <a:solidFill>
                  <a:srgbClr val="FFFF00"/>
                </a:solidFill>
                <a:latin typeface="Rokkitt"/>
                <a:ea typeface="Rokkitt"/>
                <a:cs typeface="Rokkitt"/>
                <a:sym typeface="Rokkitt"/>
              </a:rPr>
              <a:t>The OHSBVA </a:t>
            </a:r>
            <a:r>
              <a:rPr lang="en-US" sz="1400" b="1" i="0" u="sng" strike="noStrike" cap="none" dirty="0">
                <a:solidFill>
                  <a:srgbClr val="FFFF00"/>
                </a:solidFill>
                <a:latin typeface="Rokkitt"/>
                <a:ea typeface="Rokkitt"/>
                <a:cs typeface="Rokkitt"/>
                <a:sym typeface="Rokkitt"/>
              </a:rPr>
              <a:t>primarily</a:t>
            </a:r>
            <a:r>
              <a:rPr lang="en-US" sz="1400" b="1" i="0" u="none" strike="noStrike" cap="none" dirty="0">
                <a:solidFill>
                  <a:srgbClr val="FFFF00"/>
                </a:solidFill>
                <a:latin typeface="Rokkitt"/>
                <a:ea typeface="Rokkitt"/>
                <a:cs typeface="Rokkitt"/>
                <a:sym typeface="Rokkitt"/>
              </a:rPr>
              <a:t> f</a:t>
            </a:r>
            <a:r>
              <a:rPr lang="en-US" sz="1400" b="1" dirty="0">
                <a:solidFill>
                  <a:srgbClr val="FFFF00"/>
                </a:solidFill>
                <a:latin typeface="Rokkitt"/>
                <a:ea typeface="Rokkitt"/>
                <a:cs typeface="Rokkitt"/>
                <a:sym typeface="Rokkitt"/>
              </a:rPr>
              <a:t>ollows </a:t>
            </a:r>
            <a:r>
              <a:rPr lang="en-US" sz="1400" b="1" i="0" u="none" strike="noStrike" cap="none" dirty="0">
                <a:solidFill>
                  <a:srgbClr val="FFFF00"/>
                </a:solidFill>
                <a:latin typeface="Rokkitt"/>
                <a:ea typeface="Rokkitt"/>
                <a:cs typeface="Rokkitt"/>
                <a:sym typeface="Rokkitt"/>
              </a:rPr>
              <a:t>NFHS rules with two major exceptions </a:t>
            </a:r>
          </a:p>
          <a:p>
            <a:pPr marL="292100" indent="-340360" algn="l">
              <a:spcBef>
                <a:spcPts val="0"/>
              </a:spcBef>
              <a:buSzPct val="100000"/>
              <a:buFont typeface="Noto Sans Symbols"/>
              <a:buChar char="⦿"/>
            </a:pPr>
            <a:r>
              <a:rPr lang="en-US" sz="1400" b="1" dirty="0">
                <a:solidFill>
                  <a:srgbClr val="FFFF00"/>
                </a:solidFill>
                <a:latin typeface="Rokkitt"/>
                <a:ea typeface="Rokkitt"/>
                <a:cs typeface="Rokkitt"/>
                <a:sym typeface="Rokkitt"/>
              </a:rPr>
              <a:t>A refresher on rule differences before the start of the season is important</a:t>
            </a:r>
            <a:endParaRPr lang="en-US" sz="1400" b="1" i="0" u="none" strike="noStrike" cap="none" dirty="0">
              <a:solidFill>
                <a:schemeClr val="lt1"/>
              </a:solidFill>
              <a:latin typeface="Rokkitt"/>
              <a:ea typeface="Rokkitt"/>
              <a:cs typeface="Rokkitt"/>
              <a:sym typeface="Rokkitt"/>
            </a:endParaRPr>
          </a:p>
          <a:p>
            <a:pPr marL="285750" lvl="0" indent="-285750">
              <a:buFont typeface="Arial" panose="020B0604020202020204" pitchFamily="34" charset="0"/>
              <a:buChar char="•"/>
            </a:pPr>
            <a:r>
              <a:rPr lang="en-US" sz="1400" b="1" i="0" u="none" strike="noStrike" kern="1200" cap="none" dirty="0">
                <a:solidFill>
                  <a:schemeClr val="accent4"/>
                </a:solidFill>
                <a:effectLst/>
                <a:latin typeface="Arial"/>
                <a:ea typeface="Arial"/>
                <a:cs typeface="Arial"/>
                <a:sym typeface="Arial"/>
              </a:rPr>
              <a:t>Since some o</a:t>
            </a:r>
            <a:r>
              <a:rPr lang="en-US" sz="1400" b="1" i="0" u="none" strike="noStrike" kern="1200" cap="none" baseline="0" dirty="0">
                <a:solidFill>
                  <a:schemeClr val="accent4"/>
                </a:solidFill>
                <a:effectLst/>
                <a:latin typeface="Arial"/>
                <a:ea typeface="Arial"/>
                <a:cs typeface="Arial"/>
                <a:sym typeface="Arial"/>
              </a:rPr>
              <a:t>f you also referee under </a:t>
            </a:r>
            <a:r>
              <a:rPr lang="en-US" sz="1400" b="1" i="0" u="none" strike="noStrike" kern="1200" cap="none" dirty="0">
                <a:solidFill>
                  <a:schemeClr val="accent4"/>
                </a:solidFill>
                <a:effectLst/>
                <a:latin typeface="Arial"/>
                <a:ea typeface="Arial"/>
                <a:cs typeface="Arial"/>
                <a:sym typeface="Arial"/>
              </a:rPr>
              <a:t>OHSAA, USA Volleyball and/or college women’s or men’s volleyball rules, it can be a challenge to remember which rules to follow for boys’ high school volleyball. </a:t>
            </a: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268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430486"/>
          </a:xfrm>
          <a:prstGeom prst="rect">
            <a:avLst/>
          </a:prstGeom>
          <a:noFill/>
          <a:ln>
            <a:noFill/>
          </a:ln>
        </p:spPr>
        <p:txBody>
          <a:bodyPr lIns="91425" tIns="45700" rIns="91425" bIns="45700" anchor="t" anchorCtr="0">
            <a:noAutofit/>
          </a:bodyPr>
          <a:lstStyle/>
          <a:p>
            <a:pPr marL="0" lvl="0" indent="0">
              <a:buSzPct val="100000"/>
              <a:buFont typeface="Wingdings" panose="05000000000000000000" pitchFamily="2" charset="2"/>
              <a:buNone/>
            </a:pPr>
            <a:r>
              <a:rPr lang="en-US" sz="1400" b="1" dirty="0">
                <a:solidFill>
                  <a:srgbClr val="FFFF00"/>
                </a:solidFill>
                <a:latin typeface="Rokkitt"/>
                <a:ea typeface="Rokkitt"/>
                <a:cs typeface="Rokkitt"/>
                <a:sym typeface="Rokkitt"/>
              </a:rPr>
              <a:t>Our two basic rules differences are:</a:t>
            </a:r>
          </a:p>
          <a:p>
            <a:pPr marL="421640" lvl="0" indent="-457200">
              <a:buSzPct val="100000"/>
              <a:buFont typeface="Wingdings" panose="05000000000000000000" pitchFamily="2" charset="2"/>
              <a:buChar char="v"/>
            </a:pPr>
            <a:r>
              <a:rPr lang="en-US" sz="1400" b="1" dirty="0">
                <a:solidFill>
                  <a:srgbClr val="FFFF00"/>
                </a:solidFill>
                <a:latin typeface="Rokkitt"/>
                <a:ea typeface="Rokkitt"/>
                <a:cs typeface="Rokkitt"/>
                <a:sym typeface="Rokkitt"/>
              </a:rPr>
              <a:t>What constitutes a net fault and</a:t>
            </a:r>
          </a:p>
          <a:p>
            <a:pPr marL="421640" indent="-457200">
              <a:buSzPct val="100000"/>
              <a:buFont typeface="Wingdings" panose="05000000000000000000" pitchFamily="2" charset="2"/>
              <a:buChar char="v"/>
            </a:pPr>
            <a:r>
              <a:rPr lang="en-US" sz="1400" b="1" dirty="0">
                <a:solidFill>
                  <a:srgbClr val="FFFF00"/>
                </a:solidFill>
                <a:latin typeface="Rokkitt"/>
                <a:ea typeface="Rokkitt"/>
                <a:cs typeface="Rokkitt"/>
                <a:sym typeface="Rokkitt"/>
              </a:rPr>
              <a:t>What is considered a center line fault?</a:t>
            </a:r>
          </a:p>
          <a:p>
            <a:pPr marL="0" lvl="0" indent="0">
              <a:buFont typeface="Arial" panose="020B0604020202020204" pitchFamily="34" charset="0"/>
              <a:buNone/>
              <a:defRPr/>
            </a:pPr>
            <a:endParaRPr lang="en-US" sz="1400" b="1" dirty="0">
              <a:latin typeface="Rokkitt"/>
              <a:ea typeface="Rokkitt"/>
              <a:cs typeface="Rokkitt"/>
              <a:sym typeface="Rokkitt"/>
            </a:endParaRPr>
          </a:p>
          <a:p>
            <a:pPr marL="285750" indent="-285750">
              <a:buFont typeface="Arial" panose="020B0604020202020204" pitchFamily="34" charset="0"/>
              <a:buChar char="•"/>
            </a:pPr>
            <a:r>
              <a:rPr lang="en-US" sz="1400" b="1" dirty="0">
                <a:latin typeface="Rokkitt"/>
                <a:ea typeface="Rokkitt"/>
                <a:cs typeface="Rokkitt"/>
                <a:sym typeface="Rokkitt"/>
              </a:rPr>
              <a:t>Every year, THESE two rule differences are the most misunderstood by both referees and coaches regarding whether a fault has occurred, typically by trying to apply OHSAA, USA Volleyball or college volleyball rules. </a:t>
            </a:r>
          </a:p>
          <a:p>
            <a:pPr marL="285750" indent="-285750">
              <a:buFont typeface="Arial" panose="020B0604020202020204" pitchFamily="34" charset="0"/>
              <a:buChar char="•"/>
            </a:pPr>
            <a:r>
              <a:rPr lang="en-US" sz="1400" b="1" dirty="0">
                <a:solidFill>
                  <a:schemeClr val="accent4"/>
                </a:solidFill>
              </a:rPr>
              <a:t>Let’s review our differences to ensure we get them right in 2022!</a:t>
            </a:r>
          </a:p>
          <a:p>
            <a:pPr marL="0" lvl="0" indent="0">
              <a:buFont typeface="Arial" panose="020B0604020202020204" pitchFamily="34" charset="0"/>
              <a:buNone/>
              <a:defRPr/>
            </a:pPr>
            <a:endParaRPr lang="en-US" sz="1400" b="1" dirty="0">
              <a:latin typeface="Rokkitt"/>
              <a:ea typeface="Rokkitt"/>
              <a:cs typeface="Rokkitt"/>
              <a:sym typeface="Rokkitt"/>
            </a:endParaRPr>
          </a:p>
          <a:p>
            <a:pPr marL="0" lvl="0" indent="0">
              <a:buFont typeface="Arial" panose="020B0604020202020204" pitchFamily="34" charset="0"/>
              <a:buNone/>
              <a:defRPr/>
            </a:pPr>
            <a:r>
              <a:rPr lang="en-US" sz="1400" b="1" u="none" dirty="0">
                <a:latin typeface="Rokkitt"/>
                <a:ea typeface="Rokkitt"/>
                <a:cs typeface="Rokkitt"/>
                <a:sym typeface="Rokkitt"/>
              </a:rPr>
              <a:t>First, what constitutes a net fault in OHSBVA matches?</a:t>
            </a: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 net fault occurs on a live ball when a player initiates contact with the net with a body part anywhere along the full length of the net up to the padded posts.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Contact by hair isn’t a fault nor is it a fault when the ball drives the net into a player. For OHSBVA, contact with the net by loose clothing like jerseys, shorts or a tucked-in towel is NOT a net fault unless a body part ALSO contacts the net. </a:t>
            </a: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3755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430486"/>
          </a:xfrm>
          <a:prstGeom prst="rect">
            <a:avLst/>
          </a:prstGeom>
          <a:noFill/>
          <a:ln>
            <a:noFill/>
          </a:ln>
        </p:spPr>
        <p:txBody>
          <a:bodyPr lIns="91425" tIns="45700" rIns="91425" bIns="45700" anchor="t" anchorCtr="0">
            <a:noAutofit/>
          </a:bodyPr>
          <a:lstStyle/>
          <a:p>
            <a:pPr marL="0" marR="0">
              <a:lnSpc>
                <a:spcPct val="107000"/>
              </a:lnSpc>
              <a:spcBef>
                <a:spcPts val="0"/>
              </a:spcBef>
              <a:spcAft>
                <a:spcPts val="800"/>
              </a:spcAft>
            </a:pPr>
            <a:r>
              <a:rPr lang="en-US" sz="1800" b="1" u="none" dirty="0">
                <a:effectLst/>
                <a:latin typeface="Calibri" panose="020F0502020204030204" pitchFamily="34" charset="0"/>
                <a:ea typeface="Calibri" panose="020F0502020204030204" pitchFamily="34" charset="0"/>
                <a:cs typeface="Times New Roman" panose="02020603050405020304" pitchFamily="18" charset="0"/>
              </a:rPr>
              <a:t>Next comes our most challenging rules difference: </a:t>
            </a:r>
          </a:p>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What is a center line fault under OHSBVA rules?</a:t>
            </a:r>
          </a:p>
          <a:p>
            <a:pPr marL="342900" marR="0" lvl="0" indent="-342900">
              <a:lnSpc>
                <a:spcPct val="107000"/>
              </a:lnSpc>
              <a:spcBef>
                <a:spcPts val="0"/>
              </a:spcBef>
              <a:spcAft>
                <a:spcPts val="800"/>
              </a:spcAft>
              <a:buFont typeface="Arial" panose="020B0604020202020204" pitchFamily="34" charset="0"/>
              <a:buChar char="•"/>
              <a:tabLst>
                <a:tab pos="228600" algn="l"/>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player’s foot or feet touching the opponent’s court on a live ball without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also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being on or above the center line is ALWAYS considered a center-line fault. </a:t>
            </a: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OHSBVA modification is that a player touching the opponent’s court on a live ball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with any part of the body OTHER THAN a foot or feet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is NOT a fault with two important qualifiers:</a:t>
            </a:r>
          </a:p>
          <a:p>
            <a:pPr marL="0" marR="0" lvl="0" indent="0">
              <a:lnSpc>
                <a:spcPct val="107000"/>
              </a:lnSpc>
              <a:spcBef>
                <a:spcPts val="0"/>
              </a:spcBef>
              <a:spcAft>
                <a:spcPts val="800"/>
              </a:spcAft>
              <a:buFont typeface="Arial" panose="020B0604020202020204" pitchFamily="34" charset="0"/>
              <a:buNone/>
              <a:tabLst>
                <a:tab pos="228600" algn="l"/>
              </a:tabLs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1. There can’t be a safety issue posed by the contact with the opponent’s court AND</a:t>
            </a:r>
          </a:p>
          <a:p>
            <a:pPr marL="0" marR="0" lvl="0" indent="0">
              <a:lnSpc>
                <a:spcPct val="107000"/>
              </a:lnSpc>
              <a:spcBef>
                <a:spcPts val="0"/>
              </a:spcBef>
              <a:spcAft>
                <a:spcPts val="800"/>
              </a:spcAft>
              <a:buFont typeface="Arial" panose="020B0604020202020204" pitchFamily="34" charset="0"/>
              <a:buNone/>
              <a:tabLst>
                <a:tab pos="228600" algn="l"/>
              </a:tabLs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 There can’t be interference with an opponent.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default call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for a player contacting the opponent’s court on a live ball with a foot or feet with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no part of each intruding foot still on or over the center line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is a fault. Again, if it’s a foot or both feet touching the opponent’s court with no part of the intruding feet on or above the center line, it’s a fault – PERIOD! There is no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judgment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to be made by the referees regarding whether there was a safety issue or interference. It’s a fault.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Referee judgments regarding safety or interference are made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only for other parts of the body</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than feet penetrating and contacting the opponent’s court. IF there is no safety issue or interference from a hand, knee, etc. touching the opponent’s court – any OTHER body part but feet – then play may be allowed to continue.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Contact under the net by players of opposing teams MAY result in a center line fault, but it’s never automatic. A player landing on the center line or who lands with a foot or feet on or over the center line does not result in a fault UNLESS there is contact with an opposing team player that, in the judgment of the referees, interferes with the opposing team player being able to make a play on the ball. This includes contact under the net that pins the foot of an opponent, where a player hits an opponent under the net and – by virtue of this contact – the opposing player is unable to make a play on the ball. However, there is no automatic interference call based on the under-the-net contact, meaning that contact that knocks an opponent off balance or that results in a player falling to the ground doesn’t necessarily mean that a fault has occurred.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player who lands under the net but outside the opponent’s court has not committed a center line fault unless this results in a safety issue or interferes with the opponent.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400" b="1" i="0" u="none" strike="noStrike" kern="1200" cap="none" dirty="0">
                <a:solidFill>
                  <a:schemeClr val="accent4"/>
                </a:solidFill>
                <a:effectLst/>
                <a:latin typeface="Arial"/>
                <a:ea typeface="Arial"/>
                <a:cs typeface="Arial"/>
                <a:sym typeface="Arial"/>
              </a:rPr>
              <a:t>Questions?</a:t>
            </a:r>
            <a:endParaRPr lang="en-US" sz="1800" b="1" i="0" u="none" strike="noStrike" kern="1200" cap="none" dirty="0">
              <a:solidFill>
                <a:schemeClr val="dk1"/>
              </a:solidFill>
              <a:effectLst/>
              <a:latin typeface="Arial"/>
              <a:ea typeface="Arial"/>
              <a:cs typeface="Arial"/>
              <a:sym typeface="Arial"/>
            </a:endParaRP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21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478971" y="4114800"/>
            <a:ext cx="5834743" cy="4570410"/>
          </a:xfrm>
          <a:prstGeom prst="rect">
            <a:avLst/>
          </a:prstGeom>
          <a:noFill/>
          <a:ln>
            <a:noFill/>
          </a:ln>
        </p:spPr>
        <p:txBody>
          <a:bodyPr lIns="91425" tIns="45700" rIns="91425" bIns="45700" anchor="t" anchorCtr="0">
            <a:no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Which coaching staff may stand and where and when may they stand?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Rules 12-2-5 and 12-2-6</a:t>
            </a:r>
            <a:r>
              <a:rPr lang="en-US" sz="1800" dirty="0">
                <a:effectLst/>
                <a:latin typeface="Calibri" panose="020F0502020204030204" pitchFamily="34" charset="0"/>
                <a:ea typeface="Calibri" panose="020F0502020204030204" pitchFamily="34" charset="0"/>
                <a:cs typeface="Times New Roman" panose="02020603050405020304" pitchFamily="18" charset="0"/>
              </a:rPr>
              <a:t> address which coaches can stand as well, when they can stand and who can request certain information. Unlike the OHSAA, the OHSBVA allows any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coach to stand on a live ball to coach the team; it doesn’t have to be the head coach. The standing coach has to remain 6 feet from the court while the ball is in play and can’t be in the sub zone. </a:t>
            </a: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the head coach is permitted to request subs and time-outs.</a:t>
            </a: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a dead ball,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coaches may stand to coach the team as long as every coach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other than the coach who will remain standing for the next rally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in the process of moving back to the bench or moving in line with the extension of the chairs when the R1 is preparing to authorize the next serve. This requirement is to avoid interfering with the flow of the match by the R1 having to wait for coaches to move back. </a:t>
            </a:r>
          </a:p>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Standing or not, assistant coaches are not permitted to address the referees regarding their decisions – period. There are limited situations where an assistant coach may request information from the second referee.</a:t>
            </a:r>
          </a:p>
          <a:p>
            <a:pPr marL="2286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Next, after an unsporting conduct card is issued to a member of coaching staff or to bench personnel, may any coach still stand to coach the team?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issuance of cards for unsporting conduct to coaches or anyone on the bench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does not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prevent the team from having a single coach stand to coach the team on a live ball or all coaches from standing to coach on a dead ball. However, progressive sanctioning is in place to address unsporting conduct if it continues. And, in high school, remember that cards that are issued for unsporting conduct apply for the match, not just for the set. </a:t>
            </a: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706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245429"/>
            <a:ext cx="5486399" cy="4212771"/>
          </a:xfrm>
          <a:prstGeom prst="rect">
            <a:avLst/>
          </a:prstGeom>
          <a:noFill/>
          <a:ln>
            <a:noFill/>
          </a:ln>
        </p:spPr>
        <p:txBody>
          <a:bodyPr lIns="91425" tIns="45700" rIns="91425" bIns="45700" anchor="t" anchorCtr="0">
            <a:noAutofit/>
          </a:bodyPr>
          <a:lstStyle/>
          <a:p>
            <a:pPr marL="342900" marR="0" lvl="0" indent="-342900">
              <a:lnSpc>
                <a:spcPct val="107000"/>
              </a:lnSpc>
              <a:spcBef>
                <a:spcPts val="0"/>
              </a:spcBef>
              <a:spcAft>
                <a:spcPts val="800"/>
              </a:spcAft>
              <a:buFont typeface="Rokkitt" panose="020B0604020202020204" charset="0"/>
              <a:buChar char="⦿"/>
              <a:tabLst>
                <a:tab pos="228600" algn="l"/>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red, white and blue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Model V5M5000 Molten Flistatec Volleyball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is our official volleyball and is to be used for all OHSBVA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tournament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matches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Teams are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encouraged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but not required to use a Flistatec (red, white and blue OR red, white and green)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regular-season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matches, but the red, white and blue Flistatec is required for all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post-season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matches.</a:t>
            </a:r>
          </a:p>
          <a:p>
            <a:pPr marL="342900" marR="0" lvl="0" indent="-342900">
              <a:lnSpc>
                <a:spcPct val="107000"/>
              </a:lnSpc>
              <a:spcBef>
                <a:spcPts val="0"/>
              </a:spcBef>
              <a:spcAft>
                <a:spcPts val="800"/>
              </a:spcAft>
              <a:buFont typeface="Symbol" panose="05050102010706020507" pitchFamily="18" charset="2"/>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the regular season, any volleyball with an NFHS authenticating mark can be used if the ball is in good enough condition. We advise securing a back-up ball in good condition from the same manufacturer and the same color combination.</a:t>
            </a:r>
          </a:p>
          <a:p>
            <a:pPr lvl="0" algn="l">
              <a:spcBef>
                <a:spcPts val="0"/>
              </a:spcBef>
              <a:buSzPct val="100000"/>
            </a:pPr>
            <a:endParaRPr lang="en-US" sz="1800" dirty="0">
              <a:solidFill>
                <a:srgbClr val="FFFF00"/>
              </a:solidFill>
              <a:latin typeface="Rokkitt"/>
              <a:ea typeface="Rokkitt"/>
              <a:cs typeface="Rokkitt"/>
              <a:sym typeface="Rokkitt"/>
            </a:endParaRPr>
          </a:p>
          <a:p>
            <a:pPr marL="292100" lvl="0" indent="-340360" algn="l">
              <a:spcBef>
                <a:spcPts val="0"/>
              </a:spcBef>
              <a:buSzPct val="100000"/>
              <a:buFont typeface="Rokkitt"/>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Players may participate in no more than six (6) sets against a common opponent (same school) on a given play-date.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School A plays sub-varsity and Varsity matches against School B on the same day, all set participations by a player in Freshman, Junior Varsity and Varsity matches count toward the 6 set maximum. If a player enters his 7th set  and a rally is played, the set has to be forfeited. If discovered after the match, the match is forfeited.</a:t>
            </a: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4793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nSpc>
                <a:spcPct val="107000"/>
              </a:lnSpc>
              <a:spcBef>
                <a:spcPts val="0"/>
              </a:spcBef>
              <a:spcAft>
                <a:spcPts val="800"/>
              </a:spcAft>
              <a:buFont typeface="Rokkitt" panose="020B0604020202020204" charset="0"/>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Players may change shirts without leaving court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don’t penalize the head coach if a player changes his shirt court-side.</a:t>
            </a:r>
          </a:p>
          <a:p>
            <a:pPr marL="342900" marR="0" lvl="0" indent="-342900">
              <a:lnSpc>
                <a:spcPct val="107000"/>
              </a:lnSpc>
              <a:spcBef>
                <a:spcPts val="0"/>
              </a:spcBef>
              <a:spcAft>
                <a:spcPts val="800"/>
              </a:spcAft>
              <a:buFont typeface="Rokkitt" panose="020B0604020202020204" charset="0"/>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Substitutes do not have to sit on bench</a:t>
            </a:r>
          </a:p>
          <a:p>
            <a:pPr marL="342900" marR="0" lvl="0" indent="-342900">
              <a:lnSpc>
                <a:spcPct val="107000"/>
              </a:lnSpc>
              <a:spcBef>
                <a:spcPts val="0"/>
              </a:spcBef>
              <a:spcAft>
                <a:spcPts val="800"/>
              </a:spcAft>
              <a:buFont typeface="Rokkitt" panose="020B0604020202020204" charset="0"/>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Substitutes AND a team’s coaching staff may stand outside team benches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 line with benches/chairs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without being disruptive or interfering with play</a:t>
            </a:r>
          </a:p>
          <a:p>
            <a:pPr marL="342900" marR="0" lvl="0" indent="-34290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 aren’t required to sit on the team bench but can’t stand in front other than for short instruction. </a:t>
            </a: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444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may still be dealing with COVID-19 health issues during the 2022 boys’ volleyball season. We’re offering the following guidance to officials:</a:t>
            </a:r>
          </a:p>
          <a:p>
            <a:pPr marL="342900" marR="0" lvl="0" indent="-342900">
              <a:lnSpc>
                <a:spcPct val="107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you verify each assignment, you should check with the school whether there are any special/COVID requirements currently in place from the facility and/or the local health department.</a:t>
            </a:r>
          </a:p>
          <a:p>
            <a:pPr marL="342900" marR="0" lvl="0" indent="-342900">
              <a:lnSpc>
                <a:spcPct val="107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These could include wearing a face covering when entering and exiting the facility or use of an electronic whistle.</a:t>
            </a:r>
          </a:p>
          <a:p>
            <a:pPr marL="342900" marR="0" lvl="0" indent="-342900">
              <a:lnSpc>
                <a:spcPct val="107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there are no requirements as noted above, officials have the option of wearing a face covering and using an electronic whistle, wearing a face mask and using a whistle inside the mask or using a regular whistle with no mask during the match. You are advised to bring a mask just in case.</a:t>
            </a:r>
          </a:p>
          <a:p>
            <a:pPr marL="342900" marR="0" lvl="0" indent="-342900">
              <a:lnSpc>
                <a:spcPct val="107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ask you to consider bringing flags (in case the school does not provide them) and, if so, please consider bringing sanitizing wipes for the comfort of all involved.</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your line judges are not willing to use flags, be prepared to teach them the use of line judge hand signals.</a:t>
            </a: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79962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Using headphones is a great communication tool. </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still ask partnering to include informal help signals on rally ending information and a mechanism (such as a head nod) for communicating when the R2 wants to show the R1 that the R2 did not see a fault and – from the R2’s perspective – play should continue. For example, the R2 has to be visible with help for the R1 on a tape shot, and the R1 has to look for partner help based on the pre-match discussion to know whether the R2 is offering a head nod to say I had a touch off the block, showing 4 hits in the upper chest area or not having an opinion before determining whether to whistle 4-hits if unsure. </a:t>
            </a:r>
          </a:p>
          <a:p>
            <a:pPr marL="0" lvl="0" indent="0">
              <a:buFont typeface="Arial" panose="020B0604020202020204" pitchFamily="34" charset="0"/>
              <a:buNone/>
            </a:pPr>
            <a:endParaRPr lang="en-US" sz="1800" b="0" i="0" u="none" strike="noStrike" kern="1200" cap="none" dirty="0">
              <a:solidFill>
                <a:schemeClr val="accent4"/>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57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1" dirty="0">
                <a:solidFill>
                  <a:schemeClr val="accent4"/>
                </a:solidFill>
              </a:rPr>
              <a:t>Our long-time goal has been for boys’ high school volleyball to become accepted as an OHSAA-sanctioned sport. </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1" dirty="0">
                <a:solidFill>
                  <a:schemeClr val="accent4"/>
                </a:solidFill>
              </a:rPr>
              <a:t>We don’t have many details yet about how things will progress through this stage known “emerging sport,” nor do we have details regarding how our current rule differences and administrative modifications will be addressed. Regardless, our rules are set for the upcoming season and, then, we simply don’t know. </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1" dirty="0">
                <a:solidFill>
                  <a:schemeClr val="accent4"/>
                </a:solidFill>
              </a:rPr>
              <a:t>Matt </a:t>
            </a:r>
            <a:r>
              <a:rPr lang="en-US" sz="1800" b="1" dirty="0" err="1">
                <a:solidFill>
                  <a:schemeClr val="accent4"/>
                </a:solidFill>
              </a:rPr>
              <a:t>Mihelic</a:t>
            </a:r>
            <a:r>
              <a:rPr lang="en-US" sz="1800" b="1" dirty="0">
                <a:solidFill>
                  <a:schemeClr val="accent4"/>
                </a:solidFill>
              </a:rPr>
              <a:t> is our liaison to the OHSAA, and we couldn’t be better represented! </a:t>
            </a:r>
          </a:p>
          <a:p>
            <a:endParaRPr lang="en-US" sz="1800" b="1" i="0" u="none" strike="noStrike" kern="1200" cap="none" dirty="0">
              <a:solidFill>
                <a:schemeClr val="dk1"/>
              </a:solidFill>
              <a:effectLst/>
              <a:latin typeface="Arial"/>
              <a:ea typeface="Arial"/>
              <a:cs typeface="Arial"/>
              <a:sym typeface="Arial"/>
            </a:endParaRP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4259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0" marR="0">
              <a:lnSpc>
                <a:spcPct val="107000"/>
              </a:lnSpc>
              <a:spcBef>
                <a:spcPts val="0"/>
              </a:spcBef>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All 2022 NFHS Rule Changes are non-substantive.</a:t>
            </a:r>
            <a:r>
              <a:rPr lang="en-US" sz="1800" b="1" dirty="0">
                <a:effectLst/>
                <a:latin typeface="Times New Roman" panose="02020603050405020304" pitchFamily="18" charset="0"/>
                <a:ea typeface="Times New Roman" panose="02020603050405020304" pitchFamily="18" charset="0"/>
              </a:rPr>
              <a:t> The first two rule changes primarily affect girls’ volleyball. </a:t>
            </a:r>
          </a:p>
          <a:p>
            <a:pPr marL="285750" marR="0" indent="-285750">
              <a:lnSpc>
                <a:spcPct val="107000"/>
              </a:lnSpc>
              <a:spcBef>
                <a:spcPts val="0"/>
              </a:spcBef>
              <a:spcAft>
                <a:spcPts val="800"/>
              </a:spcAft>
              <a:buFont typeface="Wingdings" panose="05000000000000000000" pitchFamily="2" charset="2"/>
              <a:buChar char="v"/>
            </a:pPr>
            <a:r>
              <a:rPr lang="en-US" sz="1800" b="1" dirty="0">
                <a:effectLst/>
                <a:latin typeface="Times New Roman" panose="02020603050405020304" pitchFamily="18" charset="0"/>
                <a:ea typeface="Times New Roman" panose="02020603050405020304" pitchFamily="18" charset="0"/>
              </a:rPr>
              <a:t>Hair adornments such as beads are now legal in high school volleyball as long as they are securely fastened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do not endanger the player who wears them, teammates and opponents.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Size limit on hair devices has been removed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Beads are not considered jewelry as long as they are securely fastened in the hair and do not endanger other players. </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size restrictions of 2 inches or less for hair devices have been dropped. The rule now allows for bobby pins, flat clips, flat barrettes and other adornments to legally be worn in the hair as long they do not present a safety hazard to the player, teammates or opponents. This is not a concern in boys’ volleyball.</a:t>
            </a:r>
          </a:p>
          <a:p>
            <a:pPr marL="342900" marR="0" lvl="0" indent="-342900">
              <a:lnSpc>
                <a:spcPct val="107000"/>
              </a:lnSpc>
              <a:spcBef>
                <a:spcPts val="0"/>
              </a:spcBef>
              <a:spcAft>
                <a:spcPts val="800"/>
              </a:spcAft>
              <a:buFont typeface="Arial" panose="020B0604020202020204" pitchFamily="34" charset="0"/>
              <a:buChar cha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Anything that is a safety issue should jump out at us.</a:t>
            </a:r>
            <a:endParaRPr lang="en-US" sz="1800" b="1"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78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Manufacturer references in terms of size and quantity restrictions are eliminated from rule as it pertains to uniform bottom waistbands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Logo size limit of 2¼ inches on uniform bottoms has also been removed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 eliminates manufacturer references for size/quantity restrictions on uniform bottom waistbands, allowing uniform bottoms to feature multiple manufacturer logos, trademarks or references on waistbands exceeding 2¼”.</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Student-athletes are often responsible for supplying their own uniform bottoms which can vary in length, style and cut. Supply chain issues have created issues in obtaining same style shorts. </a:t>
            </a: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should be a non-issue for boys’ volleyball. </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07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342900" marR="0" lvl="0" indent="-342900">
              <a:lnSpc>
                <a:spcPct val="107000"/>
              </a:lnSpc>
              <a:spcBef>
                <a:spcPts val="0"/>
              </a:spcBef>
              <a:spcAft>
                <a:spcPts val="800"/>
              </a:spcAft>
              <a:buFont typeface="Wingdings" panose="05000000000000000000" pitchFamily="2" charset="2"/>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 made to 5-6-3e so Scorer does not sound audio device at service contact when there is an improper server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change aligns 5-6-3e with 5-6-3b in terms of the timing of informing the second referee on the next dead ball when a score discrepancy is noticed rather than having the horn sounded to stop play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is a change to the rule that directed the Scorer to sound the horn at the time the ball is contacted for serve when there is an improper server. We don’t want a horn sounded in this situation because we are more comfortable playing out the rally and then determining whether or not the Scorer is correct. The Scorer notifies the second referee at the first dead ball. </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63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342900" marR="0" lvl="0" indent="-342900">
              <a:lnSpc>
                <a:spcPct val="107000"/>
              </a:lnSpc>
              <a:spcBef>
                <a:spcPts val="0"/>
              </a:spcBef>
              <a:spcAft>
                <a:spcPts val="800"/>
              </a:spcAft>
              <a:buFont typeface="Wingdings" panose="05000000000000000000" pitchFamily="2" charset="2"/>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Removes direction to libero tracker to notify the scorer to sound audio device (horn) at service contact when there is an illegal replacement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change removes the option of sounding the horn when the Libero Tracker believes there’s an illegal replacement and aligns the rule with best practices. Second referees are responsible for instructing libero trackers on what to do if the LT believes an illegal replacement has occurred. Wait for next dead ball. </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01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Okay, this is basically already being done.</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108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Referees may recognize a head coach’s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verbal request for substitution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prior to first referee’s signal for next serve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Previously, only a sub signal by head coach or a player entering the sub zone was stated in rule as valid ways to request a substitution. </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90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Adds verbalized requests for a time-out on a dead ball by head coach or playing captain prior to the first referee’s signal for next serve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Previously, only a time-out signal by head coach or captain was to be recognized. </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02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Adds number of substitutions used by the team to the list of “things” assistant coaches may request of the second referee on a dead ball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Rule 12-2-5 listed a series of information requests that could allow an assistant coach to be up off the bench on a dead ball to ask the second referee but the list left off requesting number of subs used by the team. </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292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0" lvl="0" indent="0">
              <a:spcBef>
                <a:spcPts val="0"/>
              </a:spcBef>
              <a:buSzPct val="25000"/>
              <a:buFont typeface="Wingdings" panose="05000000000000000000" pitchFamily="2" charset="2"/>
              <a:buNone/>
            </a:pPr>
            <a:r>
              <a:rPr lang="en-US" sz="1400" b="1" dirty="0">
                <a:effectLst/>
                <a:latin typeface="Times New Roman" panose="02020603050405020304" pitchFamily="18" charset="0"/>
                <a:ea typeface="Times New Roman" panose="02020603050405020304" pitchFamily="18" charset="0"/>
              </a:rPr>
              <a:t>No Notes</a:t>
            </a: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48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3820885"/>
            <a:ext cx="5486399" cy="4887685"/>
          </a:xfrm>
          <a:prstGeom prst="rect">
            <a:avLst/>
          </a:prstGeom>
        </p:spPr>
        <p:txBody>
          <a:bodyPr lIns="91425" tIns="91425" rIns="91425" bIns="91425" anchor="t" anchorCtr="0">
            <a:noAutofit/>
          </a:bodyPr>
          <a:lstStyle/>
          <a:p>
            <a:pPr marL="0" lvl="0" indent="0">
              <a:spcBef>
                <a:spcPts val="0"/>
              </a:spcBef>
              <a:buSzPct val="25000"/>
              <a:buFont typeface="Wingdings" panose="05000000000000000000" pitchFamily="2" charset="2"/>
              <a:buNone/>
            </a:pPr>
            <a:r>
              <a:rPr lang="en-US" sz="1400" b="1" dirty="0">
                <a:solidFill>
                  <a:srgbClr val="FFFF00"/>
                </a:solidFill>
                <a:latin typeface="Rokkitt" panose="020B0604020202020204" charset="0"/>
              </a:rPr>
              <a:t>If you are a new referee, </a:t>
            </a:r>
            <a:r>
              <a:rPr lang="en-US" sz="1400" b="1" u="sng" dirty="0">
                <a:solidFill>
                  <a:srgbClr val="FFFF00"/>
                </a:solidFill>
                <a:latin typeface="Rokkitt" panose="020B0604020202020204" charset="0"/>
              </a:rPr>
              <a:t>work with your Regional Referee Coordinator</a:t>
            </a:r>
            <a:r>
              <a:rPr lang="en-US" sz="1400" b="1" dirty="0">
                <a:solidFill>
                  <a:srgbClr val="FFFF00"/>
                </a:solidFill>
                <a:latin typeface="Rokkitt" panose="020B0604020202020204" charset="0"/>
              </a:rPr>
              <a:t> to set up an account:</a:t>
            </a:r>
          </a:p>
          <a:p>
            <a:pPr marL="457200" lvl="0" indent="-457200">
              <a:spcBef>
                <a:spcPts val="0"/>
              </a:spcBef>
              <a:buSzPct val="25000"/>
              <a:buFont typeface="Wingdings" panose="05000000000000000000" pitchFamily="2" charset="2"/>
              <a:buChar char="v"/>
            </a:pPr>
            <a:r>
              <a:rPr lang="en-US" sz="1400" b="1" dirty="0">
                <a:solidFill>
                  <a:srgbClr val="FFFF00"/>
                </a:solidFill>
                <a:latin typeface="Rokkitt" panose="020B0604020202020204" charset="0"/>
              </a:rPr>
              <a:t>East Region: Jim Hammar (columbusref@yahoo.com) or Rick Brown (rickmbrown721@yahoo.com)</a:t>
            </a:r>
          </a:p>
          <a:p>
            <a:pPr marL="457200" lvl="0" indent="-457200">
              <a:spcBef>
                <a:spcPts val="0"/>
              </a:spcBef>
              <a:buSzPct val="25000"/>
              <a:buFont typeface="Wingdings" panose="05000000000000000000" pitchFamily="2" charset="2"/>
              <a:buChar char="v"/>
            </a:pPr>
            <a:r>
              <a:rPr lang="en-US" sz="1400" b="1" dirty="0">
                <a:solidFill>
                  <a:srgbClr val="FFFF00"/>
                </a:solidFill>
                <a:latin typeface="Rokkitt" panose="020B0604020202020204" charset="0"/>
              </a:rPr>
              <a:t>North Region: Lisa Sanders (vbllgurlcoach@aol.com) </a:t>
            </a:r>
          </a:p>
          <a:p>
            <a:pPr marL="457200" marR="0" lvl="0" indent="-457200" algn="l" defTabSz="914400" rtl="0" eaLnBrk="1" fontAlgn="auto" latinLnBrk="0" hangingPunct="1">
              <a:lnSpc>
                <a:spcPct val="100000"/>
              </a:lnSpc>
              <a:spcBef>
                <a:spcPts val="0"/>
              </a:spcBef>
              <a:spcAft>
                <a:spcPts val="0"/>
              </a:spcAft>
              <a:buClr>
                <a:schemeClr val="dk1"/>
              </a:buClr>
              <a:buSzPct val="25000"/>
              <a:buFont typeface="Wingdings" panose="05000000000000000000" pitchFamily="2" charset="2"/>
              <a:buChar char="v"/>
              <a:tabLst/>
              <a:defRPr/>
            </a:pPr>
            <a:r>
              <a:rPr lang="en-US" sz="1400" b="1" dirty="0">
                <a:solidFill>
                  <a:srgbClr val="FFFF00"/>
                </a:solidFill>
                <a:latin typeface="Rokkitt" panose="020B0604020202020204" charset="0"/>
              </a:rPr>
              <a:t>South Region: Tim Meyer (tmeyer917@gmail.com) </a:t>
            </a:r>
          </a:p>
          <a:p>
            <a:pPr marL="457200" marR="0" lvl="0" indent="-457200" algn="l" defTabSz="914400" rtl="0" eaLnBrk="1" fontAlgn="auto" latinLnBrk="0" hangingPunct="1">
              <a:lnSpc>
                <a:spcPct val="100000"/>
              </a:lnSpc>
              <a:spcBef>
                <a:spcPts val="0"/>
              </a:spcBef>
              <a:spcAft>
                <a:spcPts val="0"/>
              </a:spcAft>
              <a:buClr>
                <a:schemeClr val="dk1"/>
              </a:buClr>
              <a:buSzPct val="25000"/>
              <a:buFont typeface="Wingdings" panose="05000000000000000000" pitchFamily="2" charset="2"/>
              <a:buChar char="v"/>
              <a:tabLst/>
              <a:defRPr/>
            </a:pPr>
            <a:r>
              <a:rPr lang="en-US" sz="1400" b="1" dirty="0">
                <a:solidFill>
                  <a:srgbClr val="FFFF00"/>
                </a:solidFill>
                <a:latin typeface="Rokkitt" panose="020B0604020202020204" charset="0"/>
              </a:rPr>
              <a:t>West Region: Monique Huffman (VBRef@aol.com)</a:t>
            </a:r>
            <a:endParaRPr lang="en-US" sz="1400" b="1" dirty="0">
              <a:effectLst/>
              <a:latin typeface="Times New Roman" panose="02020603050405020304" pitchFamily="18" charset="0"/>
              <a:ea typeface="Times New Roman" panose="02020603050405020304" pitchFamily="18" charset="0"/>
            </a:endParaRPr>
          </a:p>
        </p:txBody>
      </p:sp>
      <p:sp>
        <p:nvSpPr>
          <p:cNvPr id="258" name="Shape 258"/>
          <p:cNvSpPr>
            <a:spLocks noGrp="1" noRot="1" noChangeAspect="1"/>
          </p:cNvSpPr>
          <p:nvPr>
            <p:ph type="sldImg" idx="2"/>
          </p:nvPr>
        </p:nvSpPr>
        <p:spPr>
          <a:xfrm>
            <a:off x="1397000" y="773113"/>
            <a:ext cx="4064000" cy="3048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920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i="0" u="none" strike="noStrike" kern="1200" cap="none" dirty="0">
                <a:solidFill>
                  <a:schemeClr val="accent4"/>
                </a:solidFill>
                <a:effectLst/>
                <a:sym typeface="Arial"/>
              </a:rPr>
              <a:t>Congratulations to the 2021 State Tournament crew. Our state team did a terrific job of facilitating matches and worked</a:t>
            </a:r>
            <a:r>
              <a:rPr lang="en-US" sz="1400" b="1" i="0" u="none" strike="noStrike" kern="1200" cap="none" baseline="0" dirty="0">
                <a:solidFill>
                  <a:schemeClr val="accent4"/>
                </a:solidFill>
                <a:effectLst/>
                <a:sym typeface="Arial"/>
              </a:rPr>
              <a:t> hard for our student-athletes</a:t>
            </a:r>
            <a:r>
              <a:rPr lang="en-US" sz="1400" b="1" i="0" u="none" strike="noStrike" kern="1200" cap="none" dirty="0">
                <a:solidFill>
                  <a:schemeClr val="accent4"/>
                </a:solidFill>
                <a:effectLst/>
                <a:sym typeface="Arial"/>
              </a:rPr>
              <a:t>. </a:t>
            </a:r>
          </a:p>
          <a:p>
            <a:pPr marL="285750" indent="-285750">
              <a:buFont typeface="Arial" panose="020B0604020202020204" pitchFamily="34" charset="0"/>
              <a:buChar char="•"/>
            </a:pPr>
            <a:r>
              <a:rPr lang="en-US" sz="1400" b="1" dirty="0">
                <a:solidFill>
                  <a:schemeClr val="accent4"/>
                </a:solidFill>
              </a:rPr>
              <a:t>Special t</a:t>
            </a:r>
            <a:r>
              <a:rPr lang="en-US" sz="1400" b="1" i="0" u="none" strike="noStrike" kern="1200" cap="none" dirty="0">
                <a:solidFill>
                  <a:schemeClr val="accent4"/>
                </a:solidFill>
                <a:effectLst/>
                <a:sym typeface="Arial"/>
              </a:rPr>
              <a:t>hanks to these</a:t>
            </a:r>
            <a:r>
              <a:rPr lang="en-US" sz="1400" b="1" i="0" u="none" strike="noStrike" kern="1200" cap="none" baseline="0" dirty="0">
                <a:solidFill>
                  <a:schemeClr val="accent4"/>
                </a:solidFill>
                <a:effectLst/>
                <a:sym typeface="Arial"/>
              </a:rPr>
              <a:t> individuals for their dedication to the OHSBVA and their hard work during the season as well as our thanks to all officials who worked the post season in 2021. I also want to express our thanks to all of our officials for your service to boys’ high school volleyball. </a:t>
            </a:r>
            <a:r>
              <a:rPr lang="en-US" sz="1400" b="1" i="0" u="none" strike="noStrike" kern="1200" cap="none" dirty="0">
                <a:solidFill>
                  <a:schemeClr val="accent4"/>
                </a:solidFill>
                <a:effectLst/>
                <a:sym typeface="Arial"/>
              </a:rPr>
              <a:t>We look forward to having</a:t>
            </a:r>
            <a:r>
              <a:rPr lang="en-US" sz="1400" b="1" i="0" u="none" strike="noStrike" kern="1200" cap="none" baseline="0" dirty="0">
                <a:solidFill>
                  <a:schemeClr val="accent4"/>
                </a:solidFill>
                <a:effectLst/>
                <a:sym typeface="Arial"/>
              </a:rPr>
              <a:t> a great season in 2022 as we move forward toward becoming an OHSAA-sanctioned sport!</a:t>
            </a:r>
          </a:p>
          <a:p>
            <a:pPr marL="285750" indent="-285750">
              <a:buFont typeface="Arial" panose="020B0604020202020204" pitchFamily="34" charset="0"/>
              <a:buChar char="•"/>
            </a:pPr>
            <a:r>
              <a:rPr lang="en-US" sz="1400" b="1" i="0" u="none" strike="noStrike" kern="1200" cap="none" dirty="0">
                <a:solidFill>
                  <a:schemeClr val="accent4"/>
                </a:solidFill>
                <a:effectLst/>
                <a:sym typeface="Arial"/>
              </a:rPr>
              <a:t>On a sad note, I want to offer special recognition for the officiating services of OHSBVA Referee and State Tournament Line Judge Gerald Price whom we lost last year. Gerald was a dear friend, and we offer our deepest condolences to his family. </a:t>
            </a: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597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400" b="1" i="0" u="none" strike="noStrike" kern="1200" cap="none" dirty="0">
                <a:solidFill>
                  <a:schemeClr val="accent4"/>
                </a:solidFill>
                <a:effectLst/>
                <a:latin typeface="Arial"/>
                <a:ea typeface="Arial"/>
                <a:cs typeface="Arial"/>
                <a:sym typeface="Arial"/>
              </a:rPr>
              <a:t>Lucas is part of the OHSBVA leadership team as our State Officials’ Coordinator and State Rules Interpreter. In these roles, he is responsible for leadership and training of our officials. He also serves as Head Referee at the Boys’ State Tournament. </a:t>
            </a:r>
          </a:p>
          <a:p>
            <a:pPr marL="0" lvl="0" indent="0">
              <a:buFont typeface="Arial" panose="020B0604020202020204" pitchFamily="34" charset="0"/>
              <a:buNone/>
            </a:pPr>
            <a:endParaRPr lang="en-US" sz="1400" b="1" i="0" u="none" strike="noStrike" kern="1200" cap="none" dirty="0">
              <a:solidFill>
                <a:schemeClr val="accent4"/>
              </a:solidFill>
              <a:effectLst/>
              <a:latin typeface="Arial"/>
              <a:ea typeface="Arial"/>
              <a:cs typeface="Arial"/>
              <a:sym typeface="Arial"/>
            </a:endParaRPr>
          </a:p>
          <a:p>
            <a:pPr marL="0" lvl="0" indent="0">
              <a:buFont typeface="Arial" panose="020B0604020202020204" pitchFamily="34" charset="0"/>
              <a:buNone/>
            </a:pPr>
            <a:r>
              <a:rPr lang="en-US" sz="1400" b="1" i="0" u="none" strike="noStrike" kern="1200" cap="none" dirty="0">
                <a:solidFill>
                  <a:schemeClr val="accent4"/>
                </a:solidFill>
                <a:effectLst/>
                <a:latin typeface="Arial"/>
                <a:ea typeface="Arial"/>
                <a:cs typeface="Arial"/>
                <a:sym typeface="Arial"/>
              </a:rPr>
              <a:t>As State Officials’ Coordinator, Lucas oversees all aspects of officiating for the OHSBVA including coordinating post-season assignments. </a:t>
            </a:r>
            <a:r>
              <a:rPr lang="en-US" sz="1400" b="1" i="0" u="none" strike="noStrike" kern="1200" cap="none" baseline="0" dirty="0">
                <a:solidFill>
                  <a:schemeClr val="accent4"/>
                </a:solidFill>
                <a:effectLst/>
                <a:latin typeface="Arial"/>
                <a:ea typeface="Arial"/>
                <a:cs typeface="Arial"/>
                <a:sym typeface="Arial"/>
              </a:rPr>
              <a:t>Should you have any questions during the season, please reach out directly to Lucas or his staff, and we will provide answers. Each region also has a Referee Coordinator who can answer many of your questions or point you in the right direction.</a:t>
            </a:r>
            <a:endParaRPr lang="en-US" sz="1400" b="1" i="0" u="none" strike="noStrike" kern="1200" cap="none" dirty="0">
              <a:solidFill>
                <a:schemeClr val="accent4"/>
              </a:solidFill>
              <a:effectLst/>
              <a:latin typeface="Arial"/>
              <a:ea typeface="Arial"/>
              <a:cs typeface="Arial"/>
              <a:sym typeface="Arial"/>
            </a:endParaRPr>
          </a:p>
        </p:txBody>
      </p:sp>
      <p:sp>
        <p:nvSpPr>
          <p:cNvPr id="196" name="Shape 19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2362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400" b="1" i="0" u="none" strike="noStrike" kern="1200" cap="none" dirty="0">
                <a:solidFill>
                  <a:schemeClr val="accent4"/>
                </a:solidFill>
                <a:effectLst/>
                <a:latin typeface="Arial"/>
                <a:ea typeface="Arial"/>
                <a:cs typeface="Arial"/>
                <a:sym typeface="Arial"/>
              </a:rPr>
              <a:t>Lucas’s staff </a:t>
            </a:r>
            <a:r>
              <a:rPr lang="en-US" sz="1400" b="1" i="0" u="none" strike="noStrike" kern="1200" cap="none" baseline="0" dirty="0">
                <a:solidFill>
                  <a:schemeClr val="accent4"/>
                </a:solidFill>
                <a:effectLst/>
                <a:latin typeface="Arial"/>
                <a:ea typeface="Arial"/>
                <a:cs typeface="Arial"/>
                <a:sym typeface="Arial"/>
              </a:rPr>
              <a:t>include</a:t>
            </a:r>
            <a:r>
              <a:rPr lang="en-US" sz="1400" b="1" i="0" u="none" strike="noStrike" kern="1200" cap="none" dirty="0">
                <a:solidFill>
                  <a:schemeClr val="accent4"/>
                </a:solidFill>
                <a:effectLst/>
                <a:latin typeface="Arial"/>
                <a:ea typeface="Arial"/>
                <a:cs typeface="Arial"/>
                <a:sym typeface="Arial"/>
              </a:rPr>
              <a:t> Assistant State Coordinator, Michael Chandler. Mike’s primary responsibilities include training of</a:t>
            </a:r>
            <a:r>
              <a:rPr lang="en-US" sz="1400" b="1" i="0" u="none" strike="noStrike" kern="1200" cap="none" baseline="0" dirty="0">
                <a:solidFill>
                  <a:schemeClr val="accent4"/>
                </a:solidFill>
                <a:effectLst/>
                <a:latin typeface="Arial"/>
                <a:ea typeface="Arial"/>
                <a:cs typeface="Arial"/>
                <a:sym typeface="Arial"/>
              </a:rPr>
              <a:t> officials</a:t>
            </a:r>
            <a:r>
              <a:rPr lang="en-US" sz="1400" b="1" i="0" u="none" strike="noStrike" kern="1200" cap="none" dirty="0">
                <a:solidFill>
                  <a:schemeClr val="accent4"/>
                </a:solidFill>
                <a:effectLst/>
                <a:latin typeface="Arial"/>
                <a:ea typeface="Arial"/>
                <a:cs typeface="Arial"/>
                <a:sym typeface="Arial"/>
              </a:rPr>
              <a:t>, the Arbiter assigning system and the VolleyWrite Scoring System used by many schools. </a:t>
            </a:r>
          </a:p>
          <a:p>
            <a:pPr marL="0" marR="0" lvl="0" indent="0" algn="l" rtl="0">
              <a:spcBef>
                <a:spcPts val="0"/>
              </a:spcBef>
              <a:buClr>
                <a:schemeClr val="dk1"/>
              </a:buClr>
              <a:buSzPct val="25000"/>
              <a:buFont typeface="Arial" panose="020B0604020202020204" pitchFamily="34" charset="0"/>
              <a:buNone/>
            </a:pPr>
            <a:endParaRPr lang="en-US" sz="1400" b="1" i="0" u="none" strike="noStrike" cap="none" baseline="0" dirty="0">
              <a:solidFill>
                <a:schemeClr val="accent4"/>
              </a:solidFill>
              <a:latin typeface="Arial"/>
              <a:ea typeface="Arial"/>
              <a:cs typeface="Arial"/>
              <a:sym typeface="Arial"/>
            </a:endParaRPr>
          </a:p>
        </p:txBody>
      </p:sp>
      <p:sp>
        <p:nvSpPr>
          <p:cNvPr id="210" name="Shape 21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983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400" b="1" i="0" u="none" strike="noStrike" kern="1200" cap="none" dirty="0">
                <a:solidFill>
                  <a:schemeClr val="accent4"/>
                </a:solidFill>
                <a:effectLst/>
                <a:latin typeface="Arial"/>
                <a:ea typeface="Arial"/>
                <a:cs typeface="Arial"/>
                <a:sym typeface="Arial"/>
              </a:rPr>
              <a:t>I’m the other assistant to Lucas, serving as his Assistant State Rules Interpreter. My primary responsibilities include research, communications and maintaining the roster of officials. Rules </a:t>
            </a:r>
            <a:r>
              <a:rPr lang="en-US" sz="1400" b="1" i="0" u="none" strike="noStrike" kern="1200" cap="none" baseline="0" dirty="0">
                <a:solidFill>
                  <a:schemeClr val="accent4"/>
                </a:solidFill>
                <a:effectLst/>
                <a:latin typeface="Arial"/>
                <a:ea typeface="Arial"/>
                <a:cs typeface="Arial"/>
                <a:sym typeface="Arial"/>
              </a:rPr>
              <a:t>interpretation question can be directed to either Lucas or me.</a:t>
            </a:r>
            <a:endParaRPr lang="en-US" sz="1800" b="0" i="0" u="none" strike="noStrike" cap="none" baseline="0" dirty="0">
              <a:solidFill>
                <a:schemeClr val="accent4"/>
              </a:solidFill>
              <a:latin typeface="Arial"/>
              <a:ea typeface="Arial"/>
              <a:cs typeface="Arial"/>
              <a:sym typeface="Arial"/>
            </a:endParaRPr>
          </a:p>
        </p:txBody>
      </p:sp>
      <p:sp>
        <p:nvSpPr>
          <p:cNvPr id="210" name="Shape 21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7849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400" b="1" i="0" u="none" strike="noStrike" kern="1200" cap="none" dirty="0">
                <a:solidFill>
                  <a:schemeClr val="accent4"/>
                </a:solidFill>
                <a:effectLst/>
                <a:latin typeface="Arial"/>
                <a:ea typeface="Arial"/>
                <a:cs typeface="Arial"/>
                <a:sym typeface="Arial"/>
              </a:rPr>
              <a:t>Each Region has key support staff who provide leadership for that Region including a Referee Coordinator, Rules Interpreter and Coach Representative. </a:t>
            </a:r>
          </a:p>
          <a:p>
            <a:pPr marL="285750" indent="-285750">
              <a:buFont typeface="Arial" panose="020B0604020202020204" pitchFamily="34" charset="0"/>
              <a:buChar char="•"/>
            </a:pPr>
            <a:r>
              <a:rPr lang="en-US" sz="1400" b="1" i="0" u="none" strike="noStrike" kern="1200" cap="none" dirty="0">
                <a:solidFill>
                  <a:schemeClr val="accent4"/>
                </a:solidFill>
                <a:effectLst/>
                <a:latin typeface="Arial"/>
                <a:ea typeface="Arial"/>
                <a:cs typeface="Arial"/>
                <a:sym typeface="Arial"/>
              </a:rPr>
              <a:t>These are the key staff in each Region who work with Lucas and his staff to address issues as they arise, deal with training needs and get consistent communications out to everyone.</a:t>
            </a: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8677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the East Region, Jim Hammar is Referee Coordinator, Mike Chandler is Rules Interpreter, and Herb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Sharfenaker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Head Coach of Briggs High School in Columbus, is Regional Coach Representative.</a:t>
            </a:r>
          </a:p>
          <a:p>
            <a:pPr marL="0" indent="0">
              <a:buFont typeface="Arial" panose="020B0604020202020204" pitchFamily="34" charset="0"/>
              <a:buNone/>
            </a:pPr>
            <a:endParaRPr lang="en-US" sz="1800" b="1" i="0" u="none" strike="noStrike" kern="1200" cap="none" dirty="0">
              <a:solidFill>
                <a:schemeClr val="accent4"/>
              </a:solidFill>
              <a:effectLst/>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018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707572" y="4386943"/>
            <a:ext cx="5486399" cy="4114800"/>
          </a:xfrm>
          <a:prstGeom prst="rect">
            <a:avLst/>
          </a:prstGeom>
          <a:noFill/>
          <a:ln>
            <a:noFill/>
          </a:ln>
        </p:spPr>
        <p:txBody>
          <a:bodyPr lIns="91425" tIns="45700" rIns="91425" bIns="45700"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For the North Region, Lisa Sanders is Referee Coordinator, Ashley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Howerter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is Rules Interpreter, and Larry Meehan, Head Coach of Hudson High School, is Regional Coach Rep.</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9</a:t>
            </a:fld>
            <a:endParaRPr lang="en-US" sz="1200" b="0" i="0" u="none" strike="noStrike" cap="none">
              <a:solidFill>
                <a:srgbClr val="000000"/>
              </a:solidFill>
              <a:latin typeface="Calibri"/>
              <a:ea typeface="Calibri"/>
              <a:cs typeface="Calibri"/>
              <a:sym typeface="Calibri"/>
            </a:endParaRPr>
          </a:p>
        </p:txBody>
      </p:sp>
      <p:sp>
        <p:nvSpPr>
          <p:cNvPr id="2" name="TextBox 1"/>
          <p:cNvSpPr txBox="1"/>
          <p:nvPr/>
        </p:nvSpPr>
        <p:spPr>
          <a:xfrm>
            <a:off x="2688771" y="5377543"/>
            <a:ext cx="284052" cy="523220"/>
          </a:xfrm>
          <a:prstGeom prst="rect">
            <a:avLst/>
          </a:prstGeom>
          <a:noFill/>
        </p:spPr>
        <p:txBody>
          <a:bodyPr wrap="none" rtlCol="0">
            <a:spAutoFit/>
          </a:bodyPr>
          <a:lstStyle/>
          <a:p>
            <a:pPr lvl="0"/>
            <a:r>
              <a:rPr lang="en-US" dirty="0">
                <a:solidFill>
                  <a:schemeClr val="dk1"/>
                </a:solidFill>
              </a:rPr>
              <a:t>a</a:t>
            </a:r>
          </a:p>
          <a:p>
            <a:endParaRPr lang="en-US" dirty="0"/>
          </a:p>
        </p:txBody>
      </p:sp>
    </p:spTree>
    <p:extLst>
      <p:ext uri="{BB962C8B-B14F-4D97-AF65-F5344CB8AC3E}">
        <p14:creationId xmlns:p14="http://schemas.microsoft.com/office/powerpoint/2010/main" val="285342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457200" y="2020824"/>
            <a:ext cx="8229600" cy="4075199"/>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9" name="Shape 19"/>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 name="Shape 2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DFE0D4"/>
              </a:buClr>
              <a:buSzPct val="25000"/>
              <a:buFont typeface="Arial"/>
              <a:buNone/>
            </a:pPr>
            <a:fld id="{00000000-1234-1234-1234-123412341234}" type="slidenum">
              <a:rPr lang="en-US" sz="1600" b="0" i="0" u="none" strike="noStrike" cap="none">
                <a:solidFill>
                  <a:srgbClr val="DFE0D4"/>
                </a:solidFill>
                <a:latin typeface="Arial"/>
                <a:ea typeface="Arial"/>
                <a:cs typeface="Arial"/>
                <a:sym typeface="Arial"/>
              </a:rPr>
              <a:pPr marL="0" marR="0" lvl="0" indent="0" algn="r" rtl="0">
                <a:lnSpc>
                  <a:spcPct val="100000"/>
                </a:lnSpc>
                <a:spcBef>
                  <a:spcPts val="0"/>
                </a:spcBef>
                <a:spcAft>
                  <a:spcPts val="0"/>
                </a:spcAft>
                <a:buClr>
                  <a:srgbClr val="DFE0D4"/>
                </a:buClr>
                <a:buSzPct val="25000"/>
                <a:buFont typeface="Arial"/>
                <a:buNone/>
              </a:pPr>
              <a:t>‹#›</a:t>
            </a:fld>
            <a:endParaRPr lang="en-US" sz="1600" b="0" i="0" u="none" strike="noStrike" cap="none">
              <a:solidFill>
                <a:srgbClr val="DFE0D4"/>
              </a:solidFill>
              <a:latin typeface="Arial"/>
              <a:ea typeface="Arial"/>
              <a:cs typeface="Arial"/>
              <a:sym typeface="Arial"/>
            </a:endParaRPr>
          </a:p>
        </p:txBody>
      </p:sp>
      <p:sp>
        <p:nvSpPr>
          <p:cNvPr id="22" name="Shape 22"/>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6"/>
        <p:cNvGrpSpPr/>
        <p:nvPr/>
      </p:nvGrpSpPr>
      <p:grpSpPr>
        <a:xfrm>
          <a:off x="0" y="0"/>
          <a:ext cx="0" cy="0"/>
          <a:chOff x="0" y="0"/>
          <a:chExt cx="0" cy="0"/>
        </a:xfrm>
      </p:grpSpPr>
      <p:cxnSp>
        <p:nvCxnSpPr>
          <p:cNvPr id="87" name="Shape 87"/>
          <p:cNvCxnSpPr/>
          <p:nvPr/>
        </p:nvCxnSpPr>
        <p:spPr>
          <a:xfrm rot="5400000">
            <a:off x="4267243" y="3429044"/>
            <a:ext cx="6858000" cy="1500"/>
          </a:xfrm>
          <a:prstGeom prst="straightConnector1">
            <a:avLst/>
          </a:prstGeom>
          <a:noFill/>
          <a:ln w="12700" cap="flat" cmpd="sng">
            <a:solidFill>
              <a:srgbClr val="BBAA8A"/>
            </a:solidFill>
            <a:prstDash val="solid"/>
            <a:round/>
            <a:headEnd type="none" w="med" len="med"/>
            <a:tailEnd type="none" w="med" len="med"/>
          </a:ln>
        </p:spPr>
      </p:cxnSp>
      <p:sp>
        <p:nvSpPr>
          <p:cNvPr id="88" name="Shape 88"/>
          <p:cNvSpPr/>
          <p:nvPr/>
        </p:nvSpPr>
        <p:spPr>
          <a:xfrm>
            <a:off x="0" y="0"/>
            <a:ext cx="7696199" cy="685800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9" name="Shape 89"/>
          <p:cNvSpPr txBox="1">
            <a:spLocks noGrp="1"/>
          </p:cNvSpPr>
          <p:nvPr>
            <p:ph type="body" idx="1"/>
          </p:nvPr>
        </p:nvSpPr>
        <p:spPr>
          <a:xfrm rot="5400000">
            <a:off x="1257300" y="114300"/>
            <a:ext cx="5029199" cy="662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90" name="Shape 9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93" name="Shape 93"/>
          <p:cNvSpPr txBox="1">
            <a:spLocks noGrp="1"/>
          </p:cNvSpPr>
          <p:nvPr>
            <p:ph type="title"/>
          </p:nvPr>
        </p:nvSpPr>
        <p:spPr>
          <a:xfrm rot="5400000">
            <a:off x="5187879" y="2965500"/>
            <a:ext cx="5029199" cy="92699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32"/>
        <p:cNvGrpSpPr/>
        <p:nvPr/>
      </p:nvGrpSpPr>
      <p:grpSpPr>
        <a:xfrm>
          <a:off x="0" y="0"/>
          <a:ext cx="0" cy="0"/>
          <a:chOff x="0" y="0"/>
          <a:chExt cx="0" cy="0"/>
        </a:xfrm>
      </p:grpSpPr>
      <p:sp>
        <p:nvSpPr>
          <p:cNvPr id="33" name="Shape 33"/>
          <p:cNvSpPr/>
          <p:nvPr/>
        </p:nvSpPr>
        <p:spPr>
          <a:xfrm>
            <a:off x="0" y="3922776"/>
            <a:ext cx="9144000" cy="29351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4" name="Shape 34"/>
          <p:cNvCxnSpPr/>
          <p:nvPr/>
        </p:nvCxnSpPr>
        <p:spPr>
          <a:xfrm>
            <a:off x="0" y="3921760"/>
            <a:ext cx="9144000" cy="1500"/>
          </a:xfrm>
          <a:prstGeom prst="straightConnector1">
            <a:avLst/>
          </a:prstGeom>
          <a:noFill/>
          <a:ln w="12700" cap="flat" cmpd="sng">
            <a:solidFill>
              <a:srgbClr val="343437"/>
            </a:solidFill>
            <a:prstDash val="solid"/>
            <a:round/>
            <a:headEnd type="none" w="med" len="med"/>
            <a:tailEnd type="none" w="med" len="med"/>
          </a:ln>
        </p:spPr>
      </p:cxnSp>
      <p:sp>
        <p:nvSpPr>
          <p:cNvPr id="35" name="Shape 35"/>
          <p:cNvSpPr/>
          <p:nvPr/>
        </p:nvSpPr>
        <p:spPr>
          <a:xfrm>
            <a:off x="2514600" y="3368039"/>
            <a:ext cx="4114800" cy="1127700"/>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Garamond"/>
              <a:ea typeface="Garamond"/>
              <a:cs typeface="Garamond"/>
              <a:sym typeface="Garamond"/>
            </a:endParaRPr>
          </a:p>
        </p:txBody>
      </p:sp>
      <p:sp>
        <p:nvSpPr>
          <p:cNvPr id="36" name="Shape 36"/>
          <p:cNvSpPr txBox="1">
            <a:spLocks noGrp="1"/>
          </p:cNvSpPr>
          <p:nvPr>
            <p:ph type="title"/>
          </p:nvPr>
        </p:nvSpPr>
        <p:spPr>
          <a:xfrm>
            <a:off x="2529051" y="3367246"/>
            <a:ext cx="4085999" cy="706799"/>
          </a:xfrm>
          <a:prstGeom prst="rect">
            <a:avLst/>
          </a:prstGeom>
          <a:noFill/>
          <a:ln>
            <a:noFill/>
          </a:ln>
        </p:spPr>
        <p:txBody>
          <a:bodyPr lIns="91425" tIns="91425" rIns="91425" bIns="91425" anchor="b" anchorCtr="0"/>
          <a:lstStyle>
            <a:lvl1pPr marL="0" marR="0" lvl="0" indent="0" algn="ctr" rtl="0">
              <a:spcBef>
                <a:spcPts val="400"/>
              </a:spcBef>
              <a:buClr>
                <a:schemeClr val="lt1"/>
              </a:buClr>
              <a:buFont typeface="Garamond"/>
              <a:buNone/>
              <a:defRPr sz="1800" b="1" i="0" u="none" strike="noStrike" cap="none">
                <a:solidFill>
                  <a:schemeClr val="lt1"/>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7" name="Shape 37"/>
          <p:cNvSpPr txBox="1">
            <a:spLocks noGrp="1"/>
          </p:cNvSpPr>
          <p:nvPr>
            <p:ph type="subTitle" idx="1"/>
          </p:nvPr>
        </p:nvSpPr>
        <p:spPr>
          <a:xfrm>
            <a:off x="2518541" y="4084576"/>
            <a:ext cx="4106999" cy="3972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1600" b="0"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800" b="0" i="0" u="none" strike="noStrike" cap="none">
                <a:solidFill>
                  <a:srgbClr val="888888"/>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600" b="0" i="0" u="none" strike="noStrike" cap="none">
                <a:solidFill>
                  <a:srgbClr val="888888"/>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1400" b="0" i="0" u="none" strike="noStrike" cap="none">
                <a:solidFill>
                  <a:srgbClr val="888888"/>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1400" b="0" i="0" u="none" strike="noStrike" cap="none">
                <a:solidFill>
                  <a:srgbClr val="888888"/>
                </a:solidFill>
                <a:latin typeface="Garamond"/>
                <a:ea typeface="Garamond"/>
                <a:cs typeface="Garamond"/>
                <a:sym typeface="Garamond"/>
              </a:defRPr>
            </a:lvl5pPr>
            <a:lvl6pPr marL="2286000" marR="0" lvl="5"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40" name="Shape 40"/>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2020824"/>
            <a:ext cx="4023299" cy="40050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3" name="Shape 43"/>
          <p:cNvSpPr txBox="1">
            <a:spLocks noGrp="1"/>
          </p:cNvSpPr>
          <p:nvPr>
            <p:ph type="body" idx="2"/>
          </p:nvPr>
        </p:nvSpPr>
        <p:spPr>
          <a:xfrm>
            <a:off x="4663439" y="2020824"/>
            <a:ext cx="4023299" cy="40050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4" name="Shape 44"/>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46" name="Shape 46"/>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2819400"/>
            <a:ext cx="4023299" cy="320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a:off x="4663439" y="2816351"/>
            <a:ext cx="4023299" cy="320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51" name="Shape 51"/>
          <p:cNvSpPr txBox="1">
            <a:spLocks noGrp="1"/>
          </p:cNvSpPr>
          <p:nvPr>
            <p:ph type="body" idx="3"/>
          </p:nvPr>
        </p:nvSpPr>
        <p:spPr>
          <a:xfrm>
            <a:off x="457200" y="2020824"/>
            <a:ext cx="4023299" cy="704099"/>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1"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52" name="Shape 52"/>
          <p:cNvSpPr txBox="1">
            <a:spLocks noGrp="1"/>
          </p:cNvSpPr>
          <p:nvPr>
            <p:ph type="body" idx="4"/>
          </p:nvPr>
        </p:nvSpPr>
        <p:spPr>
          <a:xfrm>
            <a:off x="4663439" y="2020824"/>
            <a:ext cx="4023299" cy="704099"/>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1"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53" name="Shape 5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55" name="Shape 55"/>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9" name="Shape 59"/>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61" name="Shape 61"/>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a:t>
            </a:fld>
            <a:endParaRPr lang="en-US" sz="1200" b="1" i="0" u="none" strike="noStrike" cap="none">
              <a:solidFill>
                <a:schemeClr val="lt1"/>
              </a:solidFill>
              <a:latin typeface="Arial"/>
              <a:ea typeface="Arial"/>
              <a:cs typeface="Arial"/>
              <a:sym typeface="Arial"/>
            </a:endParaRPr>
          </a:p>
        </p:txBody>
      </p:sp>
      <p:sp>
        <p:nvSpPr>
          <p:cNvPr id="65" name="Shape 65"/>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1485900" y="1914525"/>
            <a:ext cx="6172199" cy="35109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68" name="Shape 68"/>
          <p:cNvSpPr txBox="1">
            <a:spLocks noGrp="1"/>
          </p:cNvSpPr>
          <p:nvPr>
            <p:ph type="body" idx="2"/>
          </p:nvPr>
        </p:nvSpPr>
        <p:spPr>
          <a:xfrm>
            <a:off x="1737359" y="5513832"/>
            <a:ext cx="5669399" cy="548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Arial"/>
              <a:buNone/>
              <a:defRPr sz="1400" b="0"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69" name="Shape 69"/>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72" name="Shape 72"/>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a:spLocks noGrp="1"/>
          </p:cNvSpPr>
          <p:nvPr>
            <p:ph type="pic" idx="2"/>
          </p:nvPr>
        </p:nvSpPr>
        <p:spPr>
          <a:xfrm>
            <a:off x="1852208" y="2026917"/>
            <a:ext cx="5439599" cy="3263700"/>
          </a:xfrm>
          <a:prstGeom prst="rect">
            <a:avLst/>
          </a:prstGeom>
          <a:solidFill>
            <a:schemeClr val="lt1"/>
          </a:solidFill>
          <a:ln w="69850" cap="flat" cmpd="dbl">
            <a:solidFill>
              <a:schemeClr val="lt1"/>
            </a:solidFill>
            <a:prstDash val="solid"/>
            <a:miter/>
            <a:headEnd type="none" w="med" len="med"/>
            <a:tailEnd type="none" w="med" len="med"/>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0" i="0" u="none" strike="noStrike" cap="none">
                <a:solidFill>
                  <a:schemeClr val="dk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28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24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20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20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20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20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20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2000" b="0" i="0" u="none" strike="noStrike" cap="none">
                <a:solidFill>
                  <a:schemeClr val="lt1"/>
                </a:solidFill>
                <a:latin typeface="Garamond"/>
                <a:ea typeface="Garamond"/>
                <a:cs typeface="Garamond"/>
                <a:sym typeface="Garamond"/>
              </a:defRPr>
            </a:lvl9pPr>
          </a:lstStyle>
          <a:p>
            <a:endParaRPr/>
          </a:p>
        </p:txBody>
      </p:sp>
      <p:sp>
        <p:nvSpPr>
          <p:cNvPr id="75" name="Shape 75"/>
          <p:cNvSpPr txBox="1">
            <a:spLocks noGrp="1"/>
          </p:cNvSpPr>
          <p:nvPr>
            <p:ph type="body" idx="1"/>
          </p:nvPr>
        </p:nvSpPr>
        <p:spPr>
          <a:xfrm>
            <a:off x="1737359" y="5516880"/>
            <a:ext cx="5669399" cy="548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Garamond"/>
              <a:buNone/>
              <a:defRPr sz="1400" b="0" i="0" u="none" strike="noStrike" cap="none">
                <a:solidFill>
                  <a:schemeClr val="lt2"/>
                </a:solidFill>
                <a:latin typeface="Garamond"/>
                <a:ea typeface="Garamond"/>
                <a:cs typeface="Garamond"/>
                <a:sym typeface="Garamond"/>
              </a:defRPr>
            </a:lvl1pPr>
            <a:lvl2pPr marL="171450" marR="0" lvl="1" indent="-6350" algn="ctr" rtl="0">
              <a:lnSpc>
                <a:spcPct val="100000"/>
              </a:lnSpc>
              <a:spcBef>
                <a:spcPts val="1200"/>
              </a:spcBef>
              <a:buClr>
                <a:schemeClr val="accent1"/>
              </a:buClr>
              <a:buFont typeface="Garamond"/>
              <a:buNone/>
              <a:defRPr sz="1800" b="0" i="0" u="none" strike="noStrike" cap="none">
                <a:solidFill>
                  <a:schemeClr val="dk2"/>
                </a:solidFill>
                <a:latin typeface="Garamond"/>
                <a:ea typeface="Garamond"/>
                <a:cs typeface="Garamond"/>
                <a:sym typeface="Garamond"/>
              </a:defRPr>
            </a:lvl2pPr>
            <a:lvl3pPr marL="344487" marR="0" lvl="2" indent="-1587" algn="ctr" rtl="0">
              <a:lnSpc>
                <a:spcPct val="100000"/>
              </a:lnSpc>
              <a:spcBef>
                <a:spcPts val="1200"/>
              </a:spcBef>
              <a:buClr>
                <a:schemeClr val="accent1"/>
              </a:buClr>
              <a:buFont typeface="Garamond"/>
              <a:buNone/>
              <a:defRPr sz="1600" b="0" i="0" u="none" strike="noStrike" cap="none">
                <a:solidFill>
                  <a:schemeClr val="dk2"/>
                </a:solidFill>
                <a:latin typeface="Garamond"/>
                <a:ea typeface="Garamond"/>
                <a:cs typeface="Garamond"/>
                <a:sym typeface="Garamond"/>
              </a:defRPr>
            </a:lvl3pPr>
            <a:lvl4pPr marL="515937" marR="0" lvl="3" indent="-7937" algn="ctr" rtl="0">
              <a:lnSpc>
                <a:spcPct val="100000"/>
              </a:lnSpc>
              <a:spcBef>
                <a:spcPts val="1200"/>
              </a:spcBef>
              <a:buClr>
                <a:schemeClr val="accent1"/>
              </a:buClr>
              <a:buFont typeface="Garamond"/>
              <a:buNone/>
              <a:defRPr sz="1400" b="0" i="0" u="none" strike="noStrike" cap="none">
                <a:solidFill>
                  <a:schemeClr val="dk2"/>
                </a:solidFill>
                <a:latin typeface="Garamond"/>
                <a:ea typeface="Garamond"/>
                <a:cs typeface="Garamond"/>
                <a:sym typeface="Garamond"/>
              </a:defRPr>
            </a:lvl4pPr>
            <a:lvl5pPr marL="688975" marR="0" lvl="4" indent="-3175" algn="ctr" rtl="0">
              <a:lnSpc>
                <a:spcPct val="100000"/>
              </a:lnSpc>
              <a:spcBef>
                <a:spcPts val="1200"/>
              </a:spcBef>
              <a:buClr>
                <a:schemeClr val="accent1"/>
              </a:buClr>
              <a:buFont typeface="Garamond"/>
              <a:buNone/>
              <a:defRPr sz="1400" b="0" i="0" u="none" strike="noStrike" cap="none">
                <a:solidFill>
                  <a:schemeClr val="dk2"/>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76" name="Shape 7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79" name="Shape 79"/>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rot="5400000">
            <a:off x="2513399" y="-36899"/>
            <a:ext cx="4117200" cy="82296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83" name="Shape 8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0" y="1335973"/>
            <a:ext cx="9144000" cy="552210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 name="Shape 11"/>
          <p:cNvSpPr txBox="1">
            <a:spLocks noGrp="1"/>
          </p:cNvSpPr>
          <p:nvPr>
            <p:ph type="body" idx="1"/>
          </p:nvPr>
        </p:nvSpPr>
        <p:spPr>
          <a:xfrm>
            <a:off x="457200" y="2019300"/>
            <a:ext cx="8229600" cy="41172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2" name="Shape 12"/>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cxnSp>
        <p:nvCxnSpPr>
          <p:cNvPr id="15" name="Shape 15"/>
          <p:cNvCxnSpPr/>
          <p:nvPr/>
        </p:nvCxnSpPr>
        <p:spPr>
          <a:xfrm>
            <a:off x="0" y="1331436"/>
            <a:ext cx="9144000" cy="1500"/>
          </a:xfrm>
          <a:prstGeom prst="straightConnector1">
            <a:avLst/>
          </a:prstGeom>
          <a:noFill/>
          <a:ln w="12700" cap="flat" cmpd="sng">
            <a:solidFill>
              <a:srgbClr val="BBAA8A"/>
            </a:solidFill>
            <a:prstDash val="solid"/>
            <a:round/>
            <a:headEnd type="none" w="med" len="med"/>
            <a:tailEnd type="none" w="med" len="med"/>
          </a:ln>
        </p:spPr>
      </p:cxnSp>
      <p:sp>
        <p:nvSpPr>
          <p:cNvPr id="16" name="Shape 1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meyer917@yahoo.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cincyvbc@ao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chand1895@yahoo.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tl.miller@yahoo.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columbusref@yahoo.co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mailto:lucastug33@yahoo.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columbusref@yahoo.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mchand1895@yahoo.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shley.reinhart27@gmail.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shley.reinhart27@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7974" y="7938"/>
            <a:ext cx="8502741" cy="944396"/>
          </a:xfrm>
          <a:prstGeom prst="rect">
            <a:avLst/>
          </a:prstGeom>
          <a:noFill/>
          <a:ln>
            <a:noFill/>
          </a:ln>
        </p:spPr>
        <p:txBody>
          <a:bodyPr lIns="91425" tIns="45700" rIns="91425" bIns="45700" anchor="b" anchorCtr="0">
            <a:noAutofit/>
          </a:bodyPr>
          <a:lstStyle/>
          <a:p>
            <a:pPr marL="54864" lvl="0" indent="-4064">
              <a:spcBef>
                <a:spcPts val="0"/>
              </a:spcBef>
              <a:buClr>
                <a:srgbClr val="E7E9C9"/>
              </a:buClr>
              <a:buSzPct val="25000"/>
            </a:pPr>
            <a:br>
              <a:rPr lang="en-US" sz="5400" b="0" i="0" u="none" strike="noStrike" cap="none" dirty="0">
                <a:solidFill>
                  <a:srgbClr val="E7E9C9"/>
                </a:solidFill>
                <a:latin typeface="Rokkitt"/>
                <a:ea typeface="Rokkitt"/>
                <a:cs typeface="Rokkitt"/>
                <a:sym typeface="Rokkitt"/>
              </a:rPr>
            </a:br>
            <a:br>
              <a:rPr lang="en-US" sz="5400" b="0" dirty="0">
                <a:solidFill>
                  <a:srgbClr val="E7E9C9"/>
                </a:solidFill>
                <a:latin typeface="Rokkitt"/>
                <a:ea typeface="Rokkitt"/>
                <a:cs typeface="Rokkitt"/>
                <a:sym typeface="Rokkitt"/>
              </a:rPr>
            </a:br>
            <a:r>
              <a:rPr lang="en-US" sz="4400" dirty="0">
                <a:solidFill>
                  <a:srgbClr val="FFFF00"/>
                </a:solidFill>
                <a:latin typeface="Rokkitt"/>
                <a:ea typeface="Rokkitt"/>
                <a:cs typeface="Rokkitt"/>
                <a:sym typeface="Rokkitt"/>
              </a:rPr>
              <a:t>2022 OHSBVA State Rules Clinic</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68367" y="-174628"/>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606" y="1753929"/>
            <a:ext cx="4241364" cy="4098232"/>
          </a:xfrm>
          <a:prstGeom prst="rect">
            <a:avLst/>
          </a:prstGeom>
        </p:spPr>
      </p:pic>
      <p:sp>
        <p:nvSpPr>
          <p:cNvPr id="2" name="TextBox 1"/>
          <p:cNvSpPr txBox="1"/>
          <p:nvPr/>
        </p:nvSpPr>
        <p:spPr>
          <a:xfrm>
            <a:off x="68367" y="1982624"/>
            <a:ext cx="3244319" cy="830997"/>
          </a:xfrm>
          <a:prstGeom prst="rect">
            <a:avLst/>
          </a:prstGeom>
          <a:noFill/>
        </p:spPr>
        <p:txBody>
          <a:bodyPr wrap="square" rtlCol="0">
            <a:spAutoFit/>
          </a:bodyPr>
          <a:lstStyle/>
          <a:p>
            <a:r>
              <a:rPr lang="en-US" sz="4800" b="1" dirty="0">
                <a:solidFill>
                  <a:srgbClr val="FFFF00"/>
                </a:solidFill>
                <a:latin typeface="Rokkitt" panose="020B0604020202020204" charset="0"/>
              </a:rPr>
              <a:t>  Welcome!  </a:t>
            </a:r>
          </a:p>
        </p:txBody>
      </p:sp>
    </p:spTree>
    <p:extLst>
      <p:ext uri="{BB962C8B-B14F-4D97-AF65-F5344CB8AC3E}">
        <p14:creationId xmlns:p14="http://schemas.microsoft.com/office/powerpoint/2010/main" val="319246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36434" y="1861850"/>
            <a:ext cx="7874280" cy="5110847"/>
          </a:xfrm>
          <a:prstGeom prst="rect">
            <a:avLst/>
          </a:prstGeom>
          <a:noFill/>
          <a:ln>
            <a:noFill/>
          </a:ln>
        </p:spPr>
        <p:txBody>
          <a:bodyPr lIns="91425" tIns="45700" rIns="91425" bIns="45700" anchor="t" anchorCtr="0">
            <a:noAutofit/>
          </a:bodyPr>
          <a:lstStyle/>
          <a:p>
            <a:pPr marL="292100" marR="0" lvl="0" indent="-330200" algn="l" rtl="0">
              <a:lnSpc>
                <a:spcPct val="100000"/>
              </a:lnSpc>
              <a:spcBef>
                <a:spcPts val="0"/>
              </a:spcBef>
              <a:spcAft>
                <a:spcPts val="0"/>
              </a:spcAft>
              <a:buClr>
                <a:schemeClr val="accent1"/>
              </a:buClr>
              <a:buSzPct val="100000"/>
              <a:buFont typeface="Noto Sans Symbols"/>
              <a:buChar char="⦿"/>
            </a:pPr>
            <a:r>
              <a:rPr lang="en-US" sz="3600" b="0" i="0" u="none" strike="noStrike" cap="none" dirty="0">
                <a:solidFill>
                  <a:srgbClr val="FFFF00"/>
                </a:solidFill>
                <a:latin typeface="Rokkitt"/>
                <a:ea typeface="Rokkitt"/>
                <a:cs typeface="Rokkitt"/>
                <a:sym typeface="Rokkitt"/>
              </a:rPr>
              <a:t> Referee Coordinator: Tim Meyer </a:t>
            </a:r>
            <a:r>
              <a:rPr lang="en-US" sz="3600" b="0" i="0" strike="noStrike" cap="none" dirty="0">
                <a:solidFill>
                  <a:srgbClr val="FFFF00"/>
                </a:solidFill>
                <a:latin typeface="Rokkitt"/>
                <a:ea typeface="Rokkitt"/>
                <a:cs typeface="Rokkitt"/>
                <a:sym typeface="Rokkitt"/>
                <a:hlinkClick r:id="rId3"/>
              </a:rPr>
              <a:t>tmeyer917@yahoo.com</a:t>
            </a: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endParaRPr lang="en-US" sz="1000" b="0" i="0" strike="noStrike" cap="none" dirty="0">
              <a:solidFill>
                <a:srgbClr val="FFFF00"/>
              </a:solidFill>
              <a:latin typeface="Rokkitt"/>
              <a:ea typeface="Rokkitt"/>
              <a:cs typeface="Rokkitt"/>
              <a:sym typeface="Rokkitt"/>
              <a:hlinkClick r:id="rId3"/>
            </a:endParaRPr>
          </a:p>
          <a:p>
            <a:pPr marL="292100" marR="0" lvl="0" indent="-330200" algn="l" rtl="0">
              <a:lnSpc>
                <a:spcPct val="100000"/>
              </a:lnSpc>
              <a:spcBef>
                <a:spcPts val="0"/>
              </a:spcBef>
              <a:spcAft>
                <a:spcPts val="0"/>
              </a:spcAft>
              <a:buClr>
                <a:schemeClr val="accent1"/>
              </a:buClr>
              <a:buSzPct val="100000"/>
              <a:buFont typeface="Noto Sans Symbols"/>
              <a:buChar char="⦿"/>
            </a:pPr>
            <a:r>
              <a:rPr lang="en-US" sz="3600" b="0" i="0" u="none" strike="noStrike" cap="none" dirty="0">
                <a:solidFill>
                  <a:srgbClr val="FFFF00"/>
                </a:solidFill>
                <a:latin typeface="Rokkitt"/>
                <a:ea typeface="Rokkitt"/>
                <a:cs typeface="Rokkitt"/>
                <a:sym typeface="Rokkitt"/>
              </a:rPr>
              <a:t> Rules Interpreter: Mindy Leonard </a:t>
            </a:r>
            <a:r>
              <a:rPr lang="en-US" sz="3600" u="sng" dirty="0">
                <a:solidFill>
                  <a:srgbClr val="FFFF00"/>
                </a:solidFill>
                <a:latin typeface="Rokkitt"/>
                <a:ea typeface="Rokkitt"/>
                <a:cs typeface="Rokkitt"/>
                <a:sym typeface="Rokkitt"/>
                <a:hlinkClick r:id="rId4"/>
              </a:rPr>
              <a:t>cincyvbc@aol.com</a:t>
            </a:r>
            <a:endParaRPr lang="en-US" sz="3600" u="sng" dirty="0">
              <a:solidFill>
                <a:srgbClr val="FFFF00"/>
              </a:solidFill>
              <a:latin typeface="Rokkitt"/>
              <a:ea typeface="Rokkitt"/>
              <a:cs typeface="Rokkitt"/>
              <a:sym typeface="Rokkitt"/>
            </a:endParaRPr>
          </a:p>
          <a:p>
            <a:pPr marL="292100" marR="0" lvl="0" indent="-330200" algn="l" rtl="0">
              <a:lnSpc>
                <a:spcPct val="100000"/>
              </a:lnSpc>
              <a:spcBef>
                <a:spcPts val="0"/>
              </a:spcBef>
              <a:spcAft>
                <a:spcPts val="0"/>
              </a:spcAft>
              <a:buClr>
                <a:schemeClr val="accent1"/>
              </a:buClr>
              <a:buSzPct val="100000"/>
              <a:buFont typeface="Noto Sans Symbols"/>
              <a:buChar char="⦿"/>
            </a:pPr>
            <a:endParaRPr lang="en-US" sz="1000" b="0" i="0" u="none" strike="noStrike" cap="none" dirty="0">
              <a:solidFill>
                <a:srgbClr val="FFFF00"/>
              </a:solidFill>
              <a:latin typeface="Rokkitt"/>
              <a:ea typeface="Rokkitt"/>
              <a:cs typeface="Rokkitt"/>
              <a:sym typeface="Rokkitt"/>
            </a:endParaRP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a:solidFill>
                  <a:srgbClr val="FFFF00"/>
                </a:solidFill>
                <a:latin typeface="Rokkitt"/>
                <a:ea typeface="Rokkitt"/>
                <a:cs typeface="Rokkitt"/>
                <a:sym typeface="Rokkitt"/>
              </a:rPr>
              <a:t>Regional Coach Repres</a:t>
            </a:r>
            <a:r>
              <a:rPr lang="en-US" sz="3600" dirty="0">
                <a:solidFill>
                  <a:srgbClr val="FFFF00"/>
                </a:solidFill>
                <a:latin typeface="Rokkitt"/>
                <a:ea typeface="Rokkitt"/>
                <a:cs typeface="Rokkitt"/>
                <a:sym typeface="Rokkitt"/>
              </a:rPr>
              <a:t>entative:</a:t>
            </a:r>
          </a:p>
          <a:p>
            <a:pPr marL="5334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a:solidFill>
                  <a:srgbClr val="FFFF00"/>
                </a:solidFill>
                <a:latin typeface="Rokkitt"/>
                <a:ea typeface="Rokkitt"/>
                <a:cs typeface="Rokkitt"/>
                <a:sym typeface="Rokkitt"/>
              </a:rPr>
              <a:t>Matt McLaughlin, Head Coach</a:t>
            </a:r>
          </a:p>
          <a:p>
            <a:pPr marR="0" lvl="0" algn="l" rtl="0">
              <a:lnSpc>
                <a:spcPct val="100000"/>
              </a:lnSpc>
              <a:spcBef>
                <a:spcPts val="0"/>
              </a:spcBef>
              <a:spcAft>
                <a:spcPts val="0"/>
              </a:spcAft>
              <a:buClr>
                <a:schemeClr val="accent1"/>
              </a:buClr>
              <a:buSzPct val="100000"/>
            </a:pPr>
            <a:r>
              <a:rPr lang="en-US" sz="3600" b="0" i="0" u="none" strike="noStrike" cap="none" dirty="0">
                <a:solidFill>
                  <a:srgbClr val="FFFF00"/>
                </a:solidFill>
                <a:latin typeface="Rokkitt"/>
                <a:ea typeface="Rokkitt"/>
                <a:cs typeface="Rokkitt"/>
                <a:sym typeface="Rokkitt"/>
              </a:rPr>
              <a:t>    La Salle High School</a:t>
            </a: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South Region </a:t>
            </a:r>
          </a:p>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Key Staff</a:t>
            </a:r>
          </a:p>
        </p:txBody>
      </p:sp>
    </p:spTree>
    <p:extLst>
      <p:ext uri="{BB962C8B-B14F-4D97-AF65-F5344CB8AC3E}">
        <p14:creationId xmlns:p14="http://schemas.microsoft.com/office/powerpoint/2010/main" val="264204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539826" y="2181340"/>
            <a:ext cx="8270887" cy="4208443"/>
          </a:xfrm>
          <a:prstGeom prst="rect">
            <a:avLst/>
          </a:prstGeom>
          <a:noFill/>
          <a:ln>
            <a:noFill/>
          </a:ln>
        </p:spPr>
        <p:txBody>
          <a:bodyPr lIns="91425" tIns="45700" rIns="91425" bIns="45700" anchor="t" anchorCtr="0">
            <a:noAutofit/>
          </a:bodyPr>
          <a:lstStyle/>
          <a:p>
            <a:pPr marL="292100" lvl="0" indent="-292100" algn="l">
              <a:lnSpc>
                <a:spcPct val="90000"/>
              </a:lnSpc>
              <a:spcBef>
                <a:spcPts val="0"/>
              </a:spcBef>
              <a:buSzPct val="70000"/>
              <a:buFont typeface="Noto Sans Symbols"/>
              <a:buChar char="⦿"/>
            </a:pPr>
            <a:r>
              <a:rPr lang="en-US" sz="3600" dirty="0">
                <a:solidFill>
                  <a:srgbClr val="FFFF00"/>
                </a:solidFill>
                <a:latin typeface="Rokkitt"/>
                <a:ea typeface="Rokkitt"/>
                <a:cs typeface="Rokkitt"/>
                <a:sym typeface="Rokkitt"/>
              </a:rPr>
              <a:t> Referee Coordinator: Monique Huffman </a:t>
            </a:r>
            <a:r>
              <a:rPr lang="en-US" sz="3600" u="sng" dirty="0">
                <a:solidFill>
                  <a:srgbClr val="FFFF00"/>
                </a:solidFill>
                <a:latin typeface="Rokkitt"/>
                <a:ea typeface="Rokkitt"/>
                <a:cs typeface="Rokkitt"/>
                <a:sym typeface="Rokkitt"/>
                <a:hlinkClick r:id="rId3"/>
              </a:rPr>
              <a:t>VBRef@aol.com</a:t>
            </a:r>
          </a:p>
          <a:p>
            <a:pPr lvl="0" algn="l">
              <a:lnSpc>
                <a:spcPct val="90000"/>
              </a:lnSpc>
              <a:spcBef>
                <a:spcPts val="0"/>
              </a:spcBef>
              <a:buSzPct val="70000"/>
            </a:pPr>
            <a:endParaRPr lang="en-US" sz="1000" u="sng" dirty="0">
              <a:solidFill>
                <a:srgbClr val="FFFF00"/>
              </a:solidFill>
              <a:latin typeface="Rokkitt"/>
              <a:ea typeface="Rokkitt"/>
              <a:cs typeface="Rokkitt"/>
              <a:sym typeface="Rokkitt"/>
              <a:hlinkClick r:id="rId3"/>
            </a:endParaRPr>
          </a:p>
          <a:p>
            <a:pPr marL="292100" lvl="0" indent="-292100" algn="l">
              <a:lnSpc>
                <a:spcPct val="90000"/>
              </a:lnSpc>
              <a:spcBef>
                <a:spcPts val="0"/>
              </a:spcBef>
              <a:buSzPct val="70000"/>
              <a:buFont typeface="Noto Sans Symbols"/>
              <a:buChar char="⦿"/>
            </a:pPr>
            <a:r>
              <a:rPr lang="en-US" sz="3600" dirty="0">
                <a:solidFill>
                  <a:srgbClr val="FFFF00"/>
                </a:solidFill>
                <a:latin typeface="Rokkitt"/>
                <a:ea typeface="Rokkitt"/>
                <a:cs typeface="Rokkitt"/>
                <a:sym typeface="Rokkitt"/>
              </a:rPr>
              <a:t> Rules Interpreter: Mary Black  </a:t>
            </a:r>
            <a:r>
              <a:rPr lang="en-US" sz="3600" u="sng" dirty="0">
                <a:solidFill>
                  <a:srgbClr val="FFFF00"/>
                </a:solidFill>
                <a:latin typeface="Rokkitt"/>
                <a:ea typeface="Rokkitt"/>
                <a:cs typeface="Rokkitt"/>
                <a:sym typeface="Rokkitt"/>
                <a:hlinkClick r:id="rId4"/>
              </a:rPr>
              <a:t>mblack3324@att.net</a:t>
            </a:r>
          </a:p>
          <a:p>
            <a:pPr lvl="0" algn="l">
              <a:lnSpc>
                <a:spcPct val="90000"/>
              </a:lnSpc>
              <a:spcBef>
                <a:spcPts val="0"/>
              </a:spcBef>
              <a:buSzPct val="70000"/>
            </a:pPr>
            <a:endParaRPr lang="en-US" sz="1000" u="sng" dirty="0">
              <a:solidFill>
                <a:srgbClr val="FFFF00"/>
              </a:solidFill>
              <a:latin typeface="Rokkitt"/>
              <a:ea typeface="Rokkitt"/>
              <a:cs typeface="Rokkitt"/>
              <a:sym typeface="Rokkitt"/>
              <a:hlinkClick r:id="rId4"/>
            </a:endParaRPr>
          </a:p>
          <a:p>
            <a:pPr marL="292100" lvl="0" indent="-292100" algn="l">
              <a:lnSpc>
                <a:spcPct val="90000"/>
              </a:lnSpc>
              <a:spcBef>
                <a:spcPts val="0"/>
              </a:spcBef>
              <a:buSzPct val="70000"/>
              <a:buFont typeface="Noto Sans Symbols"/>
              <a:buChar char="⦿"/>
            </a:pPr>
            <a:r>
              <a:rPr lang="en-US" sz="3600" dirty="0">
                <a:solidFill>
                  <a:srgbClr val="FFFF00"/>
                </a:solidFill>
                <a:latin typeface="Rokkitt"/>
                <a:ea typeface="Rokkitt"/>
                <a:cs typeface="Rokkitt"/>
                <a:sym typeface="Rokkitt"/>
              </a:rPr>
              <a:t> Regional Coach Representative: </a:t>
            </a:r>
          </a:p>
          <a:p>
            <a:pPr marL="342900" lvl="2" indent="-342900" algn="l">
              <a:lnSpc>
                <a:spcPct val="90000"/>
              </a:lnSpc>
              <a:spcBef>
                <a:spcPts val="0"/>
              </a:spcBef>
              <a:buSzPct val="70000"/>
              <a:buFont typeface="Wingdings" panose="05000000000000000000" pitchFamily="2" charset="2"/>
              <a:buChar char="§"/>
            </a:pPr>
            <a:r>
              <a:rPr lang="en-US" sz="3200" dirty="0">
                <a:solidFill>
                  <a:srgbClr val="FFFF00"/>
                </a:solidFill>
                <a:latin typeface="Rokkitt"/>
                <a:ea typeface="Rokkitt"/>
                <a:cs typeface="Rokkitt"/>
                <a:sym typeface="Rokkitt"/>
              </a:rPr>
              <a:t> Matt Butler, Head Coach</a:t>
            </a:r>
          </a:p>
          <a:p>
            <a:pPr marL="406400" lvl="1" algn="l">
              <a:lnSpc>
                <a:spcPct val="90000"/>
              </a:lnSpc>
              <a:spcBef>
                <a:spcPts val="400"/>
              </a:spcBef>
              <a:buClr>
                <a:schemeClr val="accent2"/>
              </a:buClr>
              <a:buSzPct val="90000"/>
            </a:pPr>
            <a:r>
              <a:rPr lang="en-US" sz="3600" dirty="0">
                <a:solidFill>
                  <a:srgbClr val="FFFF00"/>
                </a:solidFill>
                <a:latin typeface="Rokkitt"/>
                <a:ea typeface="Rokkitt"/>
                <a:cs typeface="Rokkitt"/>
                <a:sym typeface="Rokkitt"/>
              </a:rPr>
              <a:t> Middletown High School</a:t>
            </a:r>
          </a:p>
          <a:p>
            <a:pPr marR="0" lvl="0" algn="l" rtl="0">
              <a:lnSpc>
                <a:spcPct val="100000"/>
              </a:lnSpc>
              <a:spcBef>
                <a:spcPts val="0"/>
              </a:spcBef>
              <a:spcAft>
                <a:spcPts val="0"/>
              </a:spcAft>
              <a:buClr>
                <a:schemeClr val="accent1"/>
              </a:buClr>
              <a:buSzPct val="100000"/>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West Region </a:t>
            </a:r>
          </a:p>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Key Staff</a:t>
            </a:r>
          </a:p>
        </p:txBody>
      </p:sp>
    </p:spTree>
    <p:extLst>
      <p:ext uri="{BB962C8B-B14F-4D97-AF65-F5344CB8AC3E}">
        <p14:creationId xmlns:p14="http://schemas.microsoft.com/office/powerpoint/2010/main" val="407915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51510" y="2434727"/>
            <a:ext cx="8315514" cy="3426045"/>
          </a:xfrm>
          <a:prstGeom prst="rect">
            <a:avLst/>
          </a:prstGeom>
          <a:noFill/>
          <a:ln>
            <a:noFill/>
          </a:ln>
        </p:spPr>
        <p:txBody>
          <a:bodyPr lIns="91425" tIns="45700" rIns="91425" bIns="45700" anchor="t" anchorCtr="0">
            <a:noAutofit/>
          </a:bodyPr>
          <a:lstStyle/>
          <a:p>
            <a:pPr marL="292100" marR="0" lvl="0" indent="-340360" algn="l" rtl="0">
              <a:lnSpc>
                <a:spcPct val="100000"/>
              </a:lnSpc>
              <a:spcBef>
                <a:spcPts val="0"/>
              </a:spcBef>
              <a:spcAft>
                <a:spcPts val="0"/>
              </a:spcAft>
              <a:buClr>
                <a:schemeClr val="accent1"/>
              </a:buClr>
              <a:buSzPct val="100000"/>
              <a:buFont typeface="Noto Sans Symbols"/>
              <a:buChar char="⦿"/>
            </a:pPr>
            <a:r>
              <a:rPr lang="en-US" sz="3000" b="0" i="0" u="none" strike="noStrike" cap="none" dirty="0">
                <a:solidFill>
                  <a:srgbClr val="FFFF00"/>
                </a:solidFill>
                <a:latin typeface="Rokkitt"/>
                <a:ea typeface="Rokkitt"/>
                <a:cs typeface="Rokkitt"/>
                <a:sym typeface="Rokkitt"/>
              </a:rPr>
              <a:t> OHSBVA </a:t>
            </a:r>
            <a:r>
              <a:rPr lang="en-US" sz="3000" b="0" i="0" u="sng" strike="noStrike" cap="none" dirty="0">
                <a:solidFill>
                  <a:srgbClr val="FFFF00"/>
                </a:solidFill>
                <a:latin typeface="Rokkitt"/>
                <a:ea typeface="Rokkitt"/>
                <a:cs typeface="Rokkitt"/>
                <a:sym typeface="Rokkitt"/>
              </a:rPr>
              <a:t>primarily</a:t>
            </a:r>
            <a:r>
              <a:rPr lang="en-US" sz="3000" b="0" i="0" u="none" strike="noStrike" cap="none" dirty="0">
                <a:solidFill>
                  <a:srgbClr val="FFFF00"/>
                </a:solidFill>
                <a:latin typeface="Rokkitt"/>
                <a:ea typeface="Rokkitt"/>
                <a:cs typeface="Rokkitt"/>
                <a:sym typeface="Rokkitt"/>
              </a:rPr>
              <a:t> f</a:t>
            </a:r>
            <a:r>
              <a:rPr lang="en-US" sz="3000" dirty="0">
                <a:solidFill>
                  <a:srgbClr val="FFFF00"/>
                </a:solidFill>
                <a:latin typeface="Rokkitt"/>
                <a:ea typeface="Rokkitt"/>
                <a:cs typeface="Rokkitt"/>
                <a:sym typeface="Rokkitt"/>
              </a:rPr>
              <a:t>ollows </a:t>
            </a:r>
            <a:r>
              <a:rPr lang="en-US" sz="3000" b="0" i="0" u="none" strike="noStrike" cap="none" dirty="0">
                <a:solidFill>
                  <a:srgbClr val="FFFF00"/>
                </a:solidFill>
                <a:latin typeface="Rokkitt"/>
                <a:ea typeface="Rokkitt"/>
                <a:cs typeface="Rokkitt"/>
                <a:sym typeface="Rokkitt"/>
              </a:rPr>
              <a:t>NFHS rules with        two major exceptions </a:t>
            </a:r>
          </a:p>
          <a:p>
            <a:pPr marR="0" lvl="0" algn="l" rtl="0">
              <a:lnSpc>
                <a:spcPct val="100000"/>
              </a:lnSpc>
              <a:spcBef>
                <a:spcPts val="0"/>
              </a:spcBef>
              <a:spcAft>
                <a:spcPts val="0"/>
              </a:spcAft>
              <a:buClr>
                <a:schemeClr val="accent1"/>
              </a:buClr>
              <a:buSzPct val="100000"/>
            </a:pPr>
            <a:endParaRPr lang="en-US" sz="3000" b="0" i="0" u="none" strike="noStrike" cap="none" dirty="0">
              <a:solidFill>
                <a:srgbClr val="FFFF00"/>
              </a:solidFill>
              <a:latin typeface="Rokkitt"/>
              <a:ea typeface="Rokkitt"/>
              <a:cs typeface="Rokkitt"/>
              <a:sym typeface="Rokkitt"/>
            </a:endParaRPr>
          </a:p>
          <a:p>
            <a:pPr marR="0" lvl="0" algn="l" rtl="0">
              <a:lnSpc>
                <a:spcPct val="100000"/>
              </a:lnSpc>
              <a:spcBef>
                <a:spcPts val="0"/>
              </a:spcBef>
              <a:spcAft>
                <a:spcPts val="0"/>
              </a:spcAft>
              <a:buClr>
                <a:schemeClr val="accent1"/>
              </a:buClr>
              <a:buSzPct val="100000"/>
            </a:pPr>
            <a:endParaRPr lang="en-US" sz="3000" b="0" i="0" u="none" strike="noStrike" cap="none" dirty="0">
              <a:solidFill>
                <a:srgbClr val="FFFF00"/>
              </a:solidFill>
              <a:latin typeface="Rokkitt"/>
              <a:ea typeface="Rokkitt"/>
              <a:cs typeface="Rokkitt"/>
              <a:sym typeface="Rokkitt"/>
            </a:endParaRPr>
          </a:p>
          <a:p>
            <a:pPr marL="292100" indent="-340360" algn="l">
              <a:spcBef>
                <a:spcPts val="0"/>
              </a:spcBef>
              <a:buSzPct val="100000"/>
              <a:buFont typeface="Noto Sans Symbols"/>
              <a:buChar char="⦿"/>
            </a:pPr>
            <a:r>
              <a:rPr lang="en-US" sz="3000" dirty="0">
                <a:solidFill>
                  <a:srgbClr val="FFFF00"/>
                </a:solidFill>
                <a:latin typeface="Rokkitt"/>
                <a:ea typeface="Rokkitt"/>
                <a:cs typeface="Rokkitt"/>
                <a:sym typeface="Rokkitt"/>
              </a:rPr>
              <a:t> Pre-season refresher on rule differences is important</a:t>
            </a:r>
            <a:endParaRPr sz="3200" b="0" i="0" u="none" strike="noStrike" cap="none" dirty="0">
              <a:solidFill>
                <a:schemeClr val="lt1"/>
              </a:solidFill>
              <a:latin typeface="Rokkitt"/>
              <a:ea typeface="Rokkitt"/>
              <a:cs typeface="Rokkitt"/>
              <a:sym typeface="Rokkitt"/>
            </a:endParaRPr>
          </a:p>
        </p:txBody>
      </p:sp>
      <p:sp>
        <p:nvSpPr>
          <p:cNvPr id="268" name="Shape 268"/>
          <p:cNvSpPr txBox="1"/>
          <p:nvPr/>
        </p:nvSpPr>
        <p:spPr>
          <a:xfrm>
            <a:off x="1676400" y="304800"/>
            <a:ext cx="57149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Volleyball Rules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0" y="2253342"/>
            <a:ext cx="8967025" cy="4376057"/>
          </a:xfrm>
          <a:prstGeom prst="rect">
            <a:avLst/>
          </a:prstGeom>
          <a:noFill/>
          <a:ln>
            <a:noFill/>
          </a:ln>
        </p:spPr>
        <p:txBody>
          <a:bodyPr lIns="91425" tIns="45700" rIns="91425" bIns="45700" anchor="t" anchorCtr="0">
            <a:noAutofit/>
          </a:bodyPr>
          <a:lstStyle/>
          <a:p>
            <a:pPr marL="421640" lvl="0" indent="-457200">
              <a:buSzPct val="100000"/>
              <a:buFont typeface="Wingdings" panose="05000000000000000000" pitchFamily="2" charset="2"/>
              <a:buChar char="v"/>
            </a:pPr>
            <a:r>
              <a:rPr lang="en-US" sz="3200" dirty="0">
                <a:solidFill>
                  <a:srgbClr val="FFFF00"/>
                </a:solidFill>
                <a:latin typeface="Rokkitt"/>
                <a:ea typeface="Rokkitt"/>
                <a:cs typeface="Rokkitt"/>
                <a:sym typeface="Rokkitt"/>
              </a:rPr>
              <a:t> </a:t>
            </a:r>
            <a:r>
              <a:rPr lang="en-US" sz="3200" u="sng" dirty="0">
                <a:solidFill>
                  <a:srgbClr val="FFFF00"/>
                </a:solidFill>
                <a:latin typeface="Rokkitt"/>
                <a:ea typeface="Rokkitt"/>
                <a:cs typeface="Rokkitt"/>
                <a:sym typeface="Rokkitt"/>
              </a:rPr>
              <a:t>What constitutes a net fault?</a:t>
            </a:r>
          </a:p>
          <a:p>
            <a:pPr marL="421640" indent="-457200">
              <a:buSzPct val="100000"/>
              <a:buFont typeface="Wingdings" panose="05000000000000000000" pitchFamily="2" charset="2"/>
              <a:buChar char="v"/>
            </a:pPr>
            <a:r>
              <a:rPr lang="en-US" sz="3200" dirty="0">
                <a:solidFill>
                  <a:srgbClr val="FFFF00"/>
                </a:solidFill>
                <a:latin typeface="Rokkitt"/>
                <a:ea typeface="Rokkitt"/>
                <a:cs typeface="Rokkitt"/>
                <a:sym typeface="Rokkitt"/>
              </a:rPr>
              <a:t> What is considered a center line fault?</a:t>
            </a:r>
          </a:p>
          <a:p>
            <a:pPr marL="292100" marR="0" lvl="0" indent="-292100" algn="l" rtl="0">
              <a:lnSpc>
                <a:spcPct val="100000"/>
              </a:lnSpc>
              <a:spcBef>
                <a:spcPts val="0"/>
              </a:spcBef>
              <a:spcAft>
                <a:spcPts val="0"/>
              </a:spcAft>
              <a:buClr>
                <a:schemeClr val="accent1"/>
              </a:buClr>
              <a:buSzPct val="25000"/>
              <a:buFont typeface="Noto Sans Symbols"/>
              <a:buNone/>
            </a:pPr>
            <a:endParaRPr lang="en-US" sz="3200" b="0" i="0" u="none" strike="noStrike" cap="none" dirty="0">
              <a:solidFill>
                <a:schemeClr val="lt1"/>
              </a:solidFill>
              <a:latin typeface="Rokkitt"/>
              <a:ea typeface="Rokkitt"/>
              <a:cs typeface="Rokkitt"/>
              <a:sym typeface="Rokkitt"/>
            </a:endParaRPr>
          </a:p>
          <a:p>
            <a:pPr marL="292100" marR="0" lvl="0" indent="-292100" rtl="0">
              <a:lnSpc>
                <a:spcPct val="100000"/>
              </a:lnSpc>
              <a:spcBef>
                <a:spcPts val="0"/>
              </a:spcBef>
              <a:spcAft>
                <a:spcPts val="0"/>
              </a:spcAft>
              <a:buClr>
                <a:schemeClr val="accent1"/>
              </a:buClr>
              <a:buSzPct val="25000"/>
              <a:buFont typeface="Noto Sans Symbols"/>
              <a:buNone/>
            </a:pPr>
            <a:r>
              <a:rPr lang="en-US" sz="3200" dirty="0">
                <a:latin typeface="Rokkitt"/>
                <a:ea typeface="Rokkitt"/>
                <a:cs typeface="Rokkitt"/>
                <a:sym typeface="Rokkitt"/>
              </a:rPr>
              <a:t>  </a:t>
            </a:r>
          </a:p>
          <a:p>
            <a:pPr marL="292100" marR="0" lvl="0" indent="-292100" algn="l" rtl="0">
              <a:lnSpc>
                <a:spcPct val="100000"/>
              </a:lnSpc>
              <a:spcBef>
                <a:spcPts val="0"/>
              </a:spcBef>
              <a:spcAft>
                <a:spcPts val="0"/>
              </a:spcAft>
              <a:buClr>
                <a:schemeClr val="accent1"/>
              </a:buClr>
              <a:buSzPct val="25000"/>
              <a:buFont typeface="Noto Sans Symbols"/>
              <a:buNone/>
            </a:pPr>
            <a:endParaRPr lang="en-US" sz="3200" dirty="0">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latin typeface="Rokkitt"/>
              <a:ea typeface="Rokkitt"/>
              <a:cs typeface="Rokkitt"/>
              <a:sym typeface="Rokkitt"/>
            </a:endParaRPr>
          </a:p>
        </p:txBody>
      </p:sp>
      <p:sp>
        <p:nvSpPr>
          <p:cNvPr id="268" name="Shape 268"/>
          <p:cNvSpPr txBox="1"/>
          <p:nvPr/>
        </p:nvSpPr>
        <p:spPr>
          <a:xfrm>
            <a:off x="831273" y="304800"/>
            <a:ext cx="7414952"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Two Basic Rules Differences</a:t>
            </a:r>
          </a:p>
        </p:txBody>
      </p:sp>
    </p:spTree>
    <p:extLst>
      <p:ext uri="{BB962C8B-B14F-4D97-AF65-F5344CB8AC3E}">
        <p14:creationId xmlns:p14="http://schemas.microsoft.com/office/powerpoint/2010/main" val="176417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 y="3525398"/>
            <a:ext cx="8813494" cy="3104001"/>
          </a:xfrm>
          <a:prstGeom prst="rect">
            <a:avLst/>
          </a:prstGeom>
          <a:noFill/>
          <a:ln>
            <a:noFill/>
          </a:ln>
        </p:spPr>
        <p:txBody>
          <a:bodyPr lIns="91425" tIns="45700" rIns="91425" bIns="45700" anchor="t" anchorCtr="0">
            <a:noAutofit/>
          </a:bodyPr>
          <a:lstStyle/>
          <a:p>
            <a:pPr marL="421640" indent="-457200">
              <a:buSzPct val="100000"/>
              <a:buFont typeface="Wingdings" panose="05000000000000000000" pitchFamily="2" charset="2"/>
              <a:buChar char="v"/>
            </a:pPr>
            <a:r>
              <a:rPr lang="en-US" sz="3200" dirty="0">
                <a:solidFill>
                  <a:srgbClr val="FFFF00"/>
                </a:solidFill>
                <a:latin typeface="Rokkitt"/>
                <a:ea typeface="Rokkitt"/>
                <a:cs typeface="Rokkitt"/>
                <a:sym typeface="Rokkitt"/>
              </a:rPr>
              <a:t> </a:t>
            </a:r>
            <a:r>
              <a:rPr lang="en-US" sz="3200" u="sng" dirty="0">
                <a:solidFill>
                  <a:srgbClr val="FFFF00"/>
                </a:solidFill>
                <a:latin typeface="Rokkitt"/>
                <a:ea typeface="Rokkitt"/>
                <a:cs typeface="Rokkitt"/>
                <a:sym typeface="Rokkitt"/>
              </a:rPr>
              <a:t>What is considered a center line fault?</a:t>
            </a:r>
          </a:p>
          <a:p>
            <a:pPr marL="292100" marR="0" lvl="0" indent="-292100" algn="l" rtl="0">
              <a:lnSpc>
                <a:spcPct val="100000"/>
              </a:lnSpc>
              <a:spcBef>
                <a:spcPts val="0"/>
              </a:spcBef>
              <a:spcAft>
                <a:spcPts val="0"/>
              </a:spcAft>
              <a:buClr>
                <a:schemeClr val="accent1"/>
              </a:buClr>
              <a:buSzPct val="25000"/>
              <a:buFont typeface="Noto Sans Symbols"/>
              <a:buNone/>
            </a:pPr>
            <a:endParaRPr lang="en-US" sz="3200" b="0" i="0" u="none" strike="noStrike" cap="none" dirty="0">
              <a:solidFill>
                <a:schemeClr val="lt1"/>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lang="en-US" sz="3200" dirty="0">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latin typeface="Rokkitt"/>
              <a:ea typeface="Rokkitt"/>
              <a:cs typeface="Rokkitt"/>
              <a:sym typeface="Rokkitt"/>
            </a:endParaRPr>
          </a:p>
        </p:txBody>
      </p:sp>
      <p:sp>
        <p:nvSpPr>
          <p:cNvPr id="268" name="Shape 268"/>
          <p:cNvSpPr txBox="1"/>
          <p:nvPr/>
        </p:nvSpPr>
        <p:spPr>
          <a:xfrm>
            <a:off x="581891" y="304800"/>
            <a:ext cx="755626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The Most Challenging OHSBVA Rule Difference</a:t>
            </a:r>
          </a:p>
        </p:txBody>
      </p:sp>
    </p:spTree>
    <p:extLst>
      <p:ext uri="{BB962C8B-B14F-4D97-AF65-F5344CB8AC3E}">
        <p14:creationId xmlns:p14="http://schemas.microsoft.com/office/powerpoint/2010/main" val="124994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27826" y="2456760"/>
            <a:ext cx="8630584" cy="4401239"/>
          </a:xfrm>
          <a:prstGeom prst="rect">
            <a:avLst/>
          </a:prstGeom>
          <a:noFill/>
          <a:ln>
            <a:noFill/>
          </a:ln>
        </p:spPr>
        <p:txBody>
          <a:bodyPr lIns="91425" tIns="45700" rIns="91425" bIns="45700" anchor="t" anchorCtr="0">
            <a:noAutofit/>
          </a:bodyPr>
          <a:lstStyle/>
          <a:p>
            <a:pPr marL="292100" indent="-327660">
              <a:buSzPct val="100000"/>
              <a:buFont typeface="Rokkitt"/>
              <a:buChar char="⦿"/>
            </a:pPr>
            <a:r>
              <a:rPr lang="en-US" sz="3200" dirty="0">
                <a:solidFill>
                  <a:srgbClr val="FFFF00"/>
                </a:solidFill>
                <a:latin typeface="Rokkitt"/>
                <a:ea typeface="Rokkitt"/>
                <a:cs typeface="Rokkitt"/>
                <a:sym typeface="Rokkitt"/>
              </a:rPr>
              <a:t> Which coaching staff may stand, where may they stand and when may they stand?</a:t>
            </a:r>
          </a:p>
          <a:p>
            <a:pPr>
              <a:buSzPct val="100000"/>
            </a:pPr>
            <a:endParaRPr lang="en-US" sz="3200" dirty="0">
              <a:solidFill>
                <a:srgbClr val="FFFF00"/>
              </a:solidFill>
              <a:latin typeface="Rokkitt"/>
              <a:ea typeface="Rokkitt"/>
              <a:cs typeface="Rokkitt"/>
              <a:sym typeface="Rokkitt"/>
            </a:endParaRPr>
          </a:p>
          <a:p>
            <a:pPr marL="292100" lvl="0" indent="-327660">
              <a:buSzPct val="100000"/>
              <a:buFont typeface="Rokkitt"/>
              <a:buChar char="⦿"/>
            </a:pPr>
            <a:r>
              <a:rPr lang="en-US" sz="3200" dirty="0">
                <a:solidFill>
                  <a:srgbClr val="FFFF00"/>
                </a:solidFill>
                <a:latin typeface="Rokkitt"/>
                <a:ea typeface="Rokkitt"/>
                <a:cs typeface="Rokkitt"/>
                <a:sym typeface="Rokkitt"/>
              </a:rPr>
              <a:t> After a card for unsporting conduct is issued to member of coaching staff/bench personnel,  may a coach still stand to coach the team?</a:t>
            </a:r>
          </a:p>
        </p:txBody>
      </p:sp>
      <p:sp>
        <p:nvSpPr>
          <p:cNvPr id="268" name="Shape 268"/>
          <p:cNvSpPr txBox="1"/>
          <p:nvPr/>
        </p:nvSpPr>
        <p:spPr>
          <a:xfrm>
            <a:off x="1480458" y="304800"/>
            <a:ext cx="624840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Modifications</a:t>
            </a:r>
          </a:p>
        </p:txBody>
      </p:sp>
    </p:spTree>
    <p:extLst>
      <p:ext uri="{BB962C8B-B14F-4D97-AF65-F5344CB8AC3E}">
        <p14:creationId xmlns:p14="http://schemas.microsoft.com/office/powerpoint/2010/main" val="352258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716095" y="2313542"/>
            <a:ext cx="8185533" cy="4315857"/>
          </a:xfrm>
          <a:prstGeom prst="rect">
            <a:avLst/>
          </a:prstGeom>
          <a:noFill/>
          <a:ln>
            <a:noFill/>
          </a:ln>
        </p:spPr>
        <p:txBody>
          <a:bodyPr lIns="91425" tIns="45700" rIns="91425" bIns="45700" anchor="t" anchorCtr="0">
            <a:noAutofit/>
          </a:bodyPr>
          <a:lstStyle/>
          <a:p>
            <a:pPr marL="292100" lvl="0" indent="-358140" algn="l">
              <a:spcBef>
                <a:spcPts val="0"/>
              </a:spcBef>
              <a:buSzPct val="100000"/>
              <a:buFont typeface="Rokkitt"/>
              <a:buChar char="⦿"/>
            </a:pPr>
            <a:r>
              <a:rPr lang="en-US" sz="3200" dirty="0">
                <a:solidFill>
                  <a:srgbClr val="FFFF00"/>
                </a:solidFill>
                <a:latin typeface="Rokkitt"/>
                <a:ea typeface="Rokkitt"/>
                <a:cs typeface="Rokkitt"/>
                <a:sym typeface="Rokkitt"/>
              </a:rPr>
              <a:t> The red/white/blue Model V5M5000           Molten Flistatec Volleyball is to be used            for all OHSBVA </a:t>
            </a:r>
            <a:r>
              <a:rPr lang="en-US" sz="3200" u="sng" dirty="0">
                <a:solidFill>
                  <a:srgbClr val="FFFF00"/>
                </a:solidFill>
                <a:latin typeface="Rokkitt"/>
                <a:ea typeface="Rokkitt"/>
                <a:cs typeface="Rokkitt"/>
                <a:sym typeface="Rokkitt"/>
              </a:rPr>
              <a:t>tournament</a:t>
            </a:r>
            <a:r>
              <a:rPr lang="en-US" sz="3200" dirty="0">
                <a:solidFill>
                  <a:srgbClr val="FFFF00"/>
                </a:solidFill>
                <a:latin typeface="Rokkitt"/>
                <a:ea typeface="Rokkitt"/>
                <a:cs typeface="Rokkitt"/>
                <a:sym typeface="Rokkitt"/>
              </a:rPr>
              <a:t> matches</a:t>
            </a:r>
          </a:p>
          <a:p>
            <a:pPr lvl="0" algn="l">
              <a:spcBef>
                <a:spcPts val="0"/>
              </a:spcBef>
              <a:buSzPct val="100000"/>
            </a:pPr>
            <a:endParaRPr lang="en-US" sz="3200" dirty="0">
              <a:solidFill>
                <a:srgbClr val="FFFF00"/>
              </a:solidFill>
              <a:latin typeface="Rokkitt"/>
              <a:ea typeface="Rokkitt"/>
              <a:cs typeface="Rokkitt"/>
              <a:sym typeface="Rokkitt"/>
            </a:endParaRPr>
          </a:p>
          <a:p>
            <a:pPr marL="292100" lvl="0" indent="-340360" algn="l">
              <a:spcBef>
                <a:spcPts val="0"/>
              </a:spcBef>
              <a:buSzPct val="100000"/>
              <a:buFont typeface="Rokkitt"/>
              <a:buChar char="⦿"/>
            </a:pPr>
            <a:r>
              <a:rPr lang="en-US" sz="3200" dirty="0">
                <a:solidFill>
                  <a:srgbClr val="FFFF00"/>
                </a:solidFill>
                <a:latin typeface="Rokkitt"/>
                <a:ea typeface="Rokkitt"/>
                <a:cs typeface="Rokkitt"/>
                <a:sym typeface="Rokkitt"/>
              </a:rPr>
              <a:t> Players may participate in no more than         six (6) sets against a common opponent           (same school) on a given play-date </a:t>
            </a:r>
          </a:p>
        </p:txBody>
      </p:sp>
      <p:sp>
        <p:nvSpPr>
          <p:cNvPr id="268" name="Shape 268"/>
          <p:cNvSpPr txBox="1"/>
          <p:nvPr/>
        </p:nvSpPr>
        <p:spPr>
          <a:xfrm>
            <a:off x="522513" y="337457"/>
            <a:ext cx="8066316"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Administrative Modifications</a:t>
            </a:r>
          </a:p>
        </p:txBody>
      </p:sp>
    </p:spTree>
    <p:extLst>
      <p:ext uri="{BB962C8B-B14F-4D97-AF65-F5344CB8AC3E}">
        <p14:creationId xmlns:p14="http://schemas.microsoft.com/office/powerpoint/2010/main" val="175592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42526" y="304800"/>
            <a:ext cx="8341112"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a:solidFill>
                  <a:schemeClr val="dk1"/>
                </a:solidFill>
                <a:latin typeface="Rokkitt"/>
                <a:ea typeface="Rokkitt"/>
                <a:cs typeface="Rokkitt"/>
                <a:sym typeface="Rokkitt"/>
              </a:rPr>
              <a:t>OHSBVA Administrative </a:t>
            </a:r>
            <a:r>
              <a:rPr lang="en-US" sz="2800" dirty="0">
                <a:solidFill>
                  <a:schemeClr val="dk1"/>
                </a:solidFill>
                <a:latin typeface="Rokkitt"/>
                <a:ea typeface="Rokkitt"/>
                <a:cs typeface="Rokkitt"/>
                <a:sym typeface="Rokkitt"/>
              </a:rPr>
              <a:t>Modifications</a:t>
            </a:r>
          </a:p>
        </p:txBody>
      </p:sp>
      <p:sp>
        <p:nvSpPr>
          <p:cNvPr id="310" name="Shape 310"/>
          <p:cNvSpPr txBox="1"/>
          <p:nvPr/>
        </p:nvSpPr>
        <p:spPr>
          <a:xfrm>
            <a:off x="457200" y="2291508"/>
            <a:ext cx="8111765" cy="4017552"/>
          </a:xfrm>
          <a:prstGeom prst="rect">
            <a:avLst/>
          </a:prstGeom>
          <a:noFill/>
          <a:ln>
            <a:noFill/>
          </a:ln>
        </p:spPr>
        <p:txBody>
          <a:bodyPr lIns="91425" tIns="45700" rIns="91425" bIns="45700" anchor="t" anchorCtr="0">
            <a:noAutofit/>
          </a:bodyPr>
          <a:lstStyle/>
          <a:p>
            <a:pPr marL="292100" indent="-327660">
              <a:buClr>
                <a:schemeClr val="accent1"/>
              </a:buClr>
              <a:buSzPct val="100000"/>
              <a:buFont typeface="Rokkitt"/>
              <a:buChar char="⦿"/>
            </a:pPr>
            <a:r>
              <a:rPr lang="en-US" sz="3200" dirty="0">
                <a:solidFill>
                  <a:srgbClr val="FFFF00"/>
                </a:solidFill>
                <a:latin typeface="Rokkitt"/>
                <a:ea typeface="Rokkitt"/>
                <a:cs typeface="Rokkitt"/>
                <a:sym typeface="Rokkitt"/>
              </a:rPr>
              <a:t> Players may change shirts without leaving court area</a:t>
            </a:r>
          </a:p>
          <a:p>
            <a:pPr marL="292100" indent="-327660">
              <a:buClr>
                <a:schemeClr val="accent1"/>
              </a:buClr>
              <a:buSzPct val="100000"/>
              <a:buFont typeface="Rokkitt"/>
              <a:buChar char="⦿"/>
            </a:pPr>
            <a:r>
              <a:rPr lang="en-US" sz="3200" dirty="0">
                <a:solidFill>
                  <a:srgbClr val="FFFF00"/>
                </a:solidFill>
                <a:latin typeface="Rokkitt"/>
                <a:ea typeface="Rokkitt"/>
                <a:cs typeface="Rokkitt"/>
                <a:sym typeface="Rokkitt"/>
              </a:rPr>
              <a:t> Substitutes do not have to sit on bench</a:t>
            </a:r>
          </a:p>
          <a:p>
            <a:pPr marL="292100" marR="0" lvl="0" indent="-327660" algn="l" rtl="0">
              <a:lnSpc>
                <a:spcPct val="100000"/>
              </a:lnSpc>
              <a:spcBef>
                <a:spcPts val="0"/>
              </a:spcBef>
              <a:spcAft>
                <a:spcPts val="0"/>
              </a:spcAft>
              <a:buClr>
                <a:schemeClr val="accent1"/>
              </a:buClr>
              <a:buSzPct val="100000"/>
              <a:buFont typeface="Rokkitt"/>
              <a:buChar char="⦿"/>
            </a:pPr>
            <a:r>
              <a:rPr lang="en-US" sz="3200" b="0" i="0" u="none" strike="noStrike" cap="none" dirty="0">
                <a:solidFill>
                  <a:srgbClr val="FFFF00"/>
                </a:solidFill>
                <a:latin typeface="Rokkitt"/>
                <a:ea typeface="Rokkitt"/>
                <a:cs typeface="Rokkitt"/>
                <a:sym typeface="Rokkitt"/>
              </a:rPr>
              <a:t> Substitutes and </a:t>
            </a:r>
            <a:r>
              <a:rPr lang="en-US" sz="3200" dirty="0">
                <a:solidFill>
                  <a:srgbClr val="FFFF00"/>
                </a:solidFill>
                <a:latin typeface="Rokkitt"/>
                <a:ea typeface="Rokkitt"/>
                <a:cs typeface="Rokkitt"/>
                <a:sym typeface="Rokkitt"/>
              </a:rPr>
              <a:t>team’s</a:t>
            </a:r>
            <a:r>
              <a:rPr lang="en-US" sz="3200" b="0" i="0" u="none" strike="noStrike" cap="none" dirty="0">
                <a:solidFill>
                  <a:srgbClr val="FFFF00"/>
                </a:solidFill>
                <a:latin typeface="Rokkitt"/>
                <a:ea typeface="Rokkitt"/>
                <a:cs typeface="Rokkitt"/>
                <a:sym typeface="Rokkitt"/>
              </a:rPr>
              <a:t> coaching staff may stand outside team benches </a:t>
            </a:r>
            <a:r>
              <a:rPr lang="en-US" sz="3200" b="0" i="0" u="sng" strike="noStrike" cap="none" dirty="0">
                <a:solidFill>
                  <a:srgbClr val="FFFF00"/>
                </a:solidFill>
                <a:latin typeface="Rokkitt"/>
                <a:ea typeface="Rokkitt"/>
                <a:cs typeface="Rokkitt"/>
                <a:sym typeface="Rokkitt"/>
              </a:rPr>
              <a:t>in line with benches/chairs</a:t>
            </a:r>
            <a:r>
              <a:rPr lang="en-US" sz="3200" b="0" i="0" strike="noStrike" cap="none" dirty="0">
                <a:solidFill>
                  <a:srgbClr val="FFFF00"/>
                </a:solidFill>
                <a:latin typeface="Rokkitt"/>
                <a:ea typeface="Rokkitt"/>
                <a:cs typeface="Rokkitt"/>
                <a:sym typeface="Rokkitt"/>
              </a:rPr>
              <a:t> </a:t>
            </a:r>
            <a:r>
              <a:rPr lang="en-US" sz="3200" b="0" i="0" u="none" strike="noStrike" cap="none" dirty="0">
                <a:solidFill>
                  <a:srgbClr val="FFFF00"/>
                </a:solidFill>
                <a:latin typeface="Rokkitt"/>
                <a:ea typeface="Rokkitt"/>
                <a:cs typeface="Rokkitt"/>
                <a:sym typeface="Rokkitt"/>
              </a:rPr>
              <a:t>without being disruptive or interfering with play</a:t>
            </a:r>
          </a:p>
          <a:p>
            <a:pPr marR="0" lvl="0" algn="l" rtl="0">
              <a:lnSpc>
                <a:spcPct val="100000"/>
              </a:lnSpc>
              <a:spcBef>
                <a:spcPts val="0"/>
              </a:spcBef>
              <a:spcAft>
                <a:spcPts val="0"/>
              </a:spcAft>
              <a:buClr>
                <a:schemeClr val="accent1"/>
              </a:buClr>
              <a:buSzPct val="100000"/>
            </a:pPr>
            <a:endParaRPr lang="en-US" sz="2800" b="0" i="0" u="none" strike="noStrike" cap="none" dirty="0">
              <a:solidFill>
                <a:srgbClr val="FFFF00"/>
              </a:solidFill>
              <a:latin typeface="Rokkitt"/>
              <a:ea typeface="Rokkitt"/>
              <a:cs typeface="Rokkitt"/>
              <a:sym typeface="Rokki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58219" y="304800"/>
            <a:ext cx="8323868"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a:solidFill>
                  <a:schemeClr val="dk1"/>
                </a:solidFill>
                <a:latin typeface="Rokkitt"/>
                <a:ea typeface="Rokkitt"/>
                <a:cs typeface="Rokkitt"/>
                <a:sym typeface="Rokkitt"/>
              </a:rPr>
              <a:t>OHSBVA Guidance on Possible COVID-19 Issues</a:t>
            </a:r>
            <a:endParaRPr lang="en-US" sz="2800" dirty="0">
              <a:solidFill>
                <a:schemeClr val="dk1"/>
              </a:solidFill>
              <a:latin typeface="Rokkitt"/>
              <a:ea typeface="Rokkitt"/>
              <a:cs typeface="Rokkitt"/>
              <a:sym typeface="Rokkitt"/>
            </a:endParaRPr>
          </a:p>
        </p:txBody>
      </p:sp>
      <p:sp>
        <p:nvSpPr>
          <p:cNvPr id="310" name="Shape 310"/>
          <p:cNvSpPr txBox="1"/>
          <p:nvPr/>
        </p:nvSpPr>
        <p:spPr>
          <a:xfrm>
            <a:off x="358219" y="2743200"/>
            <a:ext cx="8323868" cy="3944039"/>
          </a:xfrm>
          <a:prstGeom prst="rect">
            <a:avLst/>
          </a:prstGeom>
          <a:noFill/>
          <a:ln>
            <a:noFill/>
          </a:ln>
        </p:spPr>
        <p:txBody>
          <a:bodyPr lIns="91425" tIns="45700" rIns="91425" bIns="45700" anchor="t" anchorCtr="0">
            <a:noAutofit/>
          </a:bodyPr>
          <a:lstStyle/>
          <a:p>
            <a:pPr marL="292100" lvl="0" indent="-340360" algn="ctr">
              <a:buClr>
                <a:schemeClr val="accent1"/>
              </a:buClr>
              <a:buSzPct val="100000"/>
              <a:buFont typeface="Noto Sans Symbols"/>
              <a:buChar char="⦿"/>
            </a:pPr>
            <a:r>
              <a:rPr lang="en-US" sz="2800" dirty="0">
                <a:solidFill>
                  <a:srgbClr val="FFFF00"/>
                </a:solidFill>
                <a:latin typeface="Rokkitt"/>
                <a:ea typeface="Rokkitt"/>
                <a:cs typeface="Rokkitt"/>
                <a:sym typeface="Rokkitt"/>
              </a:rPr>
              <a:t> </a:t>
            </a:r>
            <a:r>
              <a:rPr lang="en-US" sz="3200" dirty="0">
                <a:solidFill>
                  <a:srgbClr val="FFFF00"/>
                </a:solidFill>
                <a:latin typeface="Rokkitt"/>
                <a:ea typeface="Rokkitt"/>
                <a:cs typeface="Rokkitt"/>
                <a:sym typeface="Rokkitt"/>
              </a:rPr>
              <a:t>Face coverings/masks</a:t>
            </a:r>
          </a:p>
          <a:p>
            <a:pPr marL="292100" lvl="0" indent="-340360" algn="ctr">
              <a:buClr>
                <a:schemeClr val="accent1"/>
              </a:buClr>
              <a:buSzPct val="100000"/>
              <a:buFont typeface="Noto Sans Symbols"/>
              <a:buChar char="⦿"/>
            </a:pPr>
            <a:r>
              <a:rPr lang="en-US" sz="3200" dirty="0">
                <a:solidFill>
                  <a:srgbClr val="FFFF00"/>
                </a:solidFill>
                <a:latin typeface="Rokkitt"/>
                <a:ea typeface="Rokkitt"/>
                <a:cs typeface="Rokkitt"/>
                <a:sym typeface="Rokkitt"/>
              </a:rPr>
              <a:t> Use of electronic hand-held whistles</a:t>
            </a:r>
          </a:p>
          <a:p>
            <a:pPr marL="292100" lvl="0" indent="-340360" algn="ctr">
              <a:buClr>
                <a:schemeClr val="accent1"/>
              </a:buClr>
              <a:buSzPct val="100000"/>
              <a:buFont typeface="Noto Sans Symbols"/>
              <a:buChar char="⦿"/>
            </a:pPr>
            <a:r>
              <a:rPr lang="en-US" sz="3200" dirty="0">
                <a:solidFill>
                  <a:srgbClr val="FFFF00"/>
                </a:solidFill>
                <a:latin typeface="Rokkitt"/>
                <a:ea typeface="Rokkitt"/>
                <a:cs typeface="Rokkitt"/>
                <a:sym typeface="Rokkitt"/>
              </a:rPr>
              <a:t> Use of flags or hand signals</a:t>
            </a:r>
          </a:p>
          <a:p>
            <a:pPr marL="292100" lvl="0" indent="-340360" algn="ctr">
              <a:buClr>
                <a:schemeClr val="accent1"/>
              </a:buClr>
              <a:buSzPct val="100000"/>
              <a:buFont typeface="Noto Sans Symbols"/>
              <a:buChar char="⦿"/>
            </a:pPr>
            <a:r>
              <a:rPr lang="en-US" sz="3200" dirty="0">
                <a:solidFill>
                  <a:srgbClr val="FFFF00"/>
                </a:solidFill>
                <a:latin typeface="Rokkitt"/>
                <a:ea typeface="Rokkitt"/>
                <a:cs typeface="Rokkitt"/>
                <a:sym typeface="Rokkitt"/>
              </a:rPr>
              <a:t> Carrying hand sanitizer and/or sanitizer wipes (for use on flag handles, etc.) </a:t>
            </a:r>
          </a:p>
          <a:p>
            <a:pPr marL="292100" lvl="0" indent="-340360" algn="ctr">
              <a:buClr>
                <a:schemeClr val="accent1"/>
              </a:buClr>
              <a:buSzPct val="100000"/>
              <a:buFont typeface="Noto Sans Symbols"/>
              <a:buChar char="⦿"/>
            </a:pPr>
            <a:endParaRPr lang="en-US" sz="3000" dirty="0">
              <a:solidFill>
                <a:srgbClr val="FFFF00"/>
              </a:solidFill>
              <a:latin typeface="Rokkitt"/>
              <a:ea typeface="Rokkitt"/>
              <a:cs typeface="Rokkitt"/>
              <a:sym typeface="Rokkitt"/>
            </a:endParaRPr>
          </a:p>
          <a:p>
            <a:pPr marL="292100" lvl="0" indent="-340360" algn="ctr">
              <a:buClr>
                <a:schemeClr val="accent1"/>
              </a:buClr>
              <a:buSzPct val="100000"/>
              <a:buFont typeface="Noto Sans Symbols"/>
              <a:buChar char="⦿"/>
            </a:pPr>
            <a:endParaRPr lang="en-US" sz="3000" dirty="0">
              <a:solidFill>
                <a:srgbClr val="FFFF00"/>
              </a:solidFill>
              <a:latin typeface="Rokkitt"/>
              <a:ea typeface="Rokkitt"/>
              <a:cs typeface="Rokkitt"/>
              <a:sym typeface="Rokkitt"/>
            </a:endParaRPr>
          </a:p>
          <a:p>
            <a:pPr marL="639762" lvl="1" indent="-262572">
              <a:spcBef>
                <a:spcPts val="400"/>
              </a:spcBef>
              <a:buClr>
                <a:schemeClr val="accent2"/>
              </a:buClr>
              <a:buSzPct val="100000"/>
              <a:buFont typeface="Rokkitt"/>
              <a:buChar char="•"/>
            </a:pPr>
            <a:endParaRPr lang="en-US" sz="2800" dirty="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104957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58219" y="304800"/>
            <a:ext cx="8323868"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a:solidFill>
                  <a:schemeClr val="dk1"/>
                </a:solidFill>
                <a:latin typeface="Rokkitt"/>
                <a:ea typeface="Rokkitt"/>
                <a:cs typeface="Rokkitt"/>
                <a:sym typeface="Rokkitt"/>
              </a:rPr>
              <a:t>OHSBVA Guidance on Referee Headsets</a:t>
            </a:r>
            <a:endParaRPr lang="en-US" sz="2800" dirty="0">
              <a:solidFill>
                <a:schemeClr val="dk1"/>
              </a:solidFill>
              <a:latin typeface="Rokkitt"/>
              <a:ea typeface="Rokkitt"/>
              <a:cs typeface="Rokkitt"/>
              <a:sym typeface="Rokkitt"/>
            </a:endParaRPr>
          </a:p>
        </p:txBody>
      </p:sp>
      <p:sp>
        <p:nvSpPr>
          <p:cNvPr id="310" name="Shape 310"/>
          <p:cNvSpPr txBox="1"/>
          <p:nvPr/>
        </p:nvSpPr>
        <p:spPr>
          <a:xfrm>
            <a:off x="358219" y="1709714"/>
            <a:ext cx="8323868" cy="5137383"/>
          </a:xfrm>
          <a:prstGeom prst="rect">
            <a:avLst/>
          </a:prstGeom>
          <a:noFill/>
          <a:ln>
            <a:noFill/>
          </a:ln>
        </p:spPr>
        <p:txBody>
          <a:bodyPr lIns="91425" tIns="45700" rIns="91425" bIns="45700" anchor="t" anchorCtr="0">
            <a:noAutofit/>
          </a:bodyPr>
          <a:lstStyle/>
          <a:p>
            <a:pPr marL="292100" lvl="0" indent="-340360">
              <a:buClr>
                <a:schemeClr val="accent1"/>
              </a:buClr>
              <a:buSzPct val="100000"/>
              <a:buFont typeface="Noto Sans Symbols"/>
              <a:buChar char="⦿"/>
            </a:pPr>
            <a:r>
              <a:rPr lang="en-US" sz="3000" dirty="0">
                <a:solidFill>
                  <a:srgbClr val="FFFF00"/>
                </a:solidFill>
                <a:latin typeface="Rokkitt"/>
                <a:ea typeface="Rokkitt"/>
                <a:cs typeface="Rokkitt"/>
                <a:sym typeface="Rokkitt"/>
              </a:rPr>
              <a:t> We strongly approve use of headsets by R1 and R2 as a </a:t>
            </a:r>
            <a:r>
              <a:rPr lang="en-US" sz="3000" u="sng" dirty="0">
                <a:solidFill>
                  <a:srgbClr val="FFFF00"/>
                </a:solidFill>
                <a:latin typeface="Rokkitt"/>
                <a:ea typeface="Rokkitt"/>
                <a:cs typeface="Rokkitt"/>
                <a:sym typeface="Rokkitt"/>
              </a:rPr>
              <a:t>supplemental</a:t>
            </a:r>
            <a:r>
              <a:rPr lang="en-US" sz="3000" dirty="0">
                <a:solidFill>
                  <a:srgbClr val="FFFF00"/>
                </a:solidFill>
                <a:latin typeface="Rokkitt"/>
                <a:ea typeface="Rokkitt"/>
                <a:cs typeface="Rokkitt"/>
                <a:sym typeface="Rokkitt"/>
              </a:rPr>
              <a:t> communication device</a:t>
            </a:r>
          </a:p>
          <a:p>
            <a:pPr marL="292100" indent="-340360">
              <a:buClr>
                <a:schemeClr val="accent1"/>
              </a:buClr>
              <a:buSzPct val="100000"/>
              <a:buFont typeface="Noto Sans Symbols"/>
              <a:buChar char="⦿"/>
            </a:pPr>
            <a:r>
              <a:rPr lang="en-US" sz="3000" dirty="0">
                <a:solidFill>
                  <a:srgbClr val="FFFF00"/>
                </a:solidFill>
                <a:latin typeface="Rokkitt"/>
                <a:ea typeface="Rokkitt"/>
                <a:cs typeface="Rokkitt"/>
                <a:sym typeface="Rokkitt"/>
              </a:rPr>
              <a:t> No one is required to use headsets</a:t>
            </a:r>
          </a:p>
          <a:p>
            <a:pPr marL="292100" lvl="0" indent="-340360">
              <a:buClr>
                <a:schemeClr val="accent1"/>
              </a:buClr>
              <a:buSzPct val="100000"/>
              <a:buFont typeface="Noto Sans Symbols"/>
              <a:buChar char="⦿"/>
            </a:pPr>
            <a:r>
              <a:rPr lang="en-US" sz="3000" dirty="0">
                <a:solidFill>
                  <a:srgbClr val="FFFF00"/>
                </a:solidFill>
                <a:latin typeface="Rokkitt"/>
                <a:ea typeface="Rokkitt"/>
                <a:cs typeface="Rokkitt"/>
                <a:sym typeface="Rokkitt"/>
              </a:rPr>
              <a:t> Headsets can provide quick verbal help</a:t>
            </a:r>
          </a:p>
          <a:p>
            <a:pPr marL="292100" lvl="0" indent="-340360">
              <a:buClr>
                <a:schemeClr val="accent1"/>
              </a:buClr>
              <a:buSzPct val="100000"/>
              <a:buFont typeface="Noto Sans Symbols"/>
              <a:buChar char="⦿"/>
            </a:pPr>
            <a:r>
              <a:rPr lang="en-US" sz="3000" dirty="0">
                <a:solidFill>
                  <a:srgbClr val="FFFF00"/>
                </a:solidFill>
                <a:latin typeface="Rokkitt"/>
                <a:ea typeface="Rokkitt"/>
                <a:cs typeface="Rokkitt"/>
                <a:sym typeface="Rokkitt"/>
              </a:rPr>
              <a:t> Headsets allow timely communications as needed between R2 and coach, sharing what R1 saw and what rules were applied on a given play</a:t>
            </a:r>
          </a:p>
          <a:p>
            <a:pPr marL="292100" lvl="0" indent="-340360">
              <a:buClr>
                <a:schemeClr val="accent1"/>
              </a:buClr>
              <a:buSzPct val="100000"/>
              <a:buFont typeface="Noto Sans Symbols"/>
              <a:buChar char="⦿"/>
            </a:pPr>
            <a:r>
              <a:rPr lang="en-US" sz="3000" dirty="0">
                <a:solidFill>
                  <a:srgbClr val="FFFF00"/>
                </a:solidFill>
                <a:latin typeface="Rokkitt"/>
                <a:ea typeface="Rokkitt"/>
                <a:cs typeface="Rokkitt"/>
                <a:sym typeface="Rokkitt"/>
              </a:rPr>
              <a:t>R2 should continue to use informal hand signals to show rally-ending information as addressed in R1-R2 pre-match discussion and “head nods”!</a:t>
            </a:r>
          </a:p>
          <a:p>
            <a:pPr lvl="0">
              <a:buClr>
                <a:schemeClr val="accent1"/>
              </a:buClr>
              <a:buSzPct val="100000"/>
            </a:pPr>
            <a:endParaRPr lang="en-US" sz="3000" dirty="0">
              <a:solidFill>
                <a:srgbClr val="FFFF00"/>
              </a:solidFill>
              <a:latin typeface="Rokkitt"/>
              <a:ea typeface="Rokkitt"/>
              <a:cs typeface="Rokkitt"/>
              <a:sym typeface="Rokkitt"/>
            </a:endParaRPr>
          </a:p>
          <a:p>
            <a:pPr marL="292100" lvl="0" indent="-340360" algn="ctr">
              <a:buClr>
                <a:schemeClr val="accent1"/>
              </a:buClr>
              <a:buSzPct val="100000"/>
              <a:buFont typeface="Noto Sans Symbols"/>
              <a:buChar char="⦿"/>
            </a:pPr>
            <a:endParaRPr lang="en-US" sz="3000" dirty="0">
              <a:solidFill>
                <a:srgbClr val="FFFF00"/>
              </a:solidFill>
              <a:latin typeface="Rokkitt"/>
              <a:ea typeface="Rokkitt"/>
              <a:cs typeface="Rokkitt"/>
              <a:sym typeface="Rokkitt"/>
            </a:endParaRPr>
          </a:p>
          <a:p>
            <a:pPr marL="292100" lvl="0" indent="-340360" algn="ctr">
              <a:buClr>
                <a:schemeClr val="accent1"/>
              </a:buClr>
              <a:buSzPct val="100000"/>
              <a:buFont typeface="Noto Sans Symbols"/>
              <a:buChar char="⦿"/>
            </a:pPr>
            <a:endParaRPr lang="en-US" sz="3000" dirty="0">
              <a:solidFill>
                <a:srgbClr val="FFFF00"/>
              </a:solidFill>
              <a:latin typeface="Rokkitt"/>
              <a:ea typeface="Rokkitt"/>
              <a:cs typeface="Rokkitt"/>
              <a:sym typeface="Rokkitt"/>
            </a:endParaRPr>
          </a:p>
          <a:p>
            <a:pPr marL="292100" lvl="0" indent="-340360" algn="ctr">
              <a:buClr>
                <a:schemeClr val="accent1"/>
              </a:buClr>
              <a:buSzPct val="100000"/>
              <a:buFont typeface="Noto Sans Symbols"/>
              <a:buChar char="⦿"/>
            </a:pPr>
            <a:endParaRPr lang="en-US" sz="3000" dirty="0">
              <a:solidFill>
                <a:srgbClr val="FFFF00"/>
              </a:solidFill>
              <a:latin typeface="Rokkitt"/>
              <a:ea typeface="Rokkitt"/>
              <a:cs typeface="Rokkitt"/>
              <a:sym typeface="Rokkitt"/>
            </a:endParaRPr>
          </a:p>
          <a:p>
            <a:pPr marL="639762" lvl="1" indent="-262572">
              <a:spcBef>
                <a:spcPts val="400"/>
              </a:spcBef>
              <a:buClr>
                <a:schemeClr val="accent2"/>
              </a:buClr>
              <a:buSzPct val="100000"/>
              <a:buFont typeface="Rokkitt"/>
              <a:buChar char="•"/>
            </a:pPr>
            <a:endParaRPr lang="en-US" sz="2800" dirty="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2992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7974" y="7938"/>
            <a:ext cx="8502741" cy="944396"/>
          </a:xfrm>
          <a:prstGeom prst="rect">
            <a:avLst/>
          </a:prstGeom>
          <a:noFill/>
          <a:ln>
            <a:noFill/>
          </a:ln>
        </p:spPr>
        <p:txBody>
          <a:bodyPr lIns="91425" tIns="45700" rIns="91425" bIns="45700" anchor="b" anchorCtr="0">
            <a:noAutofit/>
          </a:bodyPr>
          <a:lstStyle/>
          <a:p>
            <a:pPr marL="54864" lvl="0" indent="-4064">
              <a:spcBef>
                <a:spcPts val="0"/>
              </a:spcBef>
              <a:buClr>
                <a:srgbClr val="E7E9C9"/>
              </a:buClr>
              <a:buSzPct val="25000"/>
            </a:pPr>
            <a:br>
              <a:rPr lang="en-US" sz="5400" b="0" i="0" u="none" strike="noStrike" cap="none" dirty="0">
                <a:solidFill>
                  <a:srgbClr val="E7E9C9"/>
                </a:solidFill>
                <a:latin typeface="Rokkitt"/>
                <a:ea typeface="Rokkitt"/>
                <a:cs typeface="Rokkitt"/>
                <a:sym typeface="Rokkitt"/>
              </a:rPr>
            </a:br>
            <a:br>
              <a:rPr lang="en-US" sz="5400" b="0" dirty="0">
                <a:solidFill>
                  <a:srgbClr val="E7E9C9"/>
                </a:solidFill>
                <a:latin typeface="Rokkitt"/>
                <a:ea typeface="Rokkitt"/>
                <a:cs typeface="Rokkitt"/>
                <a:sym typeface="Rokkitt"/>
              </a:rPr>
            </a:br>
            <a:r>
              <a:rPr lang="en-US" sz="4400" dirty="0">
                <a:solidFill>
                  <a:srgbClr val="FFFF00"/>
                </a:solidFill>
                <a:latin typeface="Rokkitt"/>
                <a:ea typeface="Rokkitt"/>
                <a:cs typeface="Rokkitt"/>
                <a:sym typeface="Rokkitt"/>
              </a:rPr>
              <a:t>2022 OHSBVA State Rules Clinic</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 name="Picture 10">
            <a:extLst>
              <a:ext uri="{FF2B5EF4-FFF2-40B4-BE49-F238E27FC236}">
                <a16:creationId xmlns:a16="http://schemas.microsoft.com/office/drawing/2014/main" id="{B1C3E83E-6F98-4428-B243-E03A7D02F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4" y="2236424"/>
            <a:ext cx="2789602" cy="2927122"/>
          </a:xfrm>
          <a:prstGeom prst="rect">
            <a:avLst/>
          </a:prstGeom>
        </p:spPr>
      </p:pic>
      <p:pic>
        <p:nvPicPr>
          <p:cNvPr id="12" name="Picture 11">
            <a:extLst>
              <a:ext uri="{FF2B5EF4-FFF2-40B4-BE49-F238E27FC236}">
                <a16:creationId xmlns:a16="http://schemas.microsoft.com/office/drawing/2014/main" id="{80CC624A-3BE3-4545-958E-2586E93F850F}"/>
              </a:ext>
            </a:extLst>
          </p:cNvPr>
          <p:cNvPicPr>
            <a:picLocks noChangeAspect="1"/>
          </p:cNvPicPr>
          <p:nvPr/>
        </p:nvPicPr>
        <p:blipFill>
          <a:blip r:embed="rId4"/>
          <a:stretch>
            <a:fillRect/>
          </a:stretch>
        </p:blipFill>
        <p:spPr>
          <a:xfrm>
            <a:off x="5318812" y="2335576"/>
            <a:ext cx="3031974" cy="2827970"/>
          </a:xfrm>
          <a:prstGeom prst="rect">
            <a:avLst/>
          </a:prstGeom>
        </p:spPr>
      </p:pic>
      <p:sp>
        <p:nvSpPr>
          <p:cNvPr id="13" name="Arrow: Right 12">
            <a:extLst>
              <a:ext uri="{FF2B5EF4-FFF2-40B4-BE49-F238E27FC236}">
                <a16:creationId xmlns:a16="http://schemas.microsoft.com/office/drawing/2014/main" id="{A26D2AB7-2C90-4539-8B7D-2D5145321323}"/>
              </a:ext>
            </a:extLst>
          </p:cNvPr>
          <p:cNvSpPr/>
          <p:nvPr/>
        </p:nvSpPr>
        <p:spPr>
          <a:xfrm>
            <a:off x="3459296" y="3335167"/>
            <a:ext cx="1608463" cy="91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239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0" y="2666082"/>
            <a:ext cx="8976650" cy="4192041"/>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4-1-6 Equipment and Accessories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Hair adornments considered legal as long as securely fastened and do not endanger player who wears them, teammates and opponents</a:t>
            </a:r>
          </a:p>
          <a:p>
            <a:pPr marL="457200" lvl="0" indent="-457200" algn="l">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Size limit on hair devices has been removed </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74076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2555913"/>
            <a:ext cx="8440738" cy="4302211"/>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4-2-1f Legal Uniform</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Manufacturer references in terms of size and quantity restrictions are eliminated from rule as it pertains to uniform bottom waistbands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Logo size limit of 2¼ inches on uniform bottoms has also been removed</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06858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2379643"/>
            <a:ext cx="8583957" cy="4478481"/>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5-6-3b and 5-6-3e Scorer Responsibilities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Changes 5-6-3e so scorer does NOT sound audio device at service contact                  when there is an improper server</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5-6-3e aligned with 5-6-3b notification timing related to awareness of a score discrepancy, waiting for next dead ball </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14631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0" y="2875403"/>
            <a:ext cx="8835248" cy="4032178"/>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5-7-3e Libero Tracker Responsibilities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Removes direction to libero tracker to notify  scorer to sound audio device (horn) at service contact when there is an illegal replacement</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836207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274320" y="2960370"/>
            <a:ext cx="8412480" cy="3972546"/>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7-1-2c Lineup</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Head coach required to indicate playing captain with a “C” next to the player’s number on the submitted lineup</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418448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0" y="2137273"/>
            <a:ext cx="8835248" cy="4720852"/>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Rules 10-1-2 and 10-2-2 Substitution Requests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Ability of referees to recognize head coach’s verbal request for substitution prior to R1’s signal for next serve</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Previously, only a sub signal by a head coach OR a player entering the sub zone was stated in rule as valid ways to request a substitution </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10928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0" y="2555913"/>
            <a:ext cx="8692308" cy="4302211"/>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11-2-1 Time-Out Requests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Adds verbalized requests for a time-out on a dead ball by head coach or playing captain prior to the first referee’s signal for next serve</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Previously, only a signal by the head coach or playing captain was to be recognized </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06199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2555913"/>
            <a:ext cx="8495822" cy="4302211"/>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Rule 12-2-5a Assistant Coaches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Adds number of substitutions used by team to list of “things” assistant coaches may request of second referee on a dead ball with assistant coach permitted to be off the bench to make  information request </a:t>
            </a:r>
          </a:p>
          <a:p>
            <a:pPr lvl="0" algn="l">
              <a:spcBef>
                <a:spcPts val="0"/>
              </a:spcBef>
              <a:buSzPct val="25000"/>
            </a:pPr>
            <a:endParaRPr lang="en-US" sz="3200" dirty="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dirty="0">
                <a:latin typeface="Rokkitt"/>
                <a:ea typeface="Rokkitt"/>
                <a:cs typeface="Rokkitt"/>
                <a:sym typeface="Rokkitt"/>
              </a:rPr>
              <a:t>2022 Rule Changes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69533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2346593"/>
            <a:ext cx="8440738" cy="4511530"/>
          </a:xfrm>
          <a:prstGeom prst="rect">
            <a:avLst/>
          </a:prstGeom>
          <a:noFill/>
          <a:ln>
            <a:noFill/>
          </a:ln>
        </p:spPr>
        <p:txBody>
          <a:bodyPr lIns="91425" tIns="45700" rIns="91425" bIns="45700" anchor="t" anchorCtr="0">
            <a:noAutofit/>
          </a:bodyPr>
          <a:lstStyle/>
          <a:p>
            <a:pPr lvl="0">
              <a:spcBef>
                <a:spcPts val="0"/>
              </a:spcBef>
              <a:buSzPct val="25000"/>
            </a:pPr>
            <a:r>
              <a:rPr lang="en-US" sz="3200" u="sng" dirty="0">
                <a:solidFill>
                  <a:srgbClr val="FFFF00"/>
                </a:solidFill>
                <a:latin typeface="Rokkitt" panose="020B0604020202020204" charset="0"/>
              </a:rPr>
              <a:t>To Be Eligible to Referee Matches</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You need to have or get an online account to pay annual $20 in state dues electronically through use of PayPal or a credit card</a:t>
            </a:r>
          </a:p>
          <a:p>
            <a:pPr marL="457200" lvl="0" indent="-457200">
              <a:spcBef>
                <a:spcPts val="0"/>
              </a:spcBef>
              <a:buSzPct val="25000"/>
              <a:buFont typeface="Wingdings" panose="05000000000000000000" pitchFamily="2" charset="2"/>
              <a:buChar char="v"/>
            </a:pPr>
            <a:r>
              <a:rPr lang="en-US" sz="3200" dirty="0">
                <a:solidFill>
                  <a:srgbClr val="FFFF00"/>
                </a:solidFill>
                <a:latin typeface="Rokkitt" panose="020B0604020202020204" charset="0"/>
              </a:rPr>
              <a:t>If you are a new referee, </a:t>
            </a:r>
            <a:r>
              <a:rPr lang="en-US" sz="3200" u="sng" dirty="0">
                <a:solidFill>
                  <a:srgbClr val="FFFF00"/>
                </a:solidFill>
                <a:latin typeface="Rokkitt" panose="020B0604020202020204" charset="0"/>
              </a:rPr>
              <a:t>work with your Regional Referee Coordinator                              </a:t>
            </a:r>
            <a:r>
              <a:rPr lang="en-US" sz="3200" dirty="0">
                <a:solidFill>
                  <a:srgbClr val="FFFF00"/>
                </a:solidFill>
                <a:latin typeface="Rokkitt" panose="020B0604020202020204" charset="0"/>
              </a:rPr>
              <a:t>to set up an account</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dirty="0">
                <a:latin typeface="Rokkitt"/>
                <a:ea typeface="Rokkitt"/>
                <a:cs typeface="Rokkitt"/>
                <a:sym typeface="Rokkitt"/>
              </a:rPr>
              <a:t>State Dues Payment</a:t>
            </a:r>
            <a:endParaRPr lang="en-US" sz="280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95822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264406" y="2005070"/>
            <a:ext cx="8712244" cy="4814377"/>
          </a:xfrm>
          <a:prstGeom prst="rect">
            <a:avLst/>
          </a:prstGeom>
          <a:noFill/>
          <a:ln>
            <a:noFill/>
          </a:ln>
        </p:spPr>
        <p:txBody>
          <a:bodyPr lIns="91425" tIns="45700" rIns="91425" bIns="45700" anchor="t" anchorCtr="0">
            <a:noAutofit/>
          </a:bodyPr>
          <a:lstStyle/>
          <a:p>
            <a:pPr marL="0" lvl="0" indent="0">
              <a:spcBef>
                <a:spcPts val="0"/>
              </a:spcBef>
              <a:buSzPct val="25000"/>
              <a:buFont typeface="Wingdings" panose="05000000000000000000" pitchFamily="2" charset="2"/>
              <a:buNone/>
            </a:pPr>
            <a:r>
              <a:rPr lang="en-US" sz="3600" b="1" u="sng" dirty="0">
                <a:solidFill>
                  <a:srgbClr val="FFFF00"/>
                </a:solidFill>
                <a:latin typeface="Rokkitt" panose="020B0604020202020204" charset="0"/>
              </a:rPr>
              <a:t>Regional Referee Coordinators</a:t>
            </a:r>
          </a:p>
          <a:p>
            <a:pPr marL="0" lvl="0" indent="0">
              <a:spcBef>
                <a:spcPts val="0"/>
              </a:spcBef>
              <a:buSzPct val="25000"/>
              <a:buFont typeface="Wingdings" panose="05000000000000000000" pitchFamily="2" charset="2"/>
              <a:buNone/>
            </a:pPr>
            <a:endParaRPr lang="en-US" b="1" u="sng" dirty="0">
              <a:solidFill>
                <a:srgbClr val="FFFF00"/>
              </a:solidFill>
              <a:latin typeface="Rokkitt" panose="020B0604020202020204" charset="0"/>
            </a:endParaRPr>
          </a:p>
          <a:p>
            <a:pPr marL="0" lvl="0" indent="0" algn="l">
              <a:spcBef>
                <a:spcPts val="0"/>
              </a:spcBef>
              <a:buSzPct val="25000"/>
              <a:buFont typeface="Wingdings" panose="05000000000000000000" pitchFamily="2" charset="2"/>
              <a:buNone/>
            </a:pPr>
            <a:r>
              <a:rPr lang="en-US" sz="3200" u="sng" dirty="0">
                <a:solidFill>
                  <a:srgbClr val="FFFF00"/>
                </a:solidFill>
                <a:latin typeface="Rokkitt" panose="020B0604020202020204" charset="0"/>
              </a:rPr>
              <a:t>East Region</a:t>
            </a:r>
            <a:r>
              <a:rPr lang="en-US" sz="3200" dirty="0">
                <a:solidFill>
                  <a:srgbClr val="FFFF00"/>
                </a:solidFill>
                <a:latin typeface="Rokkitt" panose="020B0604020202020204" charset="0"/>
              </a:rPr>
              <a:t>: Jim Hammar (</a:t>
            </a:r>
            <a:r>
              <a:rPr lang="en-US" sz="3200" dirty="0">
                <a:solidFill>
                  <a:srgbClr val="FFFF00"/>
                </a:solidFill>
                <a:latin typeface="Rokkitt" panose="020B0604020202020204" charset="0"/>
                <a:hlinkClick r:id="rId3"/>
              </a:rPr>
              <a:t>columbusref@yahoo.com</a:t>
            </a:r>
            <a:r>
              <a:rPr lang="en-US" sz="3200" dirty="0">
                <a:solidFill>
                  <a:srgbClr val="FFFF00"/>
                </a:solidFill>
                <a:latin typeface="Rokkitt" panose="020B0604020202020204" charset="0"/>
              </a:rPr>
              <a:t>) or Rick Brown (rickmbrown721@yahoo.com)</a:t>
            </a:r>
          </a:p>
          <a:p>
            <a:pPr lvl="0" algn="l">
              <a:spcBef>
                <a:spcPts val="0"/>
              </a:spcBef>
              <a:buSzPct val="25000"/>
            </a:pPr>
            <a:r>
              <a:rPr lang="en-US" sz="3200" u="sng" dirty="0">
                <a:solidFill>
                  <a:srgbClr val="FFFF00"/>
                </a:solidFill>
                <a:latin typeface="Rokkitt" panose="020B0604020202020204" charset="0"/>
              </a:rPr>
              <a:t>North Region</a:t>
            </a:r>
            <a:r>
              <a:rPr lang="en-US" sz="3200" dirty="0">
                <a:solidFill>
                  <a:srgbClr val="FFFF00"/>
                </a:solidFill>
                <a:latin typeface="Rokkitt" panose="020B0604020202020204" charset="0"/>
              </a:rPr>
              <a:t>: Lisa Sanders (vbllgurlcoach@aol.com) </a:t>
            </a:r>
          </a:p>
          <a:p>
            <a:pPr marR="0" lvl="0" algn="l" defTabSz="914400" rtl="0" eaLnBrk="1" fontAlgn="auto" latinLnBrk="0" hangingPunct="1">
              <a:lnSpc>
                <a:spcPct val="100000"/>
              </a:lnSpc>
              <a:spcBef>
                <a:spcPts val="0"/>
              </a:spcBef>
              <a:spcAft>
                <a:spcPts val="0"/>
              </a:spcAft>
              <a:buClr>
                <a:schemeClr val="dk1"/>
              </a:buClr>
              <a:buSzPct val="25000"/>
              <a:tabLst/>
              <a:defRPr/>
            </a:pPr>
            <a:r>
              <a:rPr lang="en-US" sz="3200" u="sng" dirty="0">
                <a:solidFill>
                  <a:srgbClr val="FFFF00"/>
                </a:solidFill>
                <a:latin typeface="Rokkitt" panose="020B0604020202020204" charset="0"/>
              </a:rPr>
              <a:t>South Region</a:t>
            </a:r>
            <a:r>
              <a:rPr lang="en-US" sz="3200" dirty="0">
                <a:solidFill>
                  <a:srgbClr val="FFFF00"/>
                </a:solidFill>
                <a:latin typeface="Rokkitt" panose="020B0604020202020204" charset="0"/>
              </a:rPr>
              <a:t>: Tim Meyer (tmeyer917@gmail.com) </a:t>
            </a:r>
          </a:p>
          <a:p>
            <a:pPr lvl="0" algn="l">
              <a:spcBef>
                <a:spcPts val="0"/>
              </a:spcBef>
              <a:buSzPct val="25000"/>
            </a:pPr>
            <a:r>
              <a:rPr lang="en-US" sz="3200" u="sng" dirty="0">
                <a:solidFill>
                  <a:srgbClr val="FFFF00"/>
                </a:solidFill>
                <a:latin typeface="Rokkitt" panose="020B0604020202020204" charset="0"/>
              </a:rPr>
              <a:t>West Region</a:t>
            </a:r>
            <a:r>
              <a:rPr lang="en-US" sz="3200" dirty="0">
                <a:solidFill>
                  <a:srgbClr val="FFFF00"/>
                </a:solidFill>
                <a:latin typeface="Rokkitt" panose="020B0604020202020204" charset="0"/>
              </a:rPr>
              <a:t>: Monique Huffman (VBRef@aol.com)</a:t>
            </a:r>
            <a:endParaRPr lang="en-US" sz="3200" dirty="0">
              <a:effectLst/>
              <a:latin typeface="Rokkitt" panose="020B0604020202020204" charset="0"/>
              <a:ea typeface="Times New Roman" panose="02020603050405020304" pitchFamily="18"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38402"/>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dirty="0">
                <a:latin typeface="Rokkitt"/>
                <a:ea typeface="Rokkitt"/>
                <a:cs typeface="Rokkitt"/>
                <a:sym typeface="Rokkitt"/>
              </a:rPr>
              <a:t>To Be Set Up With An Account</a:t>
            </a:r>
            <a:endParaRPr lang="en-US" sz="280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4512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12775" y="7938"/>
            <a:ext cx="8197940" cy="855187"/>
          </a:xfrm>
          <a:prstGeom prst="rect">
            <a:avLst/>
          </a:prstGeom>
          <a:noFill/>
          <a:ln>
            <a:noFill/>
          </a:ln>
        </p:spPr>
        <p:txBody>
          <a:bodyPr lIns="91425" tIns="45700" rIns="91425" bIns="45700" anchor="b" anchorCtr="0">
            <a:noAutofit/>
          </a:bodyPr>
          <a:lstStyle/>
          <a:p>
            <a:pPr marL="54864" marR="0" lvl="0" indent="-4064" algn="ctr" rtl="0">
              <a:spcBef>
                <a:spcPts val="0"/>
              </a:spcBef>
              <a:buClr>
                <a:srgbClr val="E7E9C9"/>
              </a:buClr>
              <a:buSzPct val="25000"/>
              <a:buFont typeface="Rokkitt"/>
              <a:buNone/>
            </a:pPr>
            <a:br>
              <a:rPr lang="en-US" sz="5400" b="0" i="0" u="none" strike="noStrike" cap="none" dirty="0">
                <a:solidFill>
                  <a:srgbClr val="E7E9C9"/>
                </a:solidFill>
                <a:latin typeface="Rokkitt"/>
                <a:ea typeface="Rokkitt"/>
                <a:cs typeface="Rokkitt"/>
                <a:sym typeface="Rokkitt"/>
              </a:rPr>
            </a:br>
            <a:br>
              <a:rPr lang="en-US" sz="5400" b="0" dirty="0">
                <a:solidFill>
                  <a:srgbClr val="E7E9C9"/>
                </a:solidFill>
                <a:latin typeface="Rokkitt"/>
                <a:ea typeface="Rokkitt"/>
                <a:cs typeface="Rokkitt"/>
                <a:sym typeface="Rokkitt"/>
              </a:rPr>
            </a:br>
            <a:r>
              <a:rPr lang="en-US" sz="4400" dirty="0">
                <a:solidFill>
                  <a:srgbClr val="FFFF00"/>
                </a:solidFill>
                <a:latin typeface="Rokkitt"/>
                <a:ea typeface="Rokkitt"/>
                <a:cs typeface="Rokkitt"/>
                <a:sym typeface="Rokkitt"/>
              </a:rPr>
              <a:t>State Tournament Crew – 2021</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65" y="4771094"/>
            <a:ext cx="1598851" cy="1739102"/>
          </a:xfrm>
          <a:prstGeom prst="rect">
            <a:avLst/>
          </a:prstGeom>
        </p:spPr>
      </p:pic>
      <p:sp>
        <p:nvSpPr>
          <p:cNvPr id="2" name="TextBox 1"/>
          <p:cNvSpPr txBox="1"/>
          <p:nvPr/>
        </p:nvSpPr>
        <p:spPr>
          <a:xfrm>
            <a:off x="68366" y="1982624"/>
            <a:ext cx="2658209" cy="2677656"/>
          </a:xfrm>
          <a:prstGeom prst="rect">
            <a:avLst/>
          </a:prstGeom>
          <a:noFill/>
        </p:spPr>
        <p:txBody>
          <a:bodyPr wrap="square" rtlCol="0">
            <a:spAutoFit/>
          </a:bodyPr>
          <a:lstStyle/>
          <a:p>
            <a:r>
              <a:rPr lang="en-US" sz="1200" dirty="0">
                <a:solidFill>
                  <a:srgbClr val="FFFF00"/>
                </a:solidFill>
                <a:latin typeface="Rokkitt" panose="020B0604020202020204" charset="0"/>
              </a:rPr>
              <a:t>Left to Right: Dave McCray (Line Judge), Lucas Tuggle (Head Referee),</a:t>
            </a:r>
          </a:p>
          <a:p>
            <a:r>
              <a:rPr lang="en-US" sz="1200" dirty="0">
                <a:solidFill>
                  <a:srgbClr val="FFFF00"/>
                </a:solidFill>
                <a:latin typeface="Rokkitt" panose="020B0604020202020204" charset="0"/>
              </a:rPr>
              <a:t>Steve DiBacco (Timer/Scoreboard Operator), Michael Chandler (Scorer) </a:t>
            </a:r>
          </a:p>
          <a:p>
            <a:r>
              <a:rPr lang="en-US" sz="1200" dirty="0">
                <a:solidFill>
                  <a:srgbClr val="FFFF00"/>
                </a:solidFill>
                <a:latin typeface="Rokkitt" panose="020B0604020202020204" charset="0"/>
              </a:rPr>
              <a:t>Mary Black (Referee), Mindy Leonard (Referee), Dean Roble (Line Judge), Brian Washburn (Line Judge), Drew </a:t>
            </a:r>
            <a:r>
              <a:rPr lang="en-US" sz="1200" dirty="0" err="1">
                <a:solidFill>
                  <a:srgbClr val="FFFF00"/>
                </a:solidFill>
                <a:latin typeface="Rokkitt" panose="020B0604020202020204" charset="0"/>
              </a:rPr>
              <a:t>Puckrin</a:t>
            </a:r>
            <a:r>
              <a:rPr lang="en-US" sz="1200" dirty="0">
                <a:solidFill>
                  <a:srgbClr val="FFFF00"/>
                </a:solidFill>
                <a:latin typeface="Rokkitt" panose="020B0604020202020204" charset="0"/>
              </a:rPr>
              <a:t> (Referee), Jim Hammar (Referee), Jeff Kline (Referee), </a:t>
            </a:r>
          </a:p>
          <a:p>
            <a:r>
              <a:rPr lang="en-US" sz="1200" dirty="0">
                <a:solidFill>
                  <a:srgbClr val="FFFF00"/>
                </a:solidFill>
                <a:latin typeface="Rokkitt" panose="020B0604020202020204" charset="0"/>
              </a:rPr>
              <a:t>Gerald Price (Line Judge)</a:t>
            </a:r>
          </a:p>
          <a:p>
            <a:endParaRPr lang="en-US" sz="1200" dirty="0">
              <a:solidFill>
                <a:srgbClr val="FFFF00"/>
              </a:solidFill>
              <a:latin typeface="Rokkitt" panose="020B0604020202020204" charset="0"/>
            </a:endParaRPr>
          </a:p>
          <a:p>
            <a:r>
              <a:rPr lang="en-US" sz="1200" dirty="0">
                <a:solidFill>
                  <a:srgbClr val="FFFF00"/>
                </a:solidFill>
                <a:latin typeface="Rokkitt" panose="020B0604020202020204" charset="0"/>
              </a:rPr>
              <a:t>In memory of Gerald Price whom we lost this past year  </a:t>
            </a:r>
          </a:p>
          <a:p>
            <a:endParaRPr lang="en-US" sz="1200" dirty="0">
              <a:solidFill>
                <a:srgbClr val="FFFF00"/>
              </a:solidFill>
              <a:latin typeface="Rokkitt" panose="020B060402020202020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574" y="1371600"/>
            <a:ext cx="6241155" cy="47758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457200" y="2390659"/>
            <a:ext cx="8229600" cy="4358069"/>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59230"/>
              <a:buFont typeface="Noto Sans Symbols"/>
              <a:buChar char="⦿"/>
            </a:pPr>
            <a:r>
              <a:rPr lang="en-US" sz="3600" b="0" i="0" u="sng" strike="noStrike" cap="none" dirty="0">
                <a:solidFill>
                  <a:srgbClr val="FFFF00"/>
                </a:solidFill>
                <a:latin typeface="Rokkitt"/>
                <a:ea typeface="Rokkitt"/>
                <a:cs typeface="Rokkitt"/>
                <a:sym typeface="Rokkitt"/>
              </a:rPr>
              <a:t>State Officials’ Coordinator and State Rules Interpreter</a:t>
            </a:r>
            <a:r>
              <a:rPr lang="en-US" sz="3600" dirty="0">
                <a:solidFill>
                  <a:srgbClr val="FFFF00"/>
                </a:solidFill>
                <a:latin typeface="Rokkitt"/>
                <a:ea typeface="Rokkitt"/>
                <a:cs typeface="Rokkitt"/>
                <a:sym typeface="Rokkitt"/>
              </a:rPr>
              <a:t>: </a:t>
            </a:r>
            <a:r>
              <a:rPr lang="en-US" sz="3600" b="0" i="0" u="none" strike="noStrike" cap="none" dirty="0">
                <a:solidFill>
                  <a:srgbClr val="FFFF00"/>
                </a:solidFill>
                <a:latin typeface="Rokkitt"/>
                <a:ea typeface="Rokkitt"/>
                <a:cs typeface="Rokkitt"/>
                <a:sym typeface="Rokkitt"/>
              </a:rPr>
              <a:t>Lucas Tuggle</a:t>
            </a:r>
          </a:p>
          <a:p>
            <a:pPr marL="292100" marR="0" lvl="0" indent="-292100" algn="l" rtl="0">
              <a:lnSpc>
                <a:spcPct val="90000"/>
              </a:lnSpc>
              <a:spcBef>
                <a:spcPts val="0"/>
              </a:spcBef>
              <a:spcAft>
                <a:spcPts val="0"/>
              </a:spcAft>
              <a:buClr>
                <a:schemeClr val="accent1"/>
              </a:buClr>
              <a:buSzPct val="70000"/>
              <a:buFont typeface="Noto Sans Symbols"/>
              <a:buChar char="⦿"/>
            </a:pPr>
            <a:r>
              <a:rPr lang="en-US" sz="3600" b="0" i="0" u="sng" strike="noStrike" cap="none" dirty="0">
                <a:solidFill>
                  <a:srgbClr val="FFFF00"/>
                </a:solidFill>
                <a:latin typeface="Rokkitt"/>
                <a:ea typeface="Rokkitt"/>
                <a:cs typeface="Rokkitt"/>
                <a:sym typeface="Rokkitt"/>
                <a:hlinkClick r:id="rId3"/>
              </a:rPr>
              <a:t>lucastug33@gmail.com</a:t>
            </a:r>
          </a:p>
          <a:p>
            <a:pPr marL="292100" marR="0" lvl="0" indent="-292100" algn="l" rtl="0">
              <a:lnSpc>
                <a:spcPct val="9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740-815-7708</a:t>
            </a:r>
          </a:p>
          <a:p>
            <a:pPr marL="457200" marR="0" lvl="0" indent="-457200" algn="l" rtl="0">
              <a:lnSpc>
                <a:spcPct val="90000"/>
              </a:lnSpc>
              <a:spcBef>
                <a:spcPts val="0"/>
              </a:spcBef>
              <a:spcAft>
                <a:spcPts val="0"/>
              </a:spcAft>
              <a:buClr>
                <a:schemeClr val="accent1"/>
              </a:buClr>
              <a:buSzPct val="70000"/>
              <a:buFont typeface="Wingdings" panose="05000000000000000000" pitchFamily="2" charset="2"/>
              <a:buChar char="Ø"/>
            </a:pPr>
            <a:r>
              <a:rPr lang="en-US" sz="2800" dirty="0">
                <a:solidFill>
                  <a:srgbClr val="FFFF00"/>
                </a:solidFill>
                <a:latin typeface="Rokkitt"/>
                <a:ea typeface="Rokkitt"/>
                <a:cs typeface="Rokkitt"/>
                <a:sym typeface="Rokkitt"/>
              </a:rPr>
              <a:t>R</a:t>
            </a:r>
            <a:r>
              <a:rPr lang="en-US" sz="2800" b="0" i="0" u="none" strike="noStrike" cap="none" dirty="0">
                <a:solidFill>
                  <a:srgbClr val="FFFF00"/>
                </a:solidFill>
                <a:latin typeface="Rokkitt"/>
                <a:ea typeface="Rokkitt"/>
                <a:cs typeface="Rokkitt"/>
                <a:sym typeface="Rokkitt"/>
              </a:rPr>
              <a:t>esponsible for improving officiating statewide</a:t>
            </a:r>
          </a:p>
          <a:p>
            <a:pPr marL="457200" marR="0" lvl="0" indent="-457200" algn="l" rtl="0">
              <a:lnSpc>
                <a:spcPct val="90000"/>
              </a:lnSpc>
              <a:spcBef>
                <a:spcPts val="0"/>
              </a:spcBef>
              <a:spcAft>
                <a:spcPts val="0"/>
              </a:spcAft>
              <a:buClr>
                <a:schemeClr val="accent1"/>
              </a:buClr>
              <a:buSzPct val="70000"/>
              <a:buFont typeface="Wingdings" panose="05000000000000000000" pitchFamily="2" charset="2"/>
              <a:buChar char="Ø"/>
            </a:pPr>
            <a:r>
              <a:rPr lang="en-US" sz="2800" b="0" i="0" u="none" strike="noStrike" cap="none" dirty="0">
                <a:solidFill>
                  <a:srgbClr val="FFFF00"/>
                </a:solidFill>
                <a:latin typeface="Rokkitt"/>
                <a:ea typeface="Rokkitt"/>
                <a:cs typeface="Rokkitt"/>
                <a:sym typeface="Rokkitt"/>
              </a:rPr>
              <a:t>State Rules Interpreter </a:t>
            </a:r>
          </a:p>
          <a:p>
            <a:pPr marL="457200" marR="0" lvl="0" indent="-457200" algn="l" rtl="0">
              <a:lnSpc>
                <a:spcPct val="90000"/>
              </a:lnSpc>
              <a:spcBef>
                <a:spcPts val="0"/>
              </a:spcBef>
              <a:spcAft>
                <a:spcPts val="0"/>
              </a:spcAft>
              <a:buClr>
                <a:schemeClr val="accent1"/>
              </a:buClr>
              <a:buSzPct val="70000"/>
              <a:buFont typeface="Wingdings" panose="05000000000000000000" pitchFamily="2" charset="2"/>
              <a:buChar char="Ø"/>
            </a:pPr>
            <a:r>
              <a:rPr lang="en-US" sz="2800" b="0" i="0" u="none" strike="noStrike" cap="none" dirty="0">
                <a:solidFill>
                  <a:srgbClr val="FFFF00"/>
                </a:solidFill>
                <a:latin typeface="Rokkitt"/>
                <a:ea typeface="Rokkitt"/>
                <a:cs typeface="Rokkitt"/>
                <a:sym typeface="Rokkitt"/>
              </a:rPr>
              <a:t>State Officials' Secretary (data management) </a:t>
            </a:r>
          </a:p>
          <a:p>
            <a:pPr marL="457200" marR="0" lvl="0" indent="-457200" algn="l" rtl="0">
              <a:lnSpc>
                <a:spcPct val="90000"/>
              </a:lnSpc>
              <a:spcBef>
                <a:spcPts val="0"/>
              </a:spcBef>
              <a:spcAft>
                <a:spcPts val="0"/>
              </a:spcAft>
              <a:buClr>
                <a:schemeClr val="accent1"/>
              </a:buClr>
              <a:buSzPct val="70000"/>
              <a:buFont typeface="Wingdings" panose="05000000000000000000" pitchFamily="2" charset="2"/>
              <a:buChar char="Ø"/>
            </a:pPr>
            <a:r>
              <a:rPr lang="en-US" sz="2800" b="0" i="0" u="none" strike="noStrike" cap="none" dirty="0">
                <a:solidFill>
                  <a:srgbClr val="FFFF00"/>
                </a:solidFill>
                <a:latin typeface="Rokkitt"/>
                <a:ea typeface="Rokkitt"/>
                <a:cs typeface="Rokkitt"/>
                <a:sym typeface="Rokkitt"/>
              </a:rPr>
              <a:t>Head Referee/Evaluator at the State Tournament</a:t>
            </a:r>
          </a:p>
        </p:txBody>
      </p:sp>
      <p:sp>
        <p:nvSpPr>
          <p:cNvPr id="199" name="Shape 199"/>
          <p:cNvSpPr txBox="1">
            <a:spLocks noGrp="1"/>
          </p:cNvSpPr>
          <p:nvPr>
            <p:ph type="title"/>
          </p:nvPr>
        </p:nvSpPr>
        <p:spPr>
          <a:xfrm>
            <a:off x="1122218" y="228600"/>
            <a:ext cx="6101542"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Officiating Leadership</a:t>
            </a:r>
          </a:p>
        </p:txBody>
      </p:sp>
    </p:spTree>
    <p:extLst>
      <p:ext uri="{BB962C8B-B14F-4D97-AF65-F5344CB8AC3E}">
        <p14:creationId xmlns:p14="http://schemas.microsoft.com/office/powerpoint/2010/main" val="29016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815247" y="1977072"/>
            <a:ext cx="7871563" cy="4075199"/>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Assistant State Coordinator: </a:t>
            </a:r>
          </a:p>
          <a:p>
            <a:pPr marL="639762" marR="0" lvl="1" indent="-233362" algn="l" rtl="0">
              <a:lnSpc>
                <a:spcPct val="100000"/>
              </a:lnSpc>
              <a:spcBef>
                <a:spcPts val="400"/>
              </a:spcBef>
              <a:spcAft>
                <a:spcPts val="0"/>
              </a:spcAft>
              <a:buClr>
                <a:schemeClr val="accent2"/>
              </a:buClr>
              <a:buSzPct val="90000"/>
              <a:buFont typeface="Rokkitt"/>
              <a:buChar char="•"/>
            </a:pPr>
            <a:r>
              <a:rPr lang="en-US" sz="3600" dirty="0">
                <a:solidFill>
                  <a:srgbClr val="FFFF00"/>
                </a:solidFill>
                <a:latin typeface="Rokkitt"/>
                <a:ea typeface="Rokkitt"/>
                <a:cs typeface="Rokkitt"/>
                <a:sym typeface="Rokkitt"/>
              </a:rPr>
              <a:t>Michael Chandler</a:t>
            </a:r>
            <a:endParaRPr lang="en-US" sz="3600" b="0" i="0" u="none" strike="noStrike" cap="none" dirty="0">
              <a:solidFill>
                <a:srgbClr val="FFFF00"/>
              </a:solidFill>
              <a:latin typeface="Rokkitt"/>
              <a:ea typeface="Rokkitt"/>
              <a:cs typeface="Rokkitt"/>
              <a:sym typeface="Rokkitt"/>
            </a:endParaRPr>
          </a:p>
          <a:p>
            <a:pPr marL="639762" marR="0" lvl="1" indent="-233362" algn="l" rtl="0">
              <a:lnSpc>
                <a:spcPct val="100000"/>
              </a:lnSpc>
              <a:spcBef>
                <a:spcPts val="400"/>
              </a:spcBef>
              <a:spcAft>
                <a:spcPts val="0"/>
              </a:spcAft>
              <a:buClr>
                <a:schemeClr val="accent2"/>
              </a:buClr>
              <a:buSzPct val="90000"/>
              <a:buFont typeface="Rokkitt"/>
              <a:buChar char="•"/>
            </a:pPr>
            <a:r>
              <a:rPr lang="en-US" sz="3600" u="sng" dirty="0">
                <a:solidFill>
                  <a:srgbClr val="FFFF00"/>
                </a:solidFill>
                <a:latin typeface="Rokkitt"/>
                <a:ea typeface="Rokkitt"/>
                <a:cs typeface="Rokkitt"/>
                <a:sym typeface="Rokkitt"/>
                <a:hlinkClick r:id="rId3"/>
              </a:rPr>
              <a:t>mchand1895</a:t>
            </a:r>
            <a:r>
              <a:rPr lang="en-US" sz="3600" b="0" i="0" u="sng" strike="noStrike" cap="none" dirty="0">
                <a:solidFill>
                  <a:srgbClr val="FFFF00"/>
                </a:solidFill>
                <a:latin typeface="Rokkitt"/>
                <a:ea typeface="Rokkitt"/>
                <a:cs typeface="Rokkitt"/>
                <a:sym typeface="Rokkitt"/>
                <a:hlinkClick r:id="rId3"/>
              </a:rPr>
              <a:t>@yahoo.com</a:t>
            </a:r>
          </a:p>
          <a:p>
            <a:pPr marL="622300" marR="0" lvl="2" algn="l" rtl="0">
              <a:lnSpc>
                <a:spcPct val="100000"/>
              </a:lnSpc>
              <a:spcBef>
                <a:spcPts val="400"/>
              </a:spcBef>
              <a:spcAft>
                <a:spcPts val="0"/>
              </a:spcAft>
              <a:buClr>
                <a:srgbClr val="A8CDD7"/>
              </a:buClr>
              <a:buSzPct val="100000"/>
            </a:pPr>
            <a:r>
              <a:rPr lang="en-US" sz="3200" b="0" i="0" u="none" strike="noStrike" cap="none" dirty="0">
                <a:solidFill>
                  <a:srgbClr val="FFFF00"/>
                </a:solidFill>
                <a:latin typeface="Rokkitt"/>
                <a:ea typeface="Rokkitt"/>
                <a:cs typeface="Rokkitt"/>
                <a:sym typeface="Rokkitt"/>
              </a:rPr>
              <a:t>Responsible for: </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a:solidFill>
                  <a:srgbClr val="FFFF00"/>
                </a:solidFill>
                <a:latin typeface="Rokkitt"/>
                <a:ea typeface="Rokkitt"/>
                <a:cs typeface="Rokkitt"/>
                <a:sym typeface="Rokkitt"/>
              </a:rPr>
              <a:t>Training of officials</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a:solidFill>
                  <a:srgbClr val="FFFF00"/>
                </a:solidFill>
                <a:latin typeface="Rokkitt"/>
                <a:ea typeface="Rokkitt"/>
                <a:cs typeface="Rokkitt"/>
                <a:sym typeface="Rokkitt"/>
              </a:rPr>
              <a:t>Arbiter assigning system</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a:solidFill>
                  <a:srgbClr val="FFFF00"/>
                </a:solidFill>
                <a:latin typeface="Rokkitt"/>
                <a:ea typeface="Rokkitt"/>
                <a:cs typeface="Rokkitt"/>
                <a:sym typeface="Rokkitt"/>
              </a:rPr>
              <a:t>VolleyWrite Scoring System</a:t>
            </a:r>
          </a:p>
          <a:p>
            <a:pPr marL="292100" marR="0" lvl="0" indent="-292100" algn="l" rtl="0">
              <a:lnSpc>
                <a:spcPct val="100000"/>
              </a:lnSpc>
              <a:spcBef>
                <a:spcPts val="0"/>
              </a:spcBef>
              <a:spcAft>
                <a:spcPts val="0"/>
              </a:spcAft>
              <a:buClr>
                <a:schemeClr val="accent1"/>
              </a:buClr>
              <a:buSzPct val="25000"/>
              <a:buFont typeface="Noto Sans Symbols"/>
              <a:buNone/>
            </a:pPr>
            <a:endParaRPr sz="2300" b="0" i="0" u="none" strike="noStrike" cap="none" dirty="0">
              <a:solidFill>
                <a:schemeClr val="lt1"/>
              </a:solidFill>
              <a:latin typeface="Rokkitt"/>
              <a:ea typeface="Rokkitt"/>
              <a:cs typeface="Rokkitt"/>
              <a:sym typeface="Rokkitt"/>
            </a:endParaRPr>
          </a:p>
        </p:txBody>
      </p:sp>
      <p:sp>
        <p:nvSpPr>
          <p:cNvPr id="213" name="Shape 213"/>
          <p:cNvSpPr txBox="1">
            <a:spLocks noGrp="1"/>
          </p:cNvSpPr>
          <p:nvPr>
            <p:ph type="title"/>
          </p:nvPr>
        </p:nvSpPr>
        <p:spPr>
          <a:xfrm>
            <a:off x="2057400" y="304800"/>
            <a:ext cx="48767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Officiating Staff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859315" y="1845426"/>
            <a:ext cx="7827495" cy="4422370"/>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Assistant State Rules Interpreter: </a:t>
            </a:r>
          </a:p>
          <a:p>
            <a:pPr marL="639762" marR="0" lvl="1" indent="-233362" algn="l" rtl="0">
              <a:lnSpc>
                <a:spcPct val="100000"/>
              </a:lnSpc>
              <a:spcBef>
                <a:spcPts val="400"/>
              </a:spcBef>
              <a:spcAft>
                <a:spcPts val="0"/>
              </a:spcAft>
              <a:buClr>
                <a:schemeClr val="accent2"/>
              </a:buClr>
              <a:buSzPct val="90000"/>
              <a:buFont typeface="Rokkitt"/>
              <a:buChar char="•"/>
            </a:pPr>
            <a:r>
              <a:rPr lang="en-US" sz="3600" b="0" i="0" u="none" strike="noStrike" cap="none" dirty="0">
                <a:solidFill>
                  <a:srgbClr val="FFFF00"/>
                </a:solidFill>
                <a:latin typeface="Rokkitt"/>
                <a:ea typeface="Rokkitt"/>
                <a:cs typeface="Rokkitt"/>
                <a:sym typeface="Rokkitt"/>
              </a:rPr>
              <a:t>Rick Brown</a:t>
            </a:r>
          </a:p>
          <a:p>
            <a:pPr marL="639762" marR="0" lvl="1" indent="-233362" algn="l" rtl="0">
              <a:lnSpc>
                <a:spcPct val="100000"/>
              </a:lnSpc>
              <a:spcBef>
                <a:spcPts val="400"/>
              </a:spcBef>
              <a:spcAft>
                <a:spcPts val="0"/>
              </a:spcAft>
              <a:buClr>
                <a:schemeClr val="accent2"/>
              </a:buClr>
              <a:buSzPct val="90000"/>
              <a:buFont typeface="Rokkitt"/>
              <a:buChar char="•"/>
            </a:pPr>
            <a:r>
              <a:rPr lang="en-US" sz="3600" b="0" i="0" u="sng" strike="noStrike" cap="none" dirty="0">
                <a:solidFill>
                  <a:srgbClr val="FFFF00"/>
                </a:solidFill>
                <a:latin typeface="Rokkitt"/>
                <a:ea typeface="Rokkitt"/>
                <a:cs typeface="Rokkitt"/>
                <a:sym typeface="Rokkitt"/>
                <a:hlinkClick r:id="rId3"/>
              </a:rPr>
              <a:t>rickmbrown721@yahoo.com</a:t>
            </a:r>
          </a:p>
          <a:p>
            <a:pPr marL="622300" marR="0" lvl="2" algn="l" rtl="0">
              <a:lnSpc>
                <a:spcPct val="100000"/>
              </a:lnSpc>
              <a:spcBef>
                <a:spcPts val="400"/>
              </a:spcBef>
              <a:spcAft>
                <a:spcPts val="0"/>
              </a:spcAft>
              <a:buClr>
                <a:srgbClr val="A8CDD7"/>
              </a:buClr>
              <a:buSzPct val="100000"/>
            </a:pPr>
            <a:r>
              <a:rPr lang="en-US" sz="3200" b="0" i="0" u="none" strike="noStrike" cap="none" dirty="0">
                <a:solidFill>
                  <a:srgbClr val="FFFF00"/>
                </a:solidFill>
                <a:latin typeface="Rokkitt"/>
                <a:ea typeface="Rokkitt"/>
                <a:cs typeface="Rokkitt"/>
                <a:sym typeface="Rokkitt"/>
              </a:rPr>
              <a:t>Responsible for: </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b="0" i="0" u="none" strike="noStrike" cap="none" dirty="0">
                <a:solidFill>
                  <a:srgbClr val="FFFF00"/>
                </a:solidFill>
                <a:latin typeface="Rokkitt"/>
                <a:ea typeface="Rokkitt"/>
                <a:cs typeface="Rokkitt"/>
                <a:sym typeface="Rokkitt"/>
              </a:rPr>
              <a:t>Research</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b="0" i="0" u="none" strike="noStrike" cap="none" dirty="0">
                <a:solidFill>
                  <a:srgbClr val="FFFF00"/>
                </a:solidFill>
                <a:latin typeface="Rokkitt"/>
                <a:ea typeface="Rokkitt"/>
                <a:cs typeface="Rokkitt"/>
                <a:sym typeface="Rokkitt"/>
              </a:rPr>
              <a:t>Rules Interpretation</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a:solidFill>
                  <a:srgbClr val="FFFF00"/>
                </a:solidFill>
                <a:latin typeface="Rokkitt"/>
                <a:ea typeface="Rokkitt"/>
                <a:cs typeface="Rokkitt"/>
                <a:sym typeface="Rokkitt"/>
              </a:rPr>
              <a:t>Communications</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a:solidFill>
                  <a:srgbClr val="FFFF00"/>
                </a:solidFill>
                <a:latin typeface="Rokkitt"/>
                <a:ea typeface="Rokkitt"/>
                <a:cs typeface="Rokkitt"/>
                <a:sym typeface="Rokkitt"/>
              </a:rPr>
              <a:t>Officials’ Membership</a:t>
            </a:r>
          </a:p>
          <a:p>
            <a:pPr marL="292100" marR="0" lvl="0" indent="-292100" algn="l" rtl="0">
              <a:lnSpc>
                <a:spcPct val="100000"/>
              </a:lnSpc>
              <a:spcBef>
                <a:spcPts val="0"/>
              </a:spcBef>
              <a:spcAft>
                <a:spcPts val="0"/>
              </a:spcAft>
              <a:buClr>
                <a:schemeClr val="accent1"/>
              </a:buClr>
              <a:buSzPct val="25000"/>
              <a:buFont typeface="Noto Sans Symbols"/>
              <a:buNone/>
            </a:pPr>
            <a:endParaRPr sz="2300" b="0" i="0" u="none" strike="noStrike" cap="none" dirty="0">
              <a:solidFill>
                <a:schemeClr val="lt1"/>
              </a:solidFill>
              <a:latin typeface="Rokkitt"/>
              <a:ea typeface="Rokkitt"/>
              <a:cs typeface="Rokkitt"/>
              <a:sym typeface="Rokkitt"/>
            </a:endParaRPr>
          </a:p>
        </p:txBody>
      </p:sp>
      <p:sp>
        <p:nvSpPr>
          <p:cNvPr id="213" name="Shape 213"/>
          <p:cNvSpPr txBox="1">
            <a:spLocks noGrp="1"/>
          </p:cNvSpPr>
          <p:nvPr>
            <p:ph type="title"/>
          </p:nvPr>
        </p:nvSpPr>
        <p:spPr>
          <a:xfrm>
            <a:off x="2057400" y="304800"/>
            <a:ext cx="48767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Officiating Staff</a:t>
            </a:r>
          </a:p>
        </p:txBody>
      </p:sp>
    </p:spTree>
    <p:extLst>
      <p:ext uri="{BB962C8B-B14F-4D97-AF65-F5344CB8AC3E}">
        <p14:creationId xmlns:p14="http://schemas.microsoft.com/office/powerpoint/2010/main" val="252126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264405" y="2630078"/>
            <a:ext cx="8546309" cy="4342620"/>
          </a:xfrm>
          <a:prstGeom prst="rect">
            <a:avLst/>
          </a:prstGeom>
          <a:noFill/>
          <a:ln>
            <a:noFill/>
          </a:ln>
        </p:spPr>
        <p:txBody>
          <a:bodyPr lIns="91425" tIns="45700" rIns="91425" bIns="45700" anchor="t" anchorCtr="0">
            <a:noAutofit/>
          </a:bodyPr>
          <a:lstStyle/>
          <a:p>
            <a:pPr marL="292100" lvl="0" indent="-292100">
              <a:lnSpc>
                <a:spcPct val="80000"/>
              </a:lnSpc>
              <a:spcBef>
                <a:spcPts val="0"/>
              </a:spcBef>
              <a:buSzPct val="70000"/>
              <a:buFont typeface="Noto Sans Symbols"/>
              <a:buChar char="⦿"/>
            </a:pPr>
            <a:r>
              <a:rPr lang="en-US" sz="4400" dirty="0">
                <a:solidFill>
                  <a:srgbClr val="FFFF00"/>
                </a:solidFill>
                <a:latin typeface="Rokkitt"/>
                <a:ea typeface="Rokkitt"/>
                <a:cs typeface="Rokkitt"/>
                <a:sym typeface="Rokkitt"/>
              </a:rPr>
              <a:t> Referee Coordinator</a:t>
            </a:r>
          </a:p>
          <a:p>
            <a:pPr lvl="0" algn="l">
              <a:lnSpc>
                <a:spcPct val="80000"/>
              </a:lnSpc>
              <a:spcBef>
                <a:spcPts val="0"/>
              </a:spcBef>
              <a:buSzPct val="70000"/>
            </a:pPr>
            <a:endParaRPr lang="en-US" sz="4400" dirty="0">
              <a:solidFill>
                <a:srgbClr val="FFFF00"/>
              </a:solidFill>
              <a:latin typeface="Rokkitt"/>
              <a:ea typeface="Rokkitt"/>
              <a:cs typeface="Rokkitt"/>
              <a:sym typeface="Rokkitt"/>
            </a:endParaRPr>
          </a:p>
          <a:p>
            <a:pPr marL="292100" lvl="0" indent="-292100">
              <a:lnSpc>
                <a:spcPct val="80000"/>
              </a:lnSpc>
              <a:spcBef>
                <a:spcPts val="0"/>
              </a:spcBef>
              <a:buSzPct val="70000"/>
              <a:buFont typeface="Noto Sans Symbols"/>
              <a:buChar char="⦿"/>
            </a:pPr>
            <a:r>
              <a:rPr lang="en-US" sz="4400" dirty="0">
                <a:solidFill>
                  <a:srgbClr val="FFFF00"/>
                </a:solidFill>
                <a:latin typeface="Rokkitt"/>
                <a:ea typeface="Rokkitt"/>
                <a:cs typeface="Rokkitt"/>
                <a:sym typeface="Rokkitt"/>
              </a:rPr>
              <a:t> Rules Interpreter</a:t>
            </a:r>
          </a:p>
          <a:p>
            <a:pPr lvl="0" algn="l">
              <a:lnSpc>
                <a:spcPct val="80000"/>
              </a:lnSpc>
              <a:spcBef>
                <a:spcPts val="0"/>
              </a:spcBef>
              <a:buSzPct val="70000"/>
            </a:pPr>
            <a:endParaRPr lang="en-US" sz="4400" dirty="0">
              <a:solidFill>
                <a:srgbClr val="FFFF00"/>
              </a:solidFill>
              <a:latin typeface="Rokkitt"/>
              <a:ea typeface="Rokkitt"/>
              <a:cs typeface="Rokkitt"/>
              <a:sym typeface="Rokkitt"/>
            </a:endParaRPr>
          </a:p>
          <a:p>
            <a:pPr marL="292100" lvl="0" indent="-292100">
              <a:lnSpc>
                <a:spcPct val="80000"/>
              </a:lnSpc>
              <a:spcBef>
                <a:spcPts val="0"/>
              </a:spcBef>
              <a:buSzPct val="70000"/>
              <a:buFont typeface="Noto Sans Symbols"/>
              <a:buChar char="⦿"/>
            </a:pPr>
            <a:r>
              <a:rPr lang="en-US" sz="4400" dirty="0">
                <a:solidFill>
                  <a:srgbClr val="FFFF00"/>
                </a:solidFill>
                <a:latin typeface="Rokkitt"/>
                <a:ea typeface="Rokkitt"/>
                <a:cs typeface="Rokkitt"/>
                <a:sym typeface="Rokkitt"/>
              </a:rPr>
              <a:t> Regional Coach Representative</a:t>
            </a:r>
          </a:p>
          <a:p>
            <a:pPr marL="406400" lvl="1" algn="l">
              <a:lnSpc>
                <a:spcPct val="80000"/>
              </a:lnSpc>
              <a:spcBef>
                <a:spcPts val="400"/>
              </a:spcBef>
              <a:buClr>
                <a:schemeClr val="accent2"/>
              </a:buClr>
              <a:buSzPct val="90000"/>
            </a:pPr>
            <a:endParaRPr lang="en-US" sz="2400" dirty="0">
              <a:solidFill>
                <a:srgbClr val="FFFF00"/>
              </a:solidFill>
              <a:latin typeface="Rokkitt"/>
              <a:ea typeface="Rokkitt"/>
              <a:cs typeface="Rokkitt"/>
              <a:sym typeface="Rokkitt"/>
            </a:endParaRPr>
          </a:p>
          <a:p>
            <a:pPr marL="292100" marR="0" lvl="0" indent="-330200" algn="l" rtl="0">
              <a:lnSpc>
                <a:spcPct val="100000"/>
              </a:lnSpc>
              <a:spcBef>
                <a:spcPts val="0"/>
              </a:spcBef>
              <a:spcAft>
                <a:spcPts val="0"/>
              </a:spcAft>
              <a:buClr>
                <a:schemeClr val="accent1"/>
              </a:buClr>
              <a:buSzPct val="100000"/>
              <a:buFont typeface="Noto Sans Symbols"/>
              <a:buChar char="⦿"/>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Key Staff in Each Region</a:t>
            </a:r>
          </a:p>
        </p:txBody>
      </p:sp>
    </p:spTree>
    <p:extLst>
      <p:ext uri="{BB962C8B-B14F-4D97-AF65-F5344CB8AC3E}">
        <p14:creationId xmlns:p14="http://schemas.microsoft.com/office/powerpoint/2010/main" val="247639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777240" y="2126255"/>
            <a:ext cx="8033473" cy="4946802"/>
          </a:xfrm>
          <a:prstGeom prst="rect">
            <a:avLst/>
          </a:prstGeom>
          <a:noFill/>
          <a:ln>
            <a:noFill/>
          </a:ln>
        </p:spPr>
        <p:txBody>
          <a:bodyPr lIns="91425" tIns="45700" rIns="91425" bIns="45700" anchor="t" anchorCtr="0">
            <a:noAutofit/>
          </a:bodyPr>
          <a:lstStyle/>
          <a:p>
            <a:pPr marL="292100" lvl="0" indent="-292100" algn="l">
              <a:lnSpc>
                <a:spcPct val="80000"/>
              </a:lnSpc>
              <a:spcBef>
                <a:spcPts val="0"/>
              </a:spcBef>
              <a:buSzPct val="70000"/>
              <a:buFont typeface="Noto Sans Symbols"/>
              <a:buChar char="⦿"/>
            </a:pPr>
            <a:r>
              <a:rPr lang="en-US" sz="3600" dirty="0">
                <a:solidFill>
                  <a:srgbClr val="FFFF00"/>
                </a:solidFill>
                <a:latin typeface="Rokkitt"/>
                <a:ea typeface="Rokkitt"/>
                <a:cs typeface="Rokkitt"/>
                <a:sym typeface="Rokkitt"/>
              </a:rPr>
              <a:t> Referee Coordinator: Jim Hammar </a:t>
            </a:r>
            <a:r>
              <a:rPr lang="en-US" sz="3600" u="sng" dirty="0">
                <a:solidFill>
                  <a:srgbClr val="FFFF00"/>
                </a:solidFill>
                <a:latin typeface="Rokkitt"/>
                <a:ea typeface="Rokkitt"/>
                <a:cs typeface="Rokkitt"/>
                <a:sym typeface="Rokkitt"/>
                <a:hlinkClick r:id="rId3"/>
              </a:rPr>
              <a:t>columbusref@yahoo.com</a:t>
            </a:r>
          </a:p>
          <a:p>
            <a:pPr marL="406400" lvl="1" algn="l">
              <a:lnSpc>
                <a:spcPct val="80000"/>
              </a:lnSpc>
              <a:spcBef>
                <a:spcPts val="0"/>
              </a:spcBef>
              <a:buClr>
                <a:schemeClr val="accent2"/>
              </a:buClr>
              <a:buSzPct val="90000"/>
            </a:pPr>
            <a:endParaRPr lang="en-US" sz="1600" u="sng" dirty="0">
              <a:solidFill>
                <a:srgbClr val="FFFF00"/>
              </a:solidFill>
              <a:latin typeface="Rokkitt"/>
              <a:ea typeface="Rokkitt"/>
              <a:cs typeface="Rokkitt"/>
              <a:sym typeface="Rokkitt"/>
              <a:hlinkClick r:id="rId3"/>
            </a:endParaRPr>
          </a:p>
          <a:p>
            <a:pPr marL="406400" lvl="1" algn="l">
              <a:lnSpc>
                <a:spcPct val="80000"/>
              </a:lnSpc>
              <a:spcBef>
                <a:spcPts val="0"/>
              </a:spcBef>
              <a:buClr>
                <a:schemeClr val="accent2"/>
              </a:buClr>
              <a:buSzPct val="90000"/>
            </a:pPr>
            <a:endParaRPr lang="en-US" sz="1600" u="sng" dirty="0">
              <a:solidFill>
                <a:srgbClr val="FFFF00"/>
              </a:solidFill>
              <a:latin typeface="Rokkitt"/>
              <a:ea typeface="Rokkitt"/>
              <a:cs typeface="Rokkitt"/>
              <a:sym typeface="Rokkitt"/>
              <a:hlinkClick r:id="rId3"/>
            </a:endParaRPr>
          </a:p>
          <a:p>
            <a:pPr marL="292100" lvl="0" indent="-292100" algn="l">
              <a:lnSpc>
                <a:spcPct val="80000"/>
              </a:lnSpc>
              <a:spcBef>
                <a:spcPts val="0"/>
              </a:spcBef>
              <a:buSzPct val="70000"/>
              <a:buFont typeface="Noto Sans Symbols"/>
              <a:buChar char="⦿"/>
            </a:pPr>
            <a:r>
              <a:rPr lang="en-US" sz="3600" dirty="0">
                <a:solidFill>
                  <a:srgbClr val="FFFF00"/>
                </a:solidFill>
                <a:latin typeface="Rokkitt"/>
                <a:ea typeface="Rokkitt"/>
                <a:cs typeface="Rokkitt"/>
                <a:sym typeface="Rokkitt"/>
              </a:rPr>
              <a:t> Rules Interpreter: Michael Chandler </a:t>
            </a:r>
            <a:r>
              <a:rPr lang="en-US" sz="3600" u="sng" dirty="0">
                <a:solidFill>
                  <a:srgbClr val="FFFF00"/>
                </a:solidFill>
                <a:latin typeface="Rokkitt"/>
                <a:ea typeface="Rokkitt"/>
                <a:cs typeface="Rokkitt"/>
                <a:sym typeface="Rokkitt"/>
                <a:hlinkClick r:id="rId4"/>
              </a:rPr>
              <a:t>mchand1895@yahoo.com</a:t>
            </a:r>
          </a:p>
          <a:p>
            <a:pPr marL="406400" lvl="1" algn="l">
              <a:lnSpc>
                <a:spcPct val="80000"/>
              </a:lnSpc>
              <a:spcBef>
                <a:spcPts val="400"/>
              </a:spcBef>
              <a:buClr>
                <a:schemeClr val="accent2"/>
              </a:buClr>
              <a:buSzPct val="90000"/>
            </a:pPr>
            <a:endParaRPr lang="en-US" sz="1000" u="sng" dirty="0">
              <a:solidFill>
                <a:srgbClr val="FFFF00"/>
              </a:solidFill>
              <a:latin typeface="Rokkitt"/>
              <a:ea typeface="Rokkitt"/>
              <a:cs typeface="Rokkitt"/>
              <a:sym typeface="Rokkitt"/>
              <a:hlinkClick r:id="rId4"/>
            </a:endParaRPr>
          </a:p>
          <a:p>
            <a:pPr marL="406400" lvl="1" algn="l">
              <a:lnSpc>
                <a:spcPct val="80000"/>
              </a:lnSpc>
              <a:spcBef>
                <a:spcPts val="400"/>
              </a:spcBef>
              <a:buClr>
                <a:schemeClr val="accent2"/>
              </a:buClr>
              <a:buSzPct val="90000"/>
            </a:pPr>
            <a:endParaRPr lang="en-US" sz="1600" u="sng" dirty="0">
              <a:solidFill>
                <a:srgbClr val="FFFF00"/>
              </a:solidFill>
              <a:latin typeface="Rokkitt"/>
              <a:ea typeface="Rokkitt"/>
              <a:cs typeface="Rokkitt"/>
              <a:sym typeface="Rokkitt"/>
              <a:hlinkClick r:id="rId4"/>
            </a:endParaRPr>
          </a:p>
          <a:p>
            <a:pPr marL="292100" lvl="0" indent="-292100" algn="l">
              <a:lnSpc>
                <a:spcPct val="80000"/>
              </a:lnSpc>
              <a:spcBef>
                <a:spcPts val="0"/>
              </a:spcBef>
              <a:buSzPct val="70000"/>
              <a:buFont typeface="Noto Sans Symbols"/>
              <a:buChar char="⦿"/>
            </a:pPr>
            <a:r>
              <a:rPr lang="en-US" sz="3600" dirty="0">
                <a:solidFill>
                  <a:srgbClr val="FFFF00"/>
                </a:solidFill>
                <a:latin typeface="Rokkitt"/>
                <a:ea typeface="Rokkitt"/>
                <a:cs typeface="Rokkitt"/>
                <a:sym typeface="Rokkitt"/>
              </a:rPr>
              <a:t> Regional Coach Representative:</a:t>
            </a:r>
          </a:p>
          <a:p>
            <a:pPr marL="571500" lvl="0" indent="-571500" algn="l">
              <a:lnSpc>
                <a:spcPct val="80000"/>
              </a:lnSpc>
              <a:spcBef>
                <a:spcPts val="0"/>
              </a:spcBef>
              <a:buSzPct val="70000"/>
              <a:buFont typeface="Wingdings" panose="05000000000000000000" pitchFamily="2" charset="2"/>
              <a:buChar char="§"/>
            </a:pPr>
            <a:r>
              <a:rPr lang="en-US" sz="3600" dirty="0">
                <a:solidFill>
                  <a:srgbClr val="FFFF00"/>
                </a:solidFill>
                <a:latin typeface="Rokkitt"/>
                <a:ea typeface="Rokkitt"/>
                <a:cs typeface="Rokkitt"/>
                <a:sym typeface="Rokkitt"/>
              </a:rPr>
              <a:t>Herb </a:t>
            </a:r>
            <a:r>
              <a:rPr lang="en-US" sz="3600" dirty="0" err="1">
                <a:solidFill>
                  <a:srgbClr val="FFFF00"/>
                </a:solidFill>
                <a:latin typeface="Rokkitt"/>
                <a:ea typeface="Rokkitt"/>
                <a:cs typeface="Rokkitt"/>
                <a:sym typeface="Rokkitt"/>
              </a:rPr>
              <a:t>Sharfenaker</a:t>
            </a:r>
            <a:r>
              <a:rPr lang="en-US" sz="3600" dirty="0">
                <a:solidFill>
                  <a:srgbClr val="FFFF00"/>
                </a:solidFill>
                <a:latin typeface="Rokkitt"/>
                <a:ea typeface="Rokkitt"/>
                <a:cs typeface="Rokkitt"/>
                <a:sym typeface="Rokkitt"/>
              </a:rPr>
              <a:t>, Head Coach </a:t>
            </a:r>
          </a:p>
          <a:p>
            <a:pPr lvl="0" algn="l">
              <a:lnSpc>
                <a:spcPct val="80000"/>
              </a:lnSpc>
              <a:spcBef>
                <a:spcPts val="0"/>
              </a:spcBef>
              <a:buSzPct val="70000"/>
            </a:pPr>
            <a:r>
              <a:rPr lang="en-US" sz="3600" dirty="0">
                <a:solidFill>
                  <a:srgbClr val="FFFF00"/>
                </a:solidFill>
                <a:latin typeface="Rokkitt"/>
                <a:ea typeface="Rokkitt"/>
                <a:cs typeface="Rokkitt"/>
                <a:sym typeface="Rokkitt"/>
              </a:rPr>
              <a:t>    Columbus Briggs High School</a:t>
            </a:r>
          </a:p>
          <a:p>
            <a:pPr marR="0" lvl="0" algn="l" rtl="0">
              <a:lnSpc>
                <a:spcPct val="100000"/>
              </a:lnSpc>
              <a:spcBef>
                <a:spcPts val="0"/>
              </a:spcBef>
              <a:spcAft>
                <a:spcPts val="0"/>
              </a:spcAft>
              <a:buClr>
                <a:schemeClr val="accent1"/>
              </a:buClr>
              <a:buSzPct val="100000"/>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East Region </a:t>
            </a:r>
          </a:p>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Key Staff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857250" y="1828800"/>
            <a:ext cx="8001000" cy="4914900"/>
          </a:xfrm>
          <a:prstGeom prst="rect">
            <a:avLst/>
          </a:prstGeom>
          <a:noFill/>
          <a:ln>
            <a:noFill/>
          </a:ln>
        </p:spPr>
        <p:txBody>
          <a:bodyPr lIns="91425" tIns="45700" rIns="91425" bIns="45700" anchor="t" anchorCtr="0">
            <a:noAutofit/>
          </a:bodyPr>
          <a:lstStyle/>
          <a:p>
            <a:pPr marL="292100" lvl="0" indent="-294640" algn="l">
              <a:spcBef>
                <a:spcPts val="0"/>
              </a:spcBef>
              <a:buSzPct val="100000"/>
              <a:buFont typeface="Noto Sans Symbols"/>
              <a:buChar char="⦿"/>
            </a:pPr>
            <a:r>
              <a:rPr lang="en-US" sz="3600" dirty="0">
                <a:solidFill>
                  <a:srgbClr val="FFFF00"/>
                </a:solidFill>
                <a:latin typeface="Rokkitt"/>
                <a:ea typeface="Rokkitt"/>
                <a:cs typeface="Rokkitt"/>
                <a:sym typeface="Rokkitt"/>
              </a:rPr>
              <a:t> Referee Coordinator: Lisa Sanders </a:t>
            </a:r>
            <a:r>
              <a:rPr lang="en-US" sz="3600" u="sng" dirty="0">
                <a:solidFill>
                  <a:schemeClr val="accent4"/>
                </a:solidFill>
                <a:latin typeface="Rokkitt"/>
                <a:ea typeface="Rokkitt"/>
                <a:cs typeface="Rokkitt"/>
                <a:sym typeface="Rokkitt"/>
                <a:hlinkClick r:id="rId3"/>
              </a:rPr>
              <a:t>vbllgurlcoach@aol.com</a:t>
            </a:r>
            <a:endParaRPr lang="en-US" sz="3600" u="sng" dirty="0">
              <a:solidFill>
                <a:schemeClr val="accent4"/>
              </a:solidFill>
              <a:latin typeface="Rokkitt"/>
              <a:ea typeface="Rokkitt"/>
              <a:cs typeface="Rokkitt"/>
              <a:sym typeface="Rokkitt"/>
            </a:endParaRPr>
          </a:p>
          <a:p>
            <a:pPr marL="571500" lvl="0" indent="-571500" algn="l">
              <a:spcBef>
                <a:spcPts val="0"/>
              </a:spcBef>
              <a:buSzPct val="100000"/>
              <a:buFont typeface="Wingdings" panose="05000000000000000000" pitchFamily="2" charset="2"/>
              <a:buChar char="§"/>
            </a:pPr>
            <a:endParaRPr lang="en-US" dirty="0">
              <a:solidFill>
                <a:srgbClr val="FFFF00"/>
              </a:solidFill>
              <a:latin typeface="Rokkitt"/>
              <a:ea typeface="Rokkitt"/>
              <a:cs typeface="Rokkitt"/>
              <a:sym typeface="Rokkitt"/>
            </a:endParaRPr>
          </a:p>
          <a:p>
            <a:pPr marL="571500" lvl="0" indent="-571500" algn="l">
              <a:spcBef>
                <a:spcPts val="0"/>
              </a:spcBef>
              <a:buSzPct val="100000"/>
              <a:buFont typeface="Wingdings" panose="05000000000000000000" pitchFamily="2" charset="2"/>
              <a:buChar char="§"/>
            </a:pPr>
            <a:r>
              <a:rPr lang="en-US" sz="3600" dirty="0">
                <a:solidFill>
                  <a:srgbClr val="FFFF00"/>
                </a:solidFill>
                <a:latin typeface="Rokkitt"/>
                <a:ea typeface="Rokkitt"/>
                <a:cs typeface="Rokkitt"/>
                <a:sym typeface="Rokkitt"/>
              </a:rPr>
              <a:t>Rules Interpreter: Ashley </a:t>
            </a:r>
            <a:r>
              <a:rPr lang="en-US" sz="3600" dirty="0" err="1">
                <a:solidFill>
                  <a:srgbClr val="FFFF00"/>
                </a:solidFill>
                <a:latin typeface="Rokkitt"/>
                <a:ea typeface="Rokkitt"/>
                <a:cs typeface="Rokkitt"/>
                <a:sym typeface="Rokkitt"/>
              </a:rPr>
              <a:t>Howerter</a:t>
            </a:r>
            <a:r>
              <a:rPr lang="en-US" sz="3600" dirty="0">
                <a:solidFill>
                  <a:srgbClr val="FFFF00"/>
                </a:solidFill>
                <a:latin typeface="Rokkitt"/>
                <a:ea typeface="Rokkitt"/>
                <a:cs typeface="Rokkitt"/>
                <a:sym typeface="Rokkitt"/>
              </a:rPr>
              <a:t> </a:t>
            </a:r>
            <a:r>
              <a:rPr lang="en-US" sz="3600" u="sng" dirty="0">
                <a:solidFill>
                  <a:schemeClr val="accent4"/>
                </a:solidFill>
                <a:latin typeface="Rokkitt"/>
                <a:ea typeface="Rokkitt"/>
                <a:cs typeface="Rokkitt"/>
                <a:sym typeface="Rokkitt"/>
                <a:hlinkClick r:id="rId4"/>
              </a:rPr>
              <a:t>ashley.reinhart27@gmail.com</a:t>
            </a:r>
            <a:endParaRPr lang="en-US" sz="3600" u="sng" dirty="0">
              <a:solidFill>
                <a:schemeClr val="accent4"/>
              </a:solidFill>
              <a:latin typeface="Rokkitt"/>
              <a:ea typeface="Rokkitt"/>
              <a:cs typeface="Rokkitt"/>
              <a:sym typeface="Rokkitt"/>
            </a:endParaRPr>
          </a:p>
          <a:p>
            <a:pPr lvl="0" algn="l">
              <a:spcBef>
                <a:spcPts val="0"/>
              </a:spcBef>
              <a:buSzPct val="100000"/>
            </a:pPr>
            <a:endParaRPr lang="en-US" dirty="0">
              <a:solidFill>
                <a:srgbClr val="FFFF00"/>
              </a:solidFill>
              <a:latin typeface="Rokkitt"/>
              <a:ea typeface="Rokkitt"/>
              <a:cs typeface="Rokkitt"/>
              <a:sym typeface="Rokkitt"/>
            </a:endParaRPr>
          </a:p>
          <a:p>
            <a:pPr marL="571500" lvl="0" indent="-571500" algn="l">
              <a:spcBef>
                <a:spcPts val="0"/>
              </a:spcBef>
              <a:buSzPct val="100000"/>
              <a:buFont typeface="Wingdings" panose="05000000000000000000" pitchFamily="2" charset="2"/>
              <a:buChar char="§"/>
            </a:pPr>
            <a:r>
              <a:rPr lang="en-US" sz="3600" dirty="0">
                <a:solidFill>
                  <a:srgbClr val="FFFF00"/>
                </a:solidFill>
                <a:latin typeface="Rokkitt"/>
                <a:ea typeface="Rokkitt"/>
                <a:cs typeface="Rokkitt"/>
                <a:sym typeface="Rokkitt"/>
              </a:rPr>
              <a:t>Regional Coach Representative:</a:t>
            </a:r>
          </a:p>
          <a:p>
            <a:pPr marL="560070" lvl="0" indent="-571500" algn="l">
              <a:spcBef>
                <a:spcPts val="0"/>
              </a:spcBef>
              <a:buSzPct val="100000"/>
              <a:buFont typeface="Wingdings" panose="05000000000000000000" pitchFamily="2" charset="2"/>
              <a:buChar char="§"/>
            </a:pPr>
            <a:r>
              <a:rPr lang="en-US" sz="3600" dirty="0">
                <a:solidFill>
                  <a:srgbClr val="FFFF00"/>
                </a:solidFill>
                <a:latin typeface="Rokkitt"/>
                <a:ea typeface="Rokkitt"/>
                <a:cs typeface="Rokkitt"/>
                <a:sym typeface="Rokkitt"/>
              </a:rPr>
              <a:t>Larry Meehan, Head Coach</a:t>
            </a:r>
          </a:p>
          <a:p>
            <a:pPr marL="427990" lvl="1" algn="l">
              <a:spcBef>
                <a:spcPts val="400"/>
              </a:spcBef>
              <a:buClr>
                <a:schemeClr val="accent2"/>
              </a:buClr>
              <a:buSzPct val="100000"/>
            </a:pPr>
            <a:r>
              <a:rPr lang="en-US" sz="3600" dirty="0">
                <a:solidFill>
                  <a:srgbClr val="FFFF00"/>
                </a:solidFill>
                <a:latin typeface="Rokkitt"/>
                <a:ea typeface="Rokkitt"/>
                <a:cs typeface="Rokkitt"/>
                <a:sym typeface="Rokkitt"/>
              </a:rPr>
              <a:t> Hudson High School</a:t>
            </a: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North Region </a:t>
            </a:r>
          </a:p>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Key Staff</a:t>
            </a:r>
          </a:p>
        </p:txBody>
      </p:sp>
    </p:spTree>
    <p:extLst>
      <p:ext uri="{BB962C8B-B14F-4D97-AF65-F5344CB8AC3E}">
        <p14:creationId xmlns:p14="http://schemas.microsoft.com/office/powerpoint/2010/main" val="4171552679"/>
      </p:ext>
    </p:extLst>
  </p:cSld>
  <p:clrMapOvr>
    <a:masterClrMapping/>
  </p:clrMapOvr>
</p:sld>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164871</TotalTime>
  <Words>4273</Words>
  <Application>Microsoft Office PowerPoint</Application>
  <PresentationFormat>On-screen Show (4:3)</PresentationFormat>
  <Paragraphs>295</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Symbol</vt:lpstr>
      <vt:lpstr>Times New Roman</vt:lpstr>
      <vt:lpstr>Arial</vt:lpstr>
      <vt:lpstr>Source Code Pro</vt:lpstr>
      <vt:lpstr>Wingdings</vt:lpstr>
      <vt:lpstr>Rokkitt</vt:lpstr>
      <vt:lpstr>Noto Sans Symbols</vt:lpstr>
      <vt:lpstr>Garamond</vt:lpstr>
      <vt:lpstr>Calibri</vt:lpstr>
      <vt:lpstr>BlackTie</vt:lpstr>
      <vt:lpstr>  2022 OHSBVA State Rules Clinic</vt:lpstr>
      <vt:lpstr>  2022 OHSBVA State Rules Clinic</vt:lpstr>
      <vt:lpstr>  State Tournament Crew – 2021</vt:lpstr>
      <vt:lpstr>OHSBVA Officiating Leadership</vt:lpstr>
      <vt:lpstr>OHSBVA State Officiating Staff</vt:lpstr>
      <vt:lpstr>OHSBVA State Officiating Staff</vt:lpstr>
      <vt:lpstr>OHSBVA Key Staff in Each Region</vt:lpstr>
      <vt:lpstr>OHSBVA East Region  Key Staff</vt:lpstr>
      <vt:lpstr>OHSBVA North Region  Key Staff</vt:lpstr>
      <vt:lpstr>OHSBVA South Region  Key Staff</vt:lpstr>
      <vt:lpstr>OHSBVA West Region  Key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 Rule Changes </vt:lpstr>
      <vt:lpstr>2022 Rule Changes </vt:lpstr>
      <vt:lpstr>2022 Rule Changes </vt:lpstr>
      <vt:lpstr>2022 Rule Changes </vt:lpstr>
      <vt:lpstr>2022 Rule Changes </vt:lpstr>
      <vt:lpstr>2022 Rule Changes </vt:lpstr>
      <vt:lpstr>2022 Rule Changes </vt:lpstr>
      <vt:lpstr>2022 Rule Changes </vt:lpstr>
      <vt:lpstr>State Dues Payment</vt:lpstr>
      <vt:lpstr>To Be Set Up With An Account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OHSBVA Rules Interpretation</dc:title>
  <dc:creator>Michael Chandler</dc:creator>
  <cp:lastModifiedBy>Rick Brown</cp:lastModifiedBy>
  <cp:revision>417</cp:revision>
  <dcterms:modified xsi:type="dcterms:W3CDTF">2022-03-11T00:31:14Z</dcterms:modified>
</cp:coreProperties>
</file>